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303" r:id="rId5"/>
    <p:sldId id="263" r:id="rId6"/>
    <p:sldId id="281" r:id="rId7"/>
    <p:sldId id="282" r:id="rId8"/>
    <p:sldId id="304" r:id="rId9"/>
    <p:sldId id="299" r:id="rId10"/>
    <p:sldId id="297" r:id="rId11"/>
    <p:sldId id="298" r:id="rId12"/>
    <p:sldId id="301" r:id="rId13"/>
    <p:sldId id="302" r:id="rId14"/>
    <p:sldId id="305" r:id="rId15"/>
    <p:sldId id="291" r:id="rId16"/>
    <p:sldId id="264" r:id="rId17"/>
    <p:sldId id="261" r:id="rId18"/>
    <p:sldId id="266" r:id="rId19"/>
    <p:sldId id="28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97FF"/>
    <a:srgbClr val="FF9E1D"/>
    <a:srgbClr val="D68B1C"/>
    <a:srgbClr val="609600"/>
    <a:srgbClr val="6CA800"/>
    <a:srgbClr val="EE7D00"/>
    <a:srgbClr val="253600"/>
    <a:srgbClr val="552579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8965" y="3581705"/>
            <a:ext cx="8246070" cy="1527050"/>
          </a:xfrm>
          <a:effectLst>
            <a:outerShdw blurRad="50800" dist="38100" dir="2700000" algn="ctr" rotWithShape="0">
              <a:schemeClr val="tx1">
                <a:alpha val="68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5108755"/>
            <a:ext cx="8246070" cy="106893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</a:p>
          <a:p>
            <a:r>
              <a:rPr lang="en-US" dirty="0"/>
              <a:t>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596540"/>
            <a:ext cx="8229600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1" y="374900"/>
            <a:ext cx="6719018" cy="86883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2" y="1138425"/>
            <a:ext cx="6719018" cy="50392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57749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207360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57749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207360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enquiries@hudsonprimary.co.u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7409" y="3429001"/>
            <a:ext cx="3817625" cy="2595984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latin typeface="Comic Sans MS" panose="030F0702030302020204" pitchFamily="66" charset="0"/>
              </a:rPr>
              <a:t>Welcome to </a:t>
            </a:r>
            <a:br>
              <a:rPr lang="en-US" sz="3200" dirty="0">
                <a:latin typeface="Comic Sans MS" panose="030F0702030302020204" pitchFamily="66" charset="0"/>
              </a:rPr>
            </a:br>
            <a:r>
              <a:rPr lang="en-US" sz="3200" dirty="0">
                <a:latin typeface="Comic Sans MS" panose="030F0702030302020204" pitchFamily="66" charset="0"/>
              </a:rPr>
              <a:t>the New School Year – </a:t>
            </a: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 Year in Oak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451139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935" y="374900"/>
            <a:ext cx="2890886" cy="2896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94983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An exciting new year lies ahead – 180 days of brain power needed!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820" y="1901950"/>
            <a:ext cx="4575050" cy="457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623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Sassoon Penpals Joined" pitchFamily="50" charset="0"/>
              </a:rPr>
              <a:t>In this welcome session we will cover: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The curriculum expectation for the end of year</a:t>
            </a:r>
          </a:p>
          <a:p>
            <a:r>
              <a:rPr lang="en-US" dirty="0">
                <a:latin typeface="Comic Sans MS" panose="030F0702030302020204" pitchFamily="66" charset="0"/>
              </a:rPr>
              <a:t>Home learning and the expectation of a Hudson parent in this class</a:t>
            </a:r>
          </a:p>
          <a:p>
            <a:r>
              <a:rPr lang="en-US" dirty="0">
                <a:latin typeface="Comic Sans MS" panose="030F0702030302020204" pitchFamily="66" charset="0"/>
              </a:rPr>
              <a:t>Communication with families</a:t>
            </a:r>
          </a:p>
          <a:p>
            <a:r>
              <a:rPr lang="en-US" dirty="0">
                <a:latin typeface="Comic Sans MS" panose="030F0702030302020204" pitchFamily="66" charset="0"/>
              </a:rPr>
              <a:t>Important information – how the year has gone so far (in general)</a:t>
            </a:r>
          </a:p>
          <a:p>
            <a:r>
              <a:rPr lang="en-US" dirty="0">
                <a:latin typeface="Comic Sans MS" panose="030F0702030302020204" pitchFamily="66" charset="0"/>
              </a:rPr>
              <a:t>Things we are looking forward to this year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b="1" dirty="0">
                <a:latin typeface="Comic Sans MS" panose="030F0702030302020204" pitchFamily="66" charset="0"/>
              </a:rPr>
              <a:t>Our Staff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67182E1-6102-476B-B36C-0FDE29014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8294" y="2665475"/>
            <a:ext cx="1843538" cy="23702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5D3292-9C3D-4170-971A-65D4B8FE2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7795" y="2665475"/>
            <a:ext cx="1777697" cy="23702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DC3DB8-8246-46FB-90F7-2333FD33C13A}"/>
              </a:ext>
            </a:extLst>
          </p:cNvPr>
          <p:cNvSpPr txBox="1"/>
          <p:nvPr/>
        </p:nvSpPr>
        <p:spPr>
          <a:xfrm>
            <a:off x="2281425" y="5035738"/>
            <a:ext cx="2443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Mr. Roberts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203E16-242D-49B7-878C-DF5C9698BF18}"/>
              </a:ext>
            </a:extLst>
          </p:cNvPr>
          <p:cNvSpPr txBox="1"/>
          <p:nvPr/>
        </p:nvSpPr>
        <p:spPr>
          <a:xfrm>
            <a:off x="6005383" y="5035737"/>
            <a:ext cx="1985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Mrs. </a:t>
            </a:r>
            <a:r>
              <a:rPr lang="en-GB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Casson</a:t>
            </a: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8242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138425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Year 5 Routine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4A96AD-23EE-412C-B471-5BF24752C4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355" y="1685752"/>
            <a:ext cx="4681289" cy="19050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0B0EC9-D51A-4CD4-901F-2210D1C5D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533" y="3603774"/>
            <a:ext cx="4296463" cy="315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55" y="985720"/>
            <a:ext cx="8704185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Some of our English topics…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5" y="1596540"/>
            <a:ext cx="1717931" cy="22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900" y="4149251"/>
            <a:ext cx="1571810" cy="2245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985" y="1596540"/>
            <a:ext cx="1519415" cy="22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22B336-7091-4245-875E-E79D368C21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7672" y="1596540"/>
            <a:ext cx="1454825" cy="22905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9FD978-7EC3-48D3-BE58-6B584BB256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5525" y="4060845"/>
            <a:ext cx="1624578" cy="2333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9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54" y="918589"/>
            <a:ext cx="8704185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White Rose </a:t>
            </a:r>
            <a:r>
              <a:rPr lang="en-US" dirty="0" err="1">
                <a:latin typeface="Comic Sans MS" panose="030F0702030302020204" pitchFamily="66" charset="0"/>
              </a:rPr>
              <a:t>Maths</a:t>
            </a:r>
            <a:r>
              <a:rPr lang="en-US" dirty="0">
                <a:latin typeface="Comic Sans MS" panose="030F0702030302020204" pitchFamily="66" charset="0"/>
              </a:rPr>
              <a:t> – Year 5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50360" y="647186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AA310-AFA4-4932-9ACF-6ADE2E9BA5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70" t="20311" r="19940" b="5466"/>
          <a:stretch/>
        </p:blipFill>
        <p:spPr>
          <a:xfrm>
            <a:off x="818303" y="1502477"/>
            <a:ext cx="7354688" cy="496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99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>
                <a:latin typeface="Sassoon Penpals Joined" pitchFamily="50" charset="0"/>
              </a:rPr>
              <a:t>Home learning and the expectation of a Hudson parent in this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901950"/>
            <a:ext cx="8229600" cy="4275740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Spellings- </a:t>
            </a:r>
            <a:r>
              <a:rPr lang="en-GB" sz="1600" dirty="0">
                <a:latin typeface="Comic Sans MS" panose="030F0702030302020204" pitchFamily="66" charset="0"/>
              </a:rPr>
              <a:t>Test is every Friday.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Home Learning - </a:t>
            </a:r>
            <a:r>
              <a:rPr lang="en-GB" sz="1600" b="1" dirty="0">
                <a:latin typeface="Comic Sans MS" panose="030F0702030302020204" pitchFamily="66" charset="0"/>
              </a:rPr>
              <a:t>S</a:t>
            </a:r>
            <a:r>
              <a:rPr lang="en-GB" sz="1600" dirty="0">
                <a:latin typeface="Comic Sans MS" panose="030F0702030302020204" pitchFamily="66" charset="0"/>
              </a:rPr>
              <a:t>et on a 4 weekly basis with a must and could activity.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Times tables </a:t>
            </a:r>
            <a:r>
              <a:rPr lang="en-GB" sz="2400" dirty="0">
                <a:latin typeface="Comic Sans MS" panose="030F0702030302020204" pitchFamily="66" charset="0"/>
              </a:rPr>
              <a:t>- </a:t>
            </a:r>
            <a:r>
              <a:rPr lang="en-GB" sz="1600" dirty="0">
                <a:latin typeface="Comic Sans MS" panose="030F0702030302020204" pitchFamily="66" charset="0"/>
              </a:rPr>
              <a:t>Weekly tests. </a:t>
            </a: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Reading books </a:t>
            </a:r>
            <a:r>
              <a:rPr lang="en-GB" sz="2400" dirty="0">
                <a:latin typeface="Comic Sans MS" panose="030F0702030302020204" pitchFamily="66" charset="0"/>
              </a:rPr>
              <a:t>– </a:t>
            </a:r>
            <a:r>
              <a:rPr lang="en-GB" sz="1600" dirty="0">
                <a:latin typeface="Comic Sans MS" panose="030F0702030302020204" pitchFamily="66" charset="0"/>
              </a:rPr>
              <a:t>Children will have an online skills builder book and a reading for pleasure book.  It is expected that the children read a minimum of 3 times per week. Adults should sign on each occasion to say that this has happened. </a:t>
            </a:r>
          </a:p>
        </p:txBody>
      </p:sp>
    </p:spTree>
    <p:extLst>
      <p:ext uri="{BB962C8B-B14F-4D97-AF65-F5344CB8AC3E}">
        <p14:creationId xmlns:p14="http://schemas.microsoft.com/office/powerpoint/2010/main" val="3955509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680310"/>
            <a:ext cx="8229600" cy="610820"/>
          </a:xfrm>
        </p:spPr>
        <p:txBody>
          <a:bodyPr>
            <a:no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Home learning and the expectation of a Hudson parent in this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2757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Homework is important for parents because it provides valuable insight into their child's learning progress and helps strengthen the partnership between home and school. </a:t>
            </a:r>
          </a:p>
          <a:p>
            <a:pPr marL="0" indent="0">
              <a:buNone/>
            </a:pPr>
            <a:endParaRPr lang="en-US" sz="1600" dirty="0">
              <a:latin typeface="Sassoon Penpals Joined" pitchFamily="50" charset="0"/>
            </a:endParaRPr>
          </a:p>
          <a:p>
            <a:r>
              <a:rPr lang="en-US" sz="2400" b="1" dirty="0">
                <a:latin typeface="Comic Sans MS" panose="030F0702030302020204" pitchFamily="66" charset="0"/>
              </a:rPr>
              <a:t>Reinforces learning 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Builds responsibility and Independence- 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Can Strengthen Bonds between your child and communication with school</a:t>
            </a:r>
            <a:r>
              <a:rPr lang="en-US" sz="24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Prepares for future academic success </a:t>
            </a:r>
            <a:endParaRPr lang="en-US" sz="2400" dirty="0">
              <a:latin typeface="Comic Sans MS" panose="030F0702030302020204" pitchFamily="66" charset="0"/>
            </a:endParaRPr>
          </a:p>
          <a:p>
            <a:endParaRPr lang="en-GB" sz="1600" dirty="0">
              <a:latin typeface="Sassoon Penpals Join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473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20" y="680310"/>
            <a:ext cx="8229600" cy="610820"/>
          </a:xfrm>
        </p:spPr>
        <p:txBody>
          <a:bodyPr>
            <a:noAutofit/>
          </a:bodyPr>
          <a:lstStyle/>
          <a:p>
            <a:r>
              <a:rPr lang="en-US" sz="4000" b="1" dirty="0">
                <a:latin typeface="Sassoon Penpals Joined" pitchFamily="50" charset="0"/>
              </a:rPr>
              <a:t>Why is Reading so Important?</a:t>
            </a:r>
            <a:endParaRPr lang="en-GB" sz="4000" b="1" dirty="0">
              <a:latin typeface="Sassoon Penpals Joined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3555" y="1749245"/>
            <a:ext cx="854233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Improves Literacy and Language Skills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Vocabulary expansion and improved Grammar and writing: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Regular exposure to well-written texts helps children understand sentence structures, punctuation, and writing techniques.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Reading Fluency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: The more children read, the better they become at decoding words, improving their reading fluency and comprehension.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Boosts Academic Success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Better Performance Across Subjects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:  Children who read for pleasure often perform better not just in reading and writing, but across all subjects, including math and science.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Critical Thinking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</a:rPr>
              <a:t>: Reading fosters imagination and helps children think critically, analyze texts, and solve problems.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797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20" y="680310"/>
            <a:ext cx="8229600" cy="610820"/>
          </a:xfrm>
        </p:spPr>
        <p:txBody>
          <a:bodyPr>
            <a:no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Why is Reading so Important?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3555" y="1291130"/>
            <a:ext cx="854233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Enhances Emotional and Social Development Empathy and Understanding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Through stories, children learn about different cultures, perspectives, and experiences, helping them develop empathy and emotional intelligence.</a:t>
            </a:r>
          </a:p>
          <a:p>
            <a:endParaRPr lang="en-US" sz="1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Stress Reduction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: Reading can serve as a calming activity, helping children manage stress and emotions by escaping into imaginative worlds or relatable stories.</a:t>
            </a:r>
          </a:p>
          <a:p>
            <a:endParaRPr lang="en-US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Improves Focus and Concentration : 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Engaging with a book helps improve focus and concentration as children must follow the storyline and keep track of characters and events. Over time, this helps them develop greater attention spans.</a:t>
            </a:r>
          </a:p>
          <a:p>
            <a:endParaRPr lang="en-US" sz="1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Inspires Imagination and Creativity :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Reading fiction encourages children to imagine new worlds, people, and ideas, fueling their creativity. Non-fiction books can spark curiosity about the world and different fields of knowledge.</a:t>
            </a:r>
          </a:p>
          <a:p>
            <a:endParaRPr lang="en-US" sz="1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Encourages Lifelong Learning: </a:t>
            </a:r>
            <a:r>
              <a:rPr lang="en-US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When children read for pleasure, they begin to associate reading with enjoyment rather than a task. This positive association fosters a habit of lifelong learning, curiosity, and intellectual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430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Reading for pleasure – launching after October half term!</a:t>
            </a: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 </a:t>
            </a:r>
          </a:p>
        </p:txBody>
      </p:sp>
      <p:pic>
        <p:nvPicPr>
          <p:cNvPr id="10" name="Picture 9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6" t="17683" r="23801" b="1282"/>
          <a:stretch/>
        </p:blipFill>
        <p:spPr bwMode="auto">
          <a:xfrm>
            <a:off x="296259" y="1596540"/>
            <a:ext cx="6871725" cy="4581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84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6" t="17731" r="13866" b="9142"/>
          <a:stretch/>
        </p:blipFill>
        <p:spPr bwMode="auto">
          <a:xfrm>
            <a:off x="414778" y="1596540"/>
            <a:ext cx="7974847" cy="5015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7868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B4E2D-88B5-4856-A08C-8574FB243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670" y="374900"/>
            <a:ext cx="7940659" cy="868839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Writing – Ways to help at home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894D2-B566-4549-8002-FC18F2C94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965" y="1138425"/>
            <a:ext cx="8093365" cy="50392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• Practice and learn weekly spelling lists – make it fun! </a:t>
            </a: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• Encourage opportunities for writing such as letters to family or friends, shopping lists, notes or reminders, stories and poems. </a:t>
            </a: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• Write together – be a good role model for writing. </a:t>
            </a: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• Encourage use of a dictionary to check spelling and a thesaurus to find synonyms and expand vocabulary. </a:t>
            </a: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• Remember that good readers become good writers! Identify good writing features when reading (e.g. vocabulary, sentence structure and punctuation)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33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0DDC7-0DE7-4D18-BD49-F0EF68F76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670" y="319633"/>
            <a:ext cx="6719018" cy="868839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latin typeface="Comic Sans MS" panose="030F0702030302020204" pitchFamily="66" charset="0"/>
              </a:rPr>
              <a:t>Maths</a:t>
            </a:r>
            <a:r>
              <a:rPr lang="en-US" b="1" dirty="0">
                <a:latin typeface="Comic Sans MS" panose="030F0702030302020204" pitchFamily="66" charset="0"/>
              </a:rPr>
              <a:t> – Ways to help at home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D1D45-A567-401E-B887-6E1C73504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965" y="1138425"/>
            <a:ext cx="8093365" cy="503926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Play times tables games.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Play mental </a:t>
            </a:r>
            <a:r>
              <a:rPr lang="en-US" dirty="0" err="1">
                <a:latin typeface="Comic Sans MS" panose="030F0702030302020204" pitchFamily="66" charset="0"/>
              </a:rPr>
              <a:t>maths</a:t>
            </a:r>
            <a:r>
              <a:rPr lang="en-US" dirty="0">
                <a:latin typeface="Comic Sans MS" panose="030F0702030302020204" pitchFamily="66" charset="0"/>
              </a:rPr>
              <a:t> games including counting in different amounts, forwards and backwards.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Encourage opportunities for telling the time.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Encourage opportunities for counting coins and money; finding amounts or calculating change when shopping.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Look for numbers on street signs, car registrations and anywhere else!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Look for examples of 2D and 3D shapes around the home.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• Identify, weigh or measure quantities and amounts in the kitchen or in recipes.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 • Play games involving numbers or logic, such as dominoes, card games, darts, draughts and chess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3906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Rewards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At Hudson we use class dojo to reward the children. The children can earn a dojo for a range of things such as working hard, having a calm classroom, being helpful and outstanding work</a:t>
            </a:r>
          </a:p>
          <a:p>
            <a:r>
              <a:rPr lang="en-GB" dirty="0">
                <a:latin typeface="Comic Sans MS" panose="030F0702030302020204" pitchFamily="66" charset="0"/>
              </a:rPr>
              <a:t>Children also have a chance to achieve either an Everyone Experiences Excellence award or a Charter Champion award every Friday in assembly</a:t>
            </a:r>
          </a:p>
          <a:p>
            <a:r>
              <a:rPr lang="en-GB" dirty="0">
                <a:latin typeface="Comic Sans MS" panose="030F0702030302020204" pitchFamily="66" charset="0"/>
              </a:rPr>
              <a:t>Verbal praise </a:t>
            </a:r>
          </a:p>
          <a:p>
            <a:r>
              <a:rPr lang="en-GB" dirty="0">
                <a:latin typeface="Comic Sans MS" panose="030F0702030302020204" pitchFamily="66" charset="0"/>
              </a:rPr>
              <a:t>Recognition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AEE2DC-8759-4122-991F-320A14A5A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2765" y="4956050"/>
            <a:ext cx="1755800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2085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94983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Communicating with families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E2D30-4903-4811-BE7E-DFC853590F05}"/>
              </a:ext>
            </a:extLst>
          </p:cNvPr>
          <p:cNvSpPr txBox="1"/>
          <p:nvPr/>
        </p:nvSpPr>
        <p:spPr>
          <a:xfrm>
            <a:off x="296260" y="1650028"/>
            <a:ext cx="82309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/>
                </a:solidFill>
                <a:latin typeface="Comic Sans MS" panose="030F0702030302020204" pitchFamily="66" charset="0"/>
              </a:rPr>
              <a:t>Parents can communicate using with teachers using our designated communication lead by either emailing on  </a:t>
            </a:r>
            <a:r>
              <a:rPr lang="en-GB" sz="2800" dirty="0">
                <a:solidFill>
                  <a:schemeClr val="bg2"/>
                </a:solidFill>
                <a:latin typeface="Comic Sans MS" panose="030F0702030302020204" pitchFamily="66" charset="0"/>
                <a:hlinkClick r:id="rId2"/>
              </a:rPr>
              <a:t>enquiries@hudsonprimary.co.uk</a:t>
            </a:r>
            <a:r>
              <a:rPr lang="en-GB" sz="2800" dirty="0">
                <a:solidFill>
                  <a:schemeClr val="bg2"/>
                </a:solidFill>
                <a:latin typeface="Comic Sans MS" panose="030F0702030302020204" pitchFamily="66" charset="0"/>
              </a:rPr>
              <a:t> or by calling the office on - </a:t>
            </a:r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0151 526 1568</a:t>
            </a:r>
            <a:endParaRPr lang="en-US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2"/>
                </a:solidFill>
                <a:latin typeface="Comic Sans MS" panose="030F0702030302020204" pitchFamily="66" charset="0"/>
              </a:rPr>
              <a:t>Class dojos are uploaded every week showing some of that week’s learning and sending out any messages for that week.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723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785" y="833015"/>
            <a:ext cx="6719018" cy="86883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Things Oak class are looking forward to…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7080" y="2360065"/>
            <a:ext cx="3206805" cy="397033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48965" y="1806080"/>
            <a:ext cx="77879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Trips/ own clothes days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Playtimes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Getting a handwriting pen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Class trips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PGL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Clubs and matches against other schools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Dojo parties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Christmas play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S</a:t>
            </a:r>
            <a:r>
              <a:rPr lang="en-GB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wimming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.E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en-GB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ough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maths questions</a:t>
            </a:r>
          </a:p>
        </p:txBody>
      </p:sp>
    </p:spTree>
    <p:extLst>
      <p:ext uri="{BB962C8B-B14F-4D97-AF65-F5344CB8AC3E}">
        <p14:creationId xmlns:p14="http://schemas.microsoft.com/office/powerpoint/2010/main" val="24587524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7080" y="2360065"/>
            <a:ext cx="3206805" cy="397033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28720" y="2054655"/>
            <a:ext cx="4886560" cy="1985166"/>
          </a:xfrm>
        </p:spPr>
        <p:txBody>
          <a:bodyPr>
            <a:no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Thank you for listening 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729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</TotalTime>
  <Words>968</Words>
  <Application>Microsoft Office PowerPoint</Application>
  <PresentationFormat>On-screen Show (4:3)</PresentationFormat>
  <Paragraphs>93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Comic Sans MS</vt:lpstr>
      <vt:lpstr>Sassoon Penpals Joined</vt:lpstr>
      <vt:lpstr>Office Theme</vt:lpstr>
      <vt:lpstr>Welcome to  the New School Year – A Year in Oak Class</vt:lpstr>
      <vt:lpstr>An exciting new year lies ahead – 180 days of brain power needed!</vt:lpstr>
      <vt:lpstr>In this welcome session we will cover:</vt:lpstr>
      <vt:lpstr>Our Staff</vt:lpstr>
      <vt:lpstr>Year 5 Routine</vt:lpstr>
      <vt:lpstr>Some of our English topics…</vt:lpstr>
      <vt:lpstr>White Rose Maths – Year 5 </vt:lpstr>
      <vt:lpstr>Home learning and the expectation of a Hudson parent in this class</vt:lpstr>
      <vt:lpstr>Home learning and the expectation of a Hudson parent in this class</vt:lpstr>
      <vt:lpstr>Why is Reading so Important?</vt:lpstr>
      <vt:lpstr>Why is Reading so Important?</vt:lpstr>
      <vt:lpstr>Reading for pleasure – launching after October half term!  </vt:lpstr>
      <vt:lpstr>PowerPoint Presentation</vt:lpstr>
      <vt:lpstr>Writing – Ways to help at home</vt:lpstr>
      <vt:lpstr>Maths – Ways to help at home</vt:lpstr>
      <vt:lpstr>Rewards</vt:lpstr>
      <vt:lpstr>Communicating with families</vt:lpstr>
      <vt:lpstr>Things Oak class are looking forward to…</vt:lpstr>
      <vt:lpstr>Thank you for listening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Niki Craddock</cp:lastModifiedBy>
  <cp:revision>129</cp:revision>
  <dcterms:created xsi:type="dcterms:W3CDTF">2013-08-21T19:17:07Z</dcterms:created>
  <dcterms:modified xsi:type="dcterms:W3CDTF">2025-07-23T11:06:31Z</dcterms:modified>
</cp:coreProperties>
</file>