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7" r:id="rId4"/>
    <p:sldId id="303" r:id="rId5"/>
    <p:sldId id="273" r:id="rId6"/>
    <p:sldId id="306" r:id="rId7"/>
    <p:sldId id="272" r:id="rId8"/>
    <p:sldId id="266" r:id="rId9"/>
    <p:sldId id="299" r:id="rId10"/>
    <p:sldId id="305" r:id="rId11"/>
    <p:sldId id="275" r:id="rId12"/>
    <p:sldId id="284" r:id="rId13"/>
    <p:sldId id="291" r:id="rId14"/>
    <p:sldId id="295" r:id="rId15"/>
    <p:sldId id="26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7FF"/>
    <a:srgbClr val="FF9E1D"/>
    <a:srgbClr val="D68B1C"/>
    <a:srgbClr val="609600"/>
    <a:srgbClr val="6CA800"/>
    <a:srgbClr val="EE7D00"/>
    <a:srgbClr val="253600"/>
    <a:srgbClr val="552579"/>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4241" autoAdjust="0"/>
    <p:restoredTop sz="94660"/>
  </p:normalViewPr>
  <p:slideViewPr>
    <p:cSldViewPr>
      <p:cViewPr varScale="1">
        <p:scale>
          <a:sx n="62" d="100"/>
          <a:sy n="62" d="100"/>
        </p:scale>
        <p:origin x="696" y="5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9CFD0-1134-4D76-9DC7-DE2C6C169A1A}" type="datetimeFigureOut">
              <a:rPr lang="en-GB" smtClean="0"/>
              <a:t>30/09/2026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182A0-6C8C-42E6-AE40-991BDC244597}" type="slidenum">
              <a:rPr lang="en-GB" smtClean="0"/>
              <a:t>‹#›</a:t>
            </a:fld>
            <a:endParaRPr lang="en-GB"/>
          </a:p>
        </p:txBody>
      </p:sp>
    </p:spTree>
    <p:extLst>
      <p:ext uri="{BB962C8B-B14F-4D97-AF65-F5344CB8AC3E}">
        <p14:creationId xmlns:p14="http://schemas.microsoft.com/office/powerpoint/2010/main" val="294075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3581705"/>
            <a:ext cx="8246070" cy="1527050"/>
          </a:xfrm>
          <a:effectLst>
            <a:outerShdw blurRad="50800" dist="38100" dir="2700000" algn="ctr" rotWithShape="0">
              <a:schemeClr val="tx1">
                <a:alpha val="68000"/>
              </a:scheme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48965" y="5108755"/>
            <a:ext cx="8246070" cy="106893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p>
          <a:p>
            <a:r>
              <a:rPr lang="en-US" dirty="0"/>
              <a:t>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448965" y="1596540"/>
            <a:ext cx="822960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1" y="374900"/>
            <a:ext cx="6719018" cy="868839"/>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1823312" y="1138425"/>
            <a:ext cx="6719018" cy="503926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532180"/>
          </a:xfrm>
        </p:spPr>
        <p:txBody>
          <a:bodyPr>
            <a:normAutofit/>
          </a:bodyPr>
          <a:lstStyle>
            <a:lvl1pPr algn="l">
              <a:defRPr sz="3600">
                <a:solidFill>
                  <a:srgbClr val="FFFF00"/>
                </a:solidFill>
              </a:defRPr>
            </a:lvl1pPr>
          </a:lstStyle>
          <a:p>
            <a:r>
              <a:rPr lang="en-US" dirty="0"/>
              <a:t>Click to edit Master title style</a:t>
            </a:r>
          </a:p>
        </p:txBody>
      </p:sp>
      <p:sp>
        <p:nvSpPr>
          <p:cNvPr id="3" name="Text Placeholder 2"/>
          <p:cNvSpPr>
            <a:spLocks noGrp="1"/>
          </p:cNvSpPr>
          <p:nvPr>
            <p:ph type="body" idx="1"/>
          </p:nvPr>
        </p:nvSpPr>
        <p:spPr>
          <a:xfrm>
            <a:off x="448965" y="157749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48965" y="220736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36790" y="157749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36790" y="220736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9/30/2026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3887115"/>
            <a:ext cx="8246070" cy="1374345"/>
          </a:xfrm>
        </p:spPr>
        <p:txBody>
          <a:bodyPr>
            <a:normAutofit/>
          </a:bodyPr>
          <a:lstStyle/>
          <a:p>
            <a:r>
              <a:rPr lang="en-US" sz="3200" dirty="0">
                <a:latin typeface="Comic Sans MS" panose="030F0702030302020204" pitchFamily="66" charset="0"/>
              </a:rPr>
              <a:t>Welcome to </a:t>
            </a:r>
            <a:br>
              <a:rPr lang="en-US" sz="3200" dirty="0">
                <a:latin typeface="Comic Sans MS" panose="030F0702030302020204" pitchFamily="66" charset="0"/>
              </a:rPr>
            </a:br>
            <a:r>
              <a:rPr lang="en-US" sz="3200" dirty="0">
                <a:latin typeface="Comic Sans MS" panose="030F0702030302020204" pitchFamily="66" charset="0"/>
              </a:rPr>
              <a:t>the New School Year</a:t>
            </a:r>
          </a:p>
        </p:txBody>
      </p:sp>
      <p:sp>
        <p:nvSpPr>
          <p:cNvPr id="3" name="Subtitle 2"/>
          <p:cNvSpPr>
            <a:spLocks noGrp="1"/>
          </p:cNvSpPr>
          <p:nvPr>
            <p:ph type="subTitle" idx="1"/>
          </p:nvPr>
        </p:nvSpPr>
        <p:spPr>
          <a:xfrm>
            <a:off x="448964" y="5261460"/>
            <a:ext cx="8246071" cy="1374345"/>
          </a:xfrm>
        </p:spPr>
        <p:txBody>
          <a:bodyPr>
            <a:normAutofit/>
          </a:bodyPr>
          <a:lstStyle/>
          <a:p>
            <a:r>
              <a:rPr lang="en-US" dirty="0">
                <a:solidFill>
                  <a:srgbClr val="FF0000"/>
                </a:solidFill>
                <a:effectLst>
                  <a:outerShdw blurRad="38100" dist="38100" dir="2700000" algn="tl">
                    <a:srgbClr val="000000">
                      <a:alpha val="43137"/>
                    </a:srgbClr>
                  </a:outerShdw>
                </a:effectLst>
                <a:latin typeface="Comic Sans MS" panose="030F0702030302020204" pitchFamily="66" charset="0"/>
              </a:rPr>
              <a:t>A year </a:t>
            </a:r>
            <a:r>
              <a:rPr lang="en-US">
                <a:solidFill>
                  <a:srgbClr val="FF0000"/>
                </a:solidFill>
                <a:effectLst>
                  <a:outerShdw blurRad="38100" dist="38100" dir="2700000" algn="tl">
                    <a:srgbClr val="000000">
                      <a:alpha val="43137"/>
                    </a:srgbClr>
                  </a:outerShdw>
                </a:effectLst>
                <a:latin typeface="Comic Sans MS" panose="030F0702030302020204" pitchFamily="66" charset="0"/>
              </a:rPr>
              <a:t>in Beech </a:t>
            </a:r>
            <a:r>
              <a:rPr lang="en-US" dirty="0">
                <a:solidFill>
                  <a:srgbClr val="FF0000"/>
                </a:solidFill>
                <a:effectLst>
                  <a:outerShdw blurRad="38100" dist="38100" dir="2700000" algn="tl">
                    <a:srgbClr val="000000">
                      <a:alpha val="43137"/>
                    </a:srgbClr>
                  </a:outerShdw>
                </a:effectLst>
                <a:latin typeface="Comic Sans MS" panose="030F0702030302020204" pitchFamily="66" charset="0"/>
              </a:rPr>
              <a:t>Class</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1755" y="64399"/>
            <a:ext cx="2743637" cy="274869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rmAutofit fontScale="90000"/>
          </a:bodyPr>
          <a:lstStyle/>
          <a:p>
            <a:pPr algn="ctr"/>
            <a:r>
              <a:rPr lang="en-US" b="1" dirty="0">
                <a:latin typeface="Sassoon Penpals Joined" pitchFamily="50" charset="0"/>
              </a:rPr>
              <a:t>An exciting new year lies ahead – 180 days of brain power needed</a:t>
            </a:r>
            <a:r>
              <a:rPr lang="en-US" dirty="0">
                <a:latin typeface="Comic Sans MS" panose="030F0702030302020204" pitchFamily="66" charset="0"/>
              </a:rPr>
              <a:t>!</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835" y="2018018"/>
            <a:ext cx="3554960" cy="4399433"/>
          </a:xfrm>
          <a:prstGeom prst="rect">
            <a:avLst/>
          </a:prstGeom>
        </p:spPr>
      </p:pic>
    </p:spTree>
    <p:extLst>
      <p:ext uri="{BB962C8B-B14F-4D97-AF65-F5344CB8AC3E}">
        <p14:creationId xmlns:p14="http://schemas.microsoft.com/office/powerpoint/2010/main" val="234623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Comic Sans MS" panose="030F0702030302020204" pitchFamily="66" charset="0"/>
              </a:rPr>
              <a:t>In this welcome session we will cover:</a:t>
            </a:r>
          </a:p>
        </p:txBody>
      </p:sp>
      <p:sp>
        <p:nvSpPr>
          <p:cNvPr id="3" name="Content Placeholder 2"/>
          <p:cNvSpPr>
            <a:spLocks noGrp="1"/>
          </p:cNvSpPr>
          <p:nvPr>
            <p:ph idx="1"/>
          </p:nvPr>
        </p:nvSpPr>
        <p:spPr/>
        <p:txBody>
          <a:bodyPr>
            <a:normAutofit/>
          </a:bodyPr>
          <a:lstStyle/>
          <a:p>
            <a:r>
              <a:rPr lang="en-US" sz="2400" dirty="0">
                <a:latin typeface="Comic Sans MS" panose="030F0702030302020204" pitchFamily="66" charset="0"/>
              </a:rPr>
              <a:t>The curriculum expectation for the end of year</a:t>
            </a:r>
          </a:p>
          <a:p>
            <a:r>
              <a:rPr lang="en-US" sz="2400" dirty="0">
                <a:latin typeface="Comic Sans MS" panose="030F0702030302020204" pitchFamily="66" charset="0"/>
              </a:rPr>
              <a:t>Our Learning Journey themes and adventures</a:t>
            </a:r>
          </a:p>
          <a:p>
            <a:r>
              <a:rPr lang="en-US" sz="2400" dirty="0">
                <a:latin typeface="Comic Sans MS" panose="030F0702030302020204" pitchFamily="66" charset="0"/>
              </a:rPr>
              <a:t>Home learning and the expectation of a Hudson parent in this class</a:t>
            </a:r>
          </a:p>
          <a:p>
            <a:r>
              <a:rPr lang="en-US" sz="2400" dirty="0">
                <a:latin typeface="Comic Sans MS" panose="030F0702030302020204" pitchFamily="66" charset="0"/>
              </a:rPr>
              <a:t>Communication with families</a:t>
            </a:r>
          </a:p>
          <a:p>
            <a:r>
              <a:rPr lang="en-US" sz="2400" dirty="0">
                <a:latin typeface="Comic Sans MS" panose="030F0702030302020204" pitchFamily="66" charset="0"/>
              </a:rPr>
              <a:t>Important information – how the year has gone so far (in general)</a:t>
            </a:r>
          </a:p>
          <a:p>
            <a:r>
              <a:rPr lang="en-US" sz="2400" dirty="0">
                <a:latin typeface="Comic Sans MS" panose="030F0702030302020204" pitchFamily="66" charset="0"/>
              </a:rPr>
              <a:t>Things we are looking forward to this year</a:t>
            </a:r>
          </a:p>
          <a:p>
            <a:endParaRPr lang="en-US" dirty="0"/>
          </a:p>
          <a:p>
            <a:pPr marL="0" indent="0">
              <a:buNone/>
            </a:pPr>
            <a:endParaRPr lang="en-US" dirty="0"/>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u="sng" dirty="0">
                <a:latin typeface="Comic Sans MS" panose="030F0702030302020204" pitchFamily="66" charset="0"/>
              </a:rPr>
              <a:t>Our Staff</a:t>
            </a:r>
            <a:endParaRPr lang="en-GB" sz="2400" b="1" u="sng" dirty="0">
              <a:latin typeface="Comic Sans MS" panose="030F0702030302020204" pitchFamily="66" charset="0"/>
            </a:endParaRPr>
          </a:p>
        </p:txBody>
      </p:sp>
      <p:pic>
        <p:nvPicPr>
          <p:cNvPr id="11" name="Picture 10">
            <a:extLst>
              <a:ext uri="{FF2B5EF4-FFF2-40B4-BE49-F238E27FC236}">
                <a16:creationId xmlns:a16="http://schemas.microsoft.com/office/drawing/2014/main" id="{0E0B8589-738C-4789-ADA4-CAA38F69DDDC}"/>
              </a:ext>
            </a:extLst>
          </p:cNvPr>
          <p:cNvPicPr>
            <a:picLocks noChangeAspect="1"/>
          </p:cNvPicPr>
          <p:nvPr/>
        </p:nvPicPr>
        <p:blipFill rotWithShape="1">
          <a:blip r:embed="rId2"/>
          <a:srcRect r="52381"/>
          <a:stretch/>
        </p:blipFill>
        <p:spPr>
          <a:xfrm>
            <a:off x="4382834" y="1749245"/>
            <a:ext cx="1717421" cy="2671152"/>
          </a:xfrm>
          <a:prstGeom prst="rect">
            <a:avLst/>
          </a:prstGeom>
        </p:spPr>
      </p:pic>
      <p:pic>
        <p:nvPicPr>
          <p:cNvPr id="9" name="Picture 8">
            <a:extLst>
              <a:ext uri="{FF2B5EF4-FFF2-40B4-BE49-F238E27FC236}">
                <a16:creationId xmlns:a16="http://schemas.microsoft.com/office/drawing/2014/main" id="{427309AA-29ED-4ED1-8332-A3A1D62ADC94}"/>
              </a:ext>
            </a:extLst>
          </p:cNvPr>
          <p:cNvPicPr>
            <a:picLocks noChangeAspect="1"/>
          </p:cNvPicPr>
          <p:nvPr/>
        </p:nvPicPr>
        <p:blipFill>
          <a:blip r:embed="rId3"/>
          <a:stretch>
            <a:fillRect/>
          </a:stretch>
        </p:blipFill>
        <p:spPr>
          <a:xfrm>
            <a:off x="638948" y="1749245"/>
            <a:ext cx="3743887" cy="2671152"/>
          </a:xfrm>
          <a:prstGeom prst="rect">
            <a:avLst/>
          </a:prstGeom>
        </p:spPr>
      </p:pic>
      <p:pic>
        <p:nvPicPr>
          <p:cNvPr id="10" name="Picture 9">
            <a:extLst>
              <a:ext uri="{FF2B5EF4-FFF2-40B4-BE49-F238E27FC236}">
                <a16:creationId xmlns:a16="http://schemas.microsoft.com/office/drawing/2014/main" id="{005817FB-70AC-4B0F-B53A-831BBE53175C}"/>
              </a:ext>
            </a:extLst>
          </p:cNvPr>
          <p:cNvPicPr>
            <a:picLocks noChangeAspect="1"/>
          </p:cNvPicPr>
          <p:nvPr/>
        </p:nvPicPr>
        <p:blipFill>
          <a:blip r:embed="rId4"/>
          <a:stretch>
            <a:fillRect/>
          </a:stretch>
        </p:blipFill>
        <p:spPr>
          <a:xfrm>
            <a:off x="6100255" y="1749245"/>
            <a:ext cx="1983302" cy="2671152"/>
          </a:xfrm>
          <a:prstGeom prst="rect">
            <a:avLst/>
          </a:prstGeom>
        </p:spPr>
      </p:pic>
    </p:spTree>
    <p:extLst>
      <p:ext uri="{BB962C8B-B14F-4D97-AF65-F5344CB8AC3E}">
        <p14:creationId xmlns:p14="http://schemas.microsoft.com/office/powerpoint/2010/main" val="103824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1" y="757220"/>
            <a:ext cx="8229600" cy="610820"/>
          </a:xfrm>
        </p:spPr>
        <p:txBody>
          <a:bodyPr>
            <a:noAutofit/>
          </a:bodyPr>
          <a:lstStyle/>
          <a:p>
            <a:r>
              <a:rPr lang="en-GB" sz="2400" b="1" u="sng" dirty="0">
                <a:latin typeface="Comic Sans MS" panose="030F0702030302020204" pitchFamily="66" charset="0"/>
              </a:rPr>
              <a:t>Our Daily Timetable</a:t>
            </a:r>
          </a:p>
        </p:txBody>
      </p:sp>
      <p:sp>
        <p:nvSpPr>
          <p:cNvPr id="3" name="Oval Callout 2"/>
          <p:cNvSpPr/>
          <p:nvPr/>
        </p:nvSpPr>
        <p:spPr>
          <a:xfrm>
            <a:off x="6005901" y="2512770"/>
            <a:ext cx="3054100" cy="1307262"/>
          </a:xfrm>
          <a:prstGeom prst="wedgeEllipseCallout">
            <a:avLst>
              <a:gd name="adj1" fmla="val -66117"/>
              <a:gd name="adj2" fmla="val 611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Comic Sans MS" panose="030F0702030302020204" pitchFamily="66" charset="0"/>
              </a:rPr>
              <a:t>Did you know that if you’re late by 10 minutes every day for the year it equals 31.5 hours! </a:t>
            </a:r>
            <a:endParaRPr lang="en-GB" sz="1400" dirty="0">
              <a:solidFill>
                <a:schemeClr val="tx1"/>
              </a:solidFill>
              <a:latin typeface="Comic Sans MS" panose="030F0702030302020204" pitchFamily="66" charset="0"/>
            </a:endParaRPr>
          </a:p>
        </p:txBody>
      </p:sp>
      <p:pic>
        <p:nvPicPr>
          <p:cNvPr id="4" name="Picture 3">
            <a:extLst>
              <a:ext uri="{FF2B5EF4-FFF2-40B4-BE49-F238E27FC236}">
                <a16:creationId xmlns:a16="http://schemas.microsoft.com/office/drawing/2014/main" id="{95307C94-5917-47D4-86C7-E9705C8FBE6E}"/>
              </a:ext>
            </a:extLst>
          </p:cNvPr>
          <p:cNvPicPr>
            <a:picLocks noChangeAspect="1"/>
          </p:cNvPicPr>
          <p:nvPr/>
        </p:nvPicPr>
        <p:blipFill>
          <a:blip r:embed="rId2"/>
          <a:stretch>
            <a:fillRect/>
          </a:stretch>
        </p:blipFill>
        <p:spPr>
          <a:xfrm>
            <a:off x="97184" y="1438596"/>
            <a:ext cx="5543752" cy="3377618"/>
          </a:xfrm>
          <a:prstGeom prst="rect">
            <a:avLst/>
          </a:prstGeom>
        </p:spPr>
      </p:pic>
      <p:pic>
        <p:nvPicPr>
          <p:cNvPr id="5" name="Picture 4">
            <a:extLst>
              <a:ext uri="{FF2B5EF4-FFF2-40B4-BE49-F238E27FC236}">
                <a16:creationId xmlns:a16="http://schemas.microsoft.com/office/drawing/2014/main" id="{10477D96-627C-4CC4-BB9E-DF398F48306C}"/>
              </a:ext>
            </a:extLst>
          </p:cNvPr>
          <p:cNvPicPr>
            <a:picLocks noChangeAspect="1"/>
          </p:cNvPicPr>
          <p:nvPr/>
        </p:nvPicPr>
        <p:blipFill>
          <a:blip r:embed="rId3"/>
          <a:stretch>
            <a:fillRect/>
          </a:stretch>
        </p:blipFill>
        <p:spPr>
          <a:xfrm>
            <a:off x="2739540" y="3820032"/>
            <a:ext cx="5341015" cy="2682591"/>
          </a:xfrm>
          <a:prstGeom prst="rect">
            <a:avLst/>
          </a:prstGeom>
        </p:spPr>
      </p:pic>
    </p:spTree>
    <p:extLst>
      <p:ext uri="{BB962C8B-B14F-4D97-AF65-F5344CB8AC3E}">
        <p14:creationId xmlns:p14="http://schemas.microsoft.com/office/powerpoint/2010/main" val="2562122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0310"/>
            <a:ext cx="8229600" cy="610820"/>
          </a:xfrm>
        </p:spPr>
        <p:txBody>
          <a:bodyPr>
            <a:noAutofit/>
          </a:bodyPr>
          <a:lstStyle/>
          <a:p>
            <a:pPr algn="ctr"/>
            <a:r>
              <a:rPr lang="en-US" sz="3200" b="1" u="sng" dirty="0">
                <a:latin typeface="Comic Sans MS" panose="030F0702030302020204" pitchFamily="66" charset="0"/>
              </a:rPr>
              <a:t>Our Curriculum this year</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a:extLst>
              <a:ext uri="{FF2B5EF4-FFF2-40B4-BE49-F238E27FC236}">
                <a16:creationId xmlns:a16="http://schemas.microsoft.com/office/drawing/2014/main" id="{54C180B2-684C-41EF-BEB2-68BDCA909900}"/>
              </a:ext>
            </a:extLst>
          </p:cNvPr>
          <p:cNvPicPr>
            <a:picLocks noChangeAspect="1"/>
          </p:cNvPicPr>
          <p:nvPr/>
        </p:nvPicPr>
        <p:blipFill>
          <a:blip r:embed="rId2"/>
          <a:stretch>
            <a:fillRect/>
          </a:stretch>
        </p:blipFill>
        <p:spPr>
          <a:xfrm>
            <a:off x="2586835" y="1291130"/>
            <a:ext cx="3721291" cy="1562180"/>
          </a:xfrm>
          <a:prstGeom prst="rect">
            <a:avLst/>
          </a:prstGeom>
        </p:spPr>
      </p:pic>
      <p:pic>
        <p:nvPicPr>
          <p:cNvPr id="8" name="Picture 7">
            <a:extLst>
              <a:ext uri="{FF2B5EF4-FFF2-40B4-BE49-F238E27FC236}">
                <a16:creationId xmlns:a16="http://schemas.microsoft.com/office/drawing/2014/main" id="{68B6A567-D2FD-4243-BA01-C1F0E7CC23F5}"/>
              </a:ext>
            </a:extLst>
          </p:cNvPr>
          <p:cNvPicPr>
            <a:picLocks noChangeAspect="1"/>
          </p:cNvPicPr>
          <p:nvPr/>
        </p:nvPicPr>
        <p:blipFill>
          <a:blip r:embed="rId3"/>
          <a:stretch>
            <a:fillRect/>
          </a:stretch>
        </p:blipFill>
        <p:spPr>
          <a:xfrm>
            <a:off x="2586835" y="2861016"/>
            <a:ext cx="3721290" cy="1511378"/>
          </a:xfrm>
          <a:prstGeom prst="rect">
            <a:avLst/>
          </a:prstGeom>
        </p:spPr>
      </p:pic>
      <p:pic>
        <p:nvPicPr>
          <p:cNvPr id="10" name="Picture 9">
            <a:extLst>
              <a:ext uri="{FF2B5EF4-FFF2-40B4-BE49-F238E27FC236}">
                <a16:creationId xmlns:a16="http://schemas.microsoft.com/office/drawing/2014/main" id="{17C78C8A-E424-4D43-8233-A97C6548A5F3}"/>
              </a:ext>
            </a:extLst>
          </p:cNvPr>
          <p:cNvPicPr>
            <a:picLocks noChangeAspect="1"/>
          </p:cNvPicPr>
          <p:nvPr/>
        </p:nvPicPr>
        <p:blipFill rotWithShape="1">
          <a:blip r:embed="rId4"/>
          <a:srcRect b="9962"/>
          <a:stretch/>
        </p:blipFill>
        <p:spPr>
          <a:xfrm>
            <a:off x="2586835" y="4216906"/>
            <a:ext cx="3721290" cy="2111084"/>
          </a:xfrm>
          <a:prstGeom prst="rect">
            <a:avLst/>
          </a:prstGeom>
        </p:spPr>
      </p:pic>
    </p:spTree>
    <p:extLst>
      <p:ext uri="{BB962C8B-B14F-4D97-AF65-F5344CB8AC3E}">
        <p14:creationId xmlns:p14="http://schemas.microsoft.com/office/powerpoint/2010/main" val="2786507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u="sng" dirty="0">
                <a:latin typeface="Comic Sans MS" panose="030F0702030302020204" pitchFamily="66" charset="0"/>
              </a:rPr>
              <a:t>This year we hope to:</a:t>
            </a:r>
          </a:p>
        </p:txBody>
      </p:sp>
      <p:sp>
        <p:nvSpPr>
          <p:cNvPr id="3" name="Content Placeholder 2"/>
          <p:cNvSpPr>
            <a:spLocks noGrp="1"/>
          </p:cNvSpPr>
          <p:nvPr>
            <p:ph idx="1"/>
          </p:nvPr>
        </p:nvSpPr>
        <p:spPr>
          <a:xfrm>
            <a:off x="448965" y="1596540"/>
            <a:ext cx="7940660" cy="3970330"/>
          </a:xfrm>
        </p:spPr>
        <p:txBody>
          <a:bodyPr>
            <a:normAutofit/>
          </a:bodyPr>
          <a:lstStyle/>
          <a:p>
            <a:pPr algn="ctr"/>
            <a:r>
              <a:rPr lang="en-GB" dirty="0">
                <a:latin typeface="Sassoon Penpals Joined" pitchFamily="50" charset="0"/>
              </a:rPr>
              <a:t>Have visitors into class</a:t>
            </a:r>
          </a:p>
          <a:p>
            <a:pPr algn="ctr"/>
            <a:r>
              <a:rPr lang="en-GB" dirty="0">
                <a:latin typeface="Sassoon Penpals Joined" pitchFamily="50" charset="0"/>
              </a:rPr>
              <a:t>Go on school trips</a:t>
            </a:r>
          </a:p>
          <a:p>
            <a:pPr algn="ctr"/>
            <a:r>
              <a:rPr lang="en-US" dirty="0">
                <a:latin typeface="Sassoon Penpals Joined" pitchFamily="50" charset="0"/>
              </a:rPr>
              <a:t>Be good role models to our nursery buddies </a:t>
            </a:r>
          </a:p>
          <a:p>
            <a:pPr algn="ctr"/>
            <a:r>
              <a:rPr lang="en-US" dirty="0">
                <a:latin typeface="Sassoon Penpals Joined" pitchFamily="50" charset="0"/>
              </a:rPr>
              <a:t>Go swimming</a:t>
            </a:r>
          </a:p>
          <a:p>
            <a:pPr algn="ctr"/>
            <a:r>
              <a:rPr lang="en-US" dirty="0">
                <a:latin typeface="Sassoon Penpals Joined" pitchFamily="50" charset="0"/>
              </a:rPr>
              <a:t>Experience different foods</a:t>
            </a:r>
          </a:p>
          <a:p>
            <a:pPr algn="ctr"/>
            <a:r>
              <a:rPr lang="en-US" dirty="0">
                <a:latin typeface="Sassoon Penpals Joined" pitchFamily="50" charset="0"/>
              </a:rPr>
              <a:t>Build our friendships across school</a:t>
            </a:r>
          </a:p>
          <a:p>
            <a:pPr algn="ctr"/>
            <a:r>
              <a:rPr lang="en-US" dirty="0">
                <a:latin typeface="Sassoon Penpals Joined" pitchFamily="50" charset="0"/>
              </a:rPr>
              <a:t>Take part in challenges across school</a:t>
            </a:r>
          </a:p>
          <a:p>
            <a:pPr algn="ctr"/>
            <a:endParaRPr lang="en-US" dirty="0">
              <a:latin typeface="Sassoon Penpals Joined" pitchFamily="50" charset="0"/>
            </a:endParaRPr>
          </a:p>
          <a:p>
            <a:pPr algn="ctr"/>
            <a:endParaRPr lang="en-GB" dirty="0"/>
          </a:p>
        </p:txBody>
      </p:sp>
    </p:spTree>
    <p:extLst>
      <p:ext uri="{BB962C8B-B14F-4D97-AF65-F5344CB8AC3E}">
        <p14:creationId xmlns:p14="http://schemas.microsoft.com/office/powerpoint/2010/main" val="3909419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u="sng" dirty="0">
                <a:latin typeface="Comic Sans MS" panose="030F0702030302020204" pitchFamily="66" charset="0"/>
              </a:rPr>
              <a:t>Home learning and the expectation of a Hudson parent in this class</a:t>
            </a:r>
          </a:p>
        </p:txBody>
      </p:sp>
      <p:sp>
        <p:nvSpPr>
          <p:cNvPr id="3" name="Content Placeholder 2"/>
          <p:cNvSpPr>
            <a:spLocks noGrp="1"/>
          </p:cNvSpPr>
          <p:nvPr>
            <p:ph idx="1"/>
          </p:nvPr>
        </p:nvSpPr>
        <p:spPr>
          <a:xfrm>
            <a:off x="448965" y="1901950"/>
            <a:ext cx="8229600" cy="4275740"/>
          </a:xfrm>
        </p:spPr>
        <p:txBody>
          <a:bodyPr>
            <a:noAutofit/>
          </a:bodyPr>
          <a:lstStyle/>
          <a:p>
            <a:pPr algn="just"/>
            <a:r>
              <a:rPr lang="en-GB" sz="2400" dirty="0">
                <a:latin typeface="Sassoon Penpals" panose="02000400000000000000" pitchFamily="50" charset="0"/>
              </a:rPr>
              <a:t>We have access to many resources to support the children with learning at home. There are lots of apps available that school subscribe to that are tried, tested and come highly recommended. We also send home occasional homework linked to our learning in class. </a:t>
            </a:r>
          </a:p>
        </p:txBody>
      </p:sp>
      <p:pic>
        <p:nvPicPr>
          <p:cNvPr id="1026" name="Picture 2" descr="NumBots | Times Tables Rock Stars logo">
            <a:extLst>
              <a:ext uri="{FF2B5EF4-FFF2-40B4-BE49-F238E27FC236}">
                <a16:creationId xmlns:a16="http://schemas.microsoft.com/office/drawing/2014/main" id="{FF993CCB-24E9-4B6A-934F-BC53BFCC1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707" y="3581705"/>
            <a:ext cx="2314726" cy="125503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Links To Read Plus Website - Reading Plus , Free Transparent ...">
            <a:extLst>
              <a:ext uri="{FF2B5EF4-FFF2-40B4-BE49-F238E27FC236}">
                <a16:creationId xmlns:a16="http://schemas.microsoft.com/office/drawing/2014/main" id="{9A3732EC-9BA8-44FD-B674-BF57171602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4636" y="3532443"/>
            <a:ext cx="1920889" cy="160074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NTON - Ensino Fundamental – Apps no Google Play">
            <a:extLst>
              <a:ext uri="{FF2B5EF4-FFF2-40B4-BE49-F238E27FC236}">
                <a16:creationId xmlns:a16="http://schemas.microsoft.com/office/drawing/2014/main" id="{19A22608-AE74-415D-A98F-D9F2682822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1755" y="3429000"/>
            <a:ext cx="1728837" cy="172883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ths Circle – LTD">
            <a:extLst>
              <a:ext uri="{FF2B5EF4-FFF2-40B4-BE49-F238E27FC236}">
                <a16:creationId xmlns:a16="http://schemas.microsoft.com/office/drawing/2014/main" id="{C4C86465-4FC7-44C7-B300-331F20D83A8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2339" y="5074663"/>
            <a:ext cx="1992196" cy="159523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1-Minute Maths Android App">
            <a:extLst>
              <a:ext uri="{FF2B5EF4-FFF2-40B4-BE49-F238E27FC236}">
                <a16:creationId xmlns:a16="http://schemas.microsoft.com/office/drawing/2014/main" id="{1EEE1A07-AEE4-4433-A3CA-DF9E398C44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3885" y="5419699"/>
            <a:ext cx="2591105" cy="1265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509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443835"/>
            <a:ext cx="8229600" cy="4275740"/>
          </a:xfrm>
        </p:spPr>
        <p:txBody>
          <a:bodyPr>
            <a:noAutofit/>
          </a:bodyPr>
          <a:lstStyle/>
          <a:p>
            <a:pPr marL="0" indent="0">
              <a:buNone/>
            </a:pPr>
            <a:r>
              <a:rPr lang="en-US" sz="2000" dirty="0">
                <a:latin typeface="Comic Sans MS" panose="030F0702030302020204" pitchFamily="66" charset="0"/>
              </a:rPr>
              <a:t>Homework is important for parents because it provides valuable insight into their child's learning progress and helps strengthen the partnership between home and school. </a:t>
            </a:r>
          </a:p>
          <a:p>
            <a:pPr marL="0" indent="0">
              <a:buNone/>
            </a:pPr>
            <a:endParaRPr lang="en-US" sz="2000" dirty="0">
              <a:solidFill>
                <a:srgbClr val="FFFF00"/>
              </a:solidFill>
              <a:latin typeface="Comic Sans MS" panose="030F0702030302020204" pitchFamily="66" charset="0"/>
            </a:endParaRPr>
          </a:p>
          <a:p>
            <a:r>
              <a:rPr lang="en-US" sz="2000" b="1" dirty="0">
                <a:solidFill>
                  <a:srgbClr val="FFFF00"/>
                </a:solidFill>
                <a:latin typeface="Comic Sans MS" panose="030F0702030302020204" pitchFamily="66" charset="0"/>
              </a:rPr>
              <a:t>Reinforces learning </a:t>
            </a:r>
          </a:p>
          <a:p>
            <a:r>
              <a:rPr lang="en-US" sz="2000" b="1" dirty="0">
                <a:solidFill>
                  <a:srgbClr val="FFFF00"/>
                </a:solidFill>
                <a:latin typeface="Comic Sans MS" panose="030F0702030302020204" pitchFamily="66" charset="0"/>
              </a:rPr>
              <a:t>Builds responsibility and Independence- </a:t>
            </a:r>
          </a:p>
          <a:p>
            <a:r>
              <a:rPr lang="en-US" sz="2000" b="1" dirty="0">
                <a:solidFill>
                  <a:srgbClr val="FFFF00"/>
                </a:solidFill>
                <a:latin typeface="Comic Sans MS" panose="030F0702030302020204" pitchFamily="66" charset="0"/>
              </a:rPr>
              <a:t>Can strengthen bonds between your child and communication with school</a:t>
            </a:r>
            <a:r>
              <a:rPr lang="en-US" sz="2000" dirty="0">
                <a:solidFill>
                  <a:srgbClr val="FFFF00"/>
                </a:solidFill>
                <a:latin typeface="Comic Sans MS" panose="030F0702030302020204" pitchFamily="66" charset="0"/>
              </a:rPr>
              <a:t>. </a:t>
            </a:r>
          </a:p>
          <a:p>
            <a:r>
              <a:rPr lang="en-US" sz="2000" b="1" dirty="0">
                <a:solidFill>
                  <a:srgbClr val="FFFF00"/>
                </a:solidFill>
                <a:latin typeface="Comic Sans MS" panose="030F0702030302020204" pitchFamily="66" charset="0"/>
              </a:rPr>
              <a:t>Prepares for future academic success </a:t>
            </a:r>
            <a:endParaRPr lang="en-US" sz="2000" dirty="0">
              <a:solidFill>
                <a:srgbClr val="FFFF00"/>
              </a:solidFill>
              <a:latin typeface="Comic Sans MS" panose="030F0702030302020204" pitchFamily="66" charset="0"/>
            </a:endParaRPr>
          </a:p>
          <a:p>
            <a:endParaRPr lang="en-GB" sz="1600" dirty="0">
              <a:latin typeface="Sassoon Penpals Joined" pitchFamily="50" charset="0"/>
            </a:endParaRPr>
          </a:p>
        </p:txBody>
      </p:sp>
    </p:spTree>
    <p:extLst>
      <p:ext uri="{BB962C8B-B14F-4D97-AF65-F5344CB8AC3E}">
        <p14:creationId xmlns:p14="http://schemas.microsoft.com/office/powerpoint/2010/main" val="3535473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endParaRPr lang="en-GB" dirty="0"/>
          </a:p>
        </p:txBody>
      </p:sp>
      <p:sp>
        <p:nvSpPr>
          <p:cNvPr id="5" name="Rectangle 4"/>
          <p:cNvSpPr/>
          <p:nvPr/>
        </p:nvSpPr>
        <p:spPr>
          <a:xfrm>
            <a:off x="4453217" y="3244334"/>
            <a:ext cx="237566" cy="369332"/>
          </a:xfrm>
          <a:prstGeom prst="rect">
            <a:avLst/>
          </a:prstGeom>
        </p:spPr>
        <p:txBody>
          <a:bodyPr wrap="none">
            <a:spAutoFit/>
          </a:bodyPr>
          <a:lstStyle/>
          <a:p>
            <a:r>
              <a:rPr lang="en-GB" dirty="0"/>
              <a:t> </a:t>
            </a:r>
          </a:p>
        </p:txBody>
      </p:sp>
      <p:sp>
        <p:nvSpPr>
          <p:cNvPr id="6" name="Title 1">
            <a:extLst>
              <a:ext uri="{FF2B5EF4-FFF2-40B4-BE49-F238E27FC236}">
                <a16:creationId xmlns:a16="http://schemas.microsoft.com/office/drawing/2014/main" id="{6BD42112-3305-47CD-9C4B-BBF0BADE0505}"/>
              </a:ext>
            </a:extLst>
          </p:cNvPr>
          <p:cNvSpPr txBox="1">
            <a:spLocks/>
          </p:cNvSpPr>
          <p:nvPr/>
        </p:nvSpPr>
        <p:spPr>
          <a:xfrm>
            <a:off x="143555" y="1443835"/>
            <a:ext cx="5493720" cy="610820"/>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rgbClr val="FFFF00"/>
                </a:solidFill>
                <a:latin typeface="+mj-lt"/>
                <a:ea typeface="+mj-ea"/>
                <a:cs typeface="+mj-cs"/>
              </a:defRPr>
            </a:lvl1pPr>
          </a:lstStyle>
          <a:p>
            <a:r>
              <a:rPr lang="en-US" sz="2800" b="1" u="sng" dirty="0">
                <a:latin typeface="Comic Sans MS" panose="030F0702030302020204" pitchFamily="66" charset="0"/>
              </a:rPr>
              <a:t>Voice 21- Developing </a:t>
            </a:r>
            <a:r>
              <a:rPr lang="en-US" sz="2800" b="1" u="sng" dirty="0" err="1">
                <a:latin typeface="Comic Sans MS" panose="030F0702030302020204" pitchFamily="66" charset="0"/>
              </a:rPr>
              <a:t>Oracy</a:t>
            </a:r>
            <a:br>
              <a:rPr lang="en-US" sz="4000" b="1" dirty="0">
                <a:latin typeface="Sassoon Penpals" panose="02000400000000000000" pitchFamily="50" charset="0"/>
              </a:rPr>
            </a:br>
            <a:endParaRPr lang="en-GB" sz="4000" b="1" dirty="0">
              <a:latin typeface="Sassoon Penpals Joined" pitchFamily="50" charset="0"/>
            </a:endParaRPr>
          </a:p>
        </p:txBody>
      </p:sp>
      <p:sp>
        <p:nvSpPr>
          <p:cNvPr id="3" name="Rectangle 2">
            <a:extLst>
              <a:ext uri="{FF2B5EF4-FFF2-40B4-BE49-F238E27FC236}">
                <a16:creationId xmlns:a16="http://schemas.microsoft.com/office/drawing/2014/main" id="{136CC6E8-9684-46DB-B247-EC677967D6C6}"/>
              </a:ext>
            </a:extLst>
          </p:cNvPr>
          <p:cNvSpPr/>
          <p:nvPr/>
        </p:nvSpPr>
        <p:spPr>
          <a:xfrm>
            <a:off x="338417" y="1749245"/>
            <a:ext cx="8229599" cy="4801314"/>
          </a:xfrm>
          <a:prstGeom prst="rect">
            <a:avLst/>
          </a:prstGeom>
        </p:spPr>
        <p:txBody>
          <a:bodyPr wrap="square">
            <a:spAutoFit/>
          </a:bodyPr>
          <a:lstStyle/>
          <a:p>
            <a:r>
              <a:rPr lang="en-US" sz="2000" b="1" dirty="0">
                <a:solidFill>
                  <a:srgbClr val="FFFF00"/>
                </a:solidFill>
                <a:latin typeface="Comic Sans MS" panose="030F0702030302020204" pitchFamily="66" charset="0"/>
              </a:rPr>
              <a:t>Why is it important?</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Improves speaking, listening and teamwork skills.</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Supports learning across all subjects.</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Builds confidence for presentations, discussions and daily life.</a:t>
            </a:r>
          </a:p>
          <a:p>
            <a:endParaRPr lang="en-US" dirty="0">
              <a:solidFill>
                <a:schemeClr val="bg1"/>
              </a:solidFill>
              <a:latin typeface="Comic Sans MS" panose="030F0702030302020204" pitchFamily="66" charset="0"/>
            </a:endParaRPr>
          </a:p>
          <a:p>
            <a:r>
              <a:rPr lang="en-US" b="1" dirty="0">
                <a:solidFill>
                  <a:srgbClr val="FFFF00"/>
                </a:solidFill>
                <a:latin typeface="Comic Sans MS" panose="030F0702030302020204" pitchFamily="66" charset="0"/>
              </a:rPr>
              <a:t>How can you help at home?</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Encourage your child to explain their ideas and opinions.</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Ask open questions (e.g. ‘Why do you think that?’).</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a:t>
            </a:r>
            <a:r>
              <a:rPr lang="en-US" dirty="0" err="1">
                <a:solidFill>
                  <a:schemeClr val="bg1"/>
                </a:solidFill>
                <a:latin typeface="Comic Sans MS" panose="030F0702030302020204" pitchFamily="66" charset="0"/>
              </a:rPr>
              <a:t>Practise</a:t>
            </a:r>
            <a:r>
              <a:rPr lang="en-US" dirty="0">
                <a:solidFill>
                  <a:schemeClr val="bg1"/>
                </a:solidFill>
                <a:latin typeface="Comic Sans MS" panose="030F0702030302020204" pitchFamily="66" charset="0"/>
              </a:rPr>
              <a:t> speaking in full sentences.</a:t>
            </a:r>
          </a:p>
          <a:p>
            <a:endParaRPr lang="en-US" dirty="0">
              <a:solidFill>
                <a:schemeClr val="bg1"/>
              </a:solidFill>
              <a:latin typeface="Comic Sans MS" panose="030F0702030302020204" pitchFamily="66" charset="0"/>
            </a:endParaRPr>
          </a:p>
          <a:p>
            <a:r>
              <a:rPr lang="en-US" dirty="0">
                <a:solidFill>
                  <a:schemeClr val="bg1"/>
                </a:solidFill>
                <a:latin typeface="Comic Sans MS" panose="030F0702030302020204" pitchFamily="66" charset="0"/>
              </a:rPr>
              <a:t>• Take turns in conversations at the dinner table or during family time.</a:t>
            </a:r>
            <a:endParaRPr lang="en-GB" dirty="0">
              <a:solidFill>
                <a:schemeClr val="bg1"/>
              </a:solidFill>
              <a:latin typeface="Comic Sans MS" panose="030F0702030302020204" pitchFamily="66" charset="0"/>
            </a:endParaRPr>
          </a:p>
        </p:txBody>
      </p:sp>
      <p:pic>
        <p:nvPicPr>
          <p:cNvPr id="2050" name="Picture 2" descr="https://voice21.org/wp-content/uploads/2019/10/logo.png">
            <a:extLst>
              <a:ext uri="{FF2B5EF4-FFF2-40B4-BE49-F238E27FC236}">
                <a16:creationId xmlns:a16="http://schemas.microsoft.com/office/drawing/2014/main" id="{E5C677A9-9247-4CD2-B4F5-4B39E172AB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7841" y="748510"/>
            <a:ext cx="1400175"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218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4E2D-88B5-4856-A08C-8574FB243784}"/>
              </a:ext>
            </a:extLst>
          </p:cNvPr>
          <p:cNvSpPr>
            <a:spLocks noGrp="1"/>
          </p:cNvSpPr>
          <p:nvPr>
            <p:ph type="title"/>
          </p:nvPr>
        </p:nvSpPr>
        <p:spPr>
          <a:xfrm>
            <a:off x="457084" y="985720"/>
            <a:ext cx="7940659" cy="868839"/>
          </a:xfrm>
        </p:spPr>
        <p:txBody>
          <a:bodyPr>
            <a:normAutofit/>
          </a:bodyPr>
          <a:lstStyle/>
          <a:p>
            <a:r>
              <a:rPr lang="en-US" sz="2800" b="1" u="sng" dirty="0">
                <a:latin typeface="Comic Sans MS" panose="030F0702030302020204" pitchFamily="66" charset="0"/>
              </a:rPr>
              <a:t>Writing – Ways to help at home</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9C894D2-B566-4549-8002-FC18F2C94826}"/>
              </a:ext>
            </a:extLst>
          </p:cNvPr>
          <p:cNvSpPr>
            <a:spLocks noGrp="1"/>
          </p:cNvSpPr>
          <p:nvPr>
            <p:ph idx="1"/>
          </p:nvPr>
        </p:nvSpPr>
        <p:spPr>
          <a:xfrm>
            <a:off x="433619" y="1901950"/>
            <a:ext cx="8093365" cy="5039265"/>
          </a:xfrm>
        </p:spPr>
        <p:txBody>
          <a:bodyPr>
            <a:normAutofit/>
          </a:bodyPr>
          <a:lstStyle/>
          <a:p>
            <a:pPr marL="0" indent="0">
              <a:buNone/>
            </a:pPr>
            <a:r>
              <a:rPr lang="en-US" sz="2000" dirty="0">
                <a:latin typeface="Comic Sans MS" panose="030F0702030302020204" pitchFamily="66" charset="0"/>
              </a:rPr>
              <a:t>• </a:t>
            </a:r>
            <a:r>
              <a:rPr lang="en-US" sz="2000" dirty="0" err="1">
                <a:latin typeface="Comic Sans MS" panose="030F0702030302020204" pitchFamily="66" charset="0"/>
              </a:rPr>
              <a:t>Practise</a:t>
            </a:r>
            <a:r>
              <a:rPr lang="en-US" sz="2000" dirty="0">
                <a:latin typeface="Comic Sans MS" panose="030F0702030302020204" pitchFamily="66" charset="0"/>
              </a:rPr>
              <a:t> and learn weekly spelling lists – make it fun! </a:t>
            </a:r>
          </a:p>
          <a:p>
            <a:pPr marL="0" indent="0">
              <a:buNone/>
            </a:pPr>
            <a:endParaRPr lang="en-US" sz="2000" dirty="0">
              <a:latin typeface="Comic Sans MS" panose="030F0702030302020204" pitchFamily="66" charset="0"/>
            </a:endParaRPr>
          </a:p>
          <a:p>
            <a:pPr marL="0" indent="0">
              <a:buNone/>
            </a:pPr>
            <a:r>
              <a:rPr lang="en-US" sz="2000" dirty="0">
                <a:latin typeface="Comic Sans MS" panose="030F0702030302020204" pitchFamily="66" charset="0"/>
              </a:rPr>
              <a:t>• Encourage opportunities for writing such as letters to family or friends, shopping lists, notes or reminders, stories and poems. </a:t>
            </a:r>
          </a:p>
          <a:p>
            <a:pPr marL="0" indent="0">
              <a:buNone/>
            </a:pPr>
            <a:endParaRPr lang="en-US" sz="2000" dirty="0">
              <a:latin typeface="Comic Sans MS" panose="030F0702030302020204" pitchFamily="66" charset="0"/>
            </a:endParaRPr>
          </a:p>
          <a:p>
            <a:pPr marL="0" indent="0">
              <a:buNone/>
            </a:pPr>
            <a:r>
              <a:rPr lang="en-US" sz="2000" dirty="0">
                <a:latin typeface="Comic Sans MS" panose="030F0702030302020204" pitchFamily="66" charset="0"/>
              </a:rPr>
              <a:t>• Write together – be a good role model for writing. </a:t>
            </a:r>
          </a:p>
          <a:p>
            <a:pPr marL="0" indent="0">
              <a:buNone/>
            </a:pPr>
            <a:endParaRPr lang="en-US" sz="2000" dirty="0">
              <a:latin typeface="Comic Sans MS" panose="030F0702030302020204" pitchFamily="66" charset="0"/>
            </a:endParaRPr>
          </a:p>
          <a:p>
            <a:pPr marL="0" indent="0">
              <a:buNone/>
            </a:pPr>
            <a:r>
              <a:rPr lang="en-US" sz="2000" dirty="0">
                <a:latin typeface="Comic Sans MS" panose="030F0702030302020204" pitchFamily="66" charset="0"/>
              </a:rPr>
              <a:t>• Encourage use of a dictionary to check spelling and a thesaurus to find synonyms and expand vocabulary. </a:t>
            </a:r>
          </a:p>
          <a:p>
            <a:pPr marL="0" indent="0">
              <a:buNone/>
            </a:pPr>
            <a:endParaRPr lang="en-US" sz="2000" dirty="0">
              <a:latin typeface="Comic Sans MS" panose="030F0702030302020204" pitchFamily="66" charset="0"/>
            </a:endParaRPr>
          </a:p>
          <a:p>
            <a:pPr marL="0" indent="0">
              <a:buNone/>
            </a:pPr>
            <a:r>
              <a:rPr lang="en-US" sz="2000" dirty="0">
                <a:latin typeface="Comic Sans MS" panose="030F0702030302020204" pitchFamily="66" charset="0"/>
              </a:rPr>
              <a:t>• Remember that good readers become good writers! Identify good writing features when reading (e.g. vocabulary, sentence structure and punctuation)</a:t>
            </a:r>
            <a:endParaRPr lang="en-GB" sz="2000" dirty="0">
              <a:latin typeface="Comic Sans MS" panose="030F0702030302020204" pitchFamily="66" charset="0"/>
            </a:endParaRPr>
          </a:p>
        </p:txBody>
      </p:sp>
    </p:spTree>
    <p:extLst>
      <p:ext uri="{BB962C8B-B14F-4D97-AF65-F5344CB8AC3E}">
        <p14:creationId xmlns:p14="http://schemas.microsoft.com/office/powerpoint/2010/main" val="3809533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743D7-DB70-4A6A-A388-1F1065AFDF78}"/>
              </a:ext>
            </a:extLst>
          </p:cNvPr>
          <p:cNvSpPr>
            <a:spLocks noGrp="1"/>
          </p:cNvSpPr>
          <p:nvPr>
            <p:ph type="title"/>
          </p:nvPr>
        </p:nvSpPr>
        <p:spPr>
          <a:xfrm>
            <a:off x="139285" y="1291130"/>
            <a:ext cx="7635249" cy="868839"/>
          </a:xfrm>
        </p:spPr>
        <p:txBody>
          <a:bodyPr>
            <a:normAutofit/>
          </a:bodyPr>
          <a:lstStyle/>
          <a:p>
            <a:r>
              <a:rPr lang="en-US" sz="2800" b="1" u="sng" dirty="0">
                <a:latin typeface="Comic Sans MS" panose="030F0702030302020204" pitchFamily="66" charset="0"/>
              </a:rPr>
              <a:t>Reading – Ways to help at home</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6FBCF56-6684-4C84-8A41-B7703BC9F461}"/>
              </a:ext>
            </a:extLst>
          </p:cNvPr>
          <p:cNvSpPr>
            <a:spLocks noGrp="1"/>
          </p:cNvSpPr>
          <p:nvPr>
            <p:ph idx="1"/>
          </p:nvPr>
        </p:nvSpPr>
        <p:spPr>
          <a:xfrm>
            <a:off x="139285" y="2512770"/>
            <a:ext cx="9000445" cy="5719575"/>
          </a:xfrm>
        </p:spPr>
        <p:txBody>
          <a:bodyPr>
            <a:normAutofit/>
          </a:bodyPr>
          <a:lstStyle/>
          <a:p>
            <a:pPr marL="0" indent="0">
              <a:buNone/>
            </a:pPr>
            <a:r>
              <a:rPr lang="en-US" sz="1800" dirty="0">
                <a:solidFill>
                  <a:srgbClr val="FFFF00"/>
                </a:solidFill>
                <a:latin typeface="Comic Sans MS" panose="030F0702030302020204" pitchFamily="66" charset="0"/>
              </a:rPr>
              <a:t>Listening to your child read can take many forms. </a:t>
            </a:r>
          </a:p>
          <a:p>
            <a:pPr marL="0" indent="0">
              <a:buNone/>
            </a:pPr>
            <a:r>
              <a:rPr lang="en-US" sz="1800" dirty="0">
                <a:latin typeface="Comic Sans MS" panose="030F0702030302020204" pitchFamily="66" charset="0"/>
              </a:rPr>
              <a:t>First and foremost, focus developing an enjoyment and love of reading. </a:t>
            </a:r>
          </a:p>
          <a:p>
            <a:pPr marL="0" indent="0">
              <a:buNone/>
            </a:pPr>
            <a:endParaRPr lang="en-US" sz="1800" dirty="0">
              <a:latin typeface="Comic Sans MS" panose="030F0702030302020204" pitchFamily="66" charset="0"/>
            </a:endParaRPr>
          </a:p>
          <a:p>
            <a:pPr marL="0" indent="0">
              <a:buNone/>
            </a:pPr>
            <a:r>
              <a:rPr lang="en-US" sz="1800" dirty="0">
                <a:solidFill>
                  <a:srgbClr val="FFFF00"/>
                </a:solidFill>
                <a:latin typeface="Comic Sans MS" panose="030F0702030302020204" pitchFamily="66" charset="0"/>
              </a:rPr>
              <a:t>Enjoy stories together – reading stories to your child at KS1 and KS2 is equally as important as listening to your child read. </a:t>
            </a:r>
          </a:p>
          <a:p>
            <a:pPr marL="0" indent="0">
              <a:buNone/>
            </a:pPr>
            <a:r>
              <a:rPr lang="en-US" sz="1800" dirty="0">
                <a:latin typeface="Comic Sans MS" panose="030F0702030302020204" pitchFamily="66" charset="0"/>
              </a:rPr>
              <a:t> Read a little at a time but often, rather than rarely but for long periods of time! Children should be reading for at least 20 minutes at home every day, from a wide variety of text types. </a:t>
            </a:r>
          </a:p>
          <a:p>
            <a:pPr marL="0" indent="0">
              <a:buNone/>
            </a:pPr>
            <a:endParaRPr lang="en-US" sz="1800" dirty="0">
              <a:latin typeface="Comic Sans MS" panose="030F0702030302020204" pitchFamily="66" charset="0"/>
            </a:endParaRPr>
          </a:p>
          <a:p>
            <a:pPr marL="0" indent="0">
              <a:buNone/>
            </a:pPr>
            <a:r>
              <a:rPr lang="en-US" sz="1800" dirty="0">
                <a:solidFill>
                  <a:srgbClr val="FFFF00"/>
                </a:solidFill>
                <a:latin typeface="Comic Sans MS" panose="030F0702030302020204" pitchFamily="66" charset="0"/>
              </a:rPr>
              <a:t>All reading is valuable – it doesn’t have to be just stories. Reading can involve anything: fiction, non-fiction, poetry, newspapers, magazines, football </a:t>
            </a:r>
            <a:r>
              <a:rPr lang="en-US" sz="1800" dirty="0" err="1">
                <a:solidFill>
                  <a:srgbClr val="FFFF00"/>
                </a:solidFill>
                <a:latin typeface="Comic Sans MS" panose="030F0702030302020204" pitchFamily="66" charset="0"/>
              </a:rPr>
              <a:t>programmes</a:t>
            </a:r>
            <a:r>
              <a:rPr lang="en-US" sz="1800" dirty="0">
                <a:solidFill>
                  <a:srgbClr val="FFFF00"/>
                </a:solidFill>
                <a:latin typeface="Comic Sans MS" panose="030F0702030302020204" pitchFamily="66" charset="0"/>
              </a:rPr>
              <a:t> and TV guides. </a:t>
            </a:r>
          </a:p>
          <a:p>
            <a:pPr marL="0" indent="0">
              <a:buNone/>
            </a:pPr>
            <a:r>
              <a:rPr lang="en-US" sz="1800" dirty="0">
                <a:latin typeface="Comic Sans MS" panose="030F0702030302020204" pitchFamily="66" charset="0"/>
              </a:rPr>
              <a:t>Visit the local library - it’s free. </a:t>
            </a:r>
          </a:p>
        </p:txBody>
      </p:sp>
    </p:spTree>
    <p:extLst>
      <p:ext uri="{BB962C8B-B14F-4D97-AF65-F5344CB8AC3E}">
        <p14:creationId xmlns:p14="http://schemas.microsoft.com/office/powerpoint/2010/main" val="1467059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0DDC7-0DE7-4D18-BD49-F0EF68F76197}"/>
              </a:ext>
            </a:extLst>
          </p:cNvPr>
          <p:cNvSpPr>
            <a:spLocks noGrp="1"/>
          </p:cNvSpPr>
          <p:nvPr>
            <p:ph type="title"/>
          </p:nvPr>
        </p:nvSpPr>
        <p:spPr>
          <a:xfrm>
            <a:off x="452720" y="949896"/>
            <a:ext cx="6719018" cy="868839"/>
          </a:xfrm>
        </p:spPr>
        <p:txBody>
          <a:bodyPr>
            <a:normAutofit/>
          </a:bodyPr>
          <a:lstStyle/>
          <a:p>
            <a:r>
              <a:rPr lang="en-US" sz="2800" b="1" u="sng" dirty="0" err="1">
                <a:latin typeface="Comic Sans MS" panose="030F0702030302020204" pitchFamily="66" charset="0"/>
              </a:rPr>
              <a:t>Maths</a:t>
            </a:r>
            <a:r>
              <a:rPr lang="en-US" sz="2800" b="1" u="sng" dirty="0">
                <a:latin typeface="Comic Sans MS" panose="030F0702030302020204" pitchFamily="66" charset="0"/>
              </a:rPr>
              <a:t> – Ways to help at home</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7AD1D45-A567-401E-B887-6E1C7350409A}"/>
              </a:ext>
            </a:extLst>
          </p:cNvPr>
          <p:cNvSpPr>
            <a:spLocks noGrp="1"/>
          </p:cNvSpPr>
          <p:nvPr>
            <p:ph idx="1"/>
          </p:nvPr>
        </p:nvSpPr>
        <p:spPr>
          <a:xfrm>
            <a:off x="448965" y="1818735"/>
            <a:ext cx="8093365" cy="5039265"/>
          </a:xfrm>
        </p:spPr>
        <p:txBody>
          <a:bodyPr>
            <a:normAutofit fontScale="85000" lnSpcReduction="20000"/>
          </a:bodyPr>
          <a:lstStyle/>
          <a:p>
            <a:pPr marL="0" indent="0">
              <a:buNone/>
            </a:pPr>
            <a:r>
              <a:rPr lang="en-US" dirty="0">
                <a:latin typeface="Comic Sans MS" panose="030F0702030302020204" pitchFamily="66" charset="0"/>
              </a:rPr>
              <a:t>Play times tables games. </a:t>
            </a:r>
          </a:p>
          <a:p>
            <a:pPr marL="0" indent="0">
              <a:buNone/>
            </a:pPr>
            <a:r>
              <a:rPr lang="en-US" dirty="0">
                <a:latin typeface="Comic Sans MS" panose="030F0702030302020204" pitchFamily="66" charset="0"/>
              </a:rPr>
              <a:t>• Play mental </a:t>
            </a:r>
            <a:r>
              <a:rPr lang="en-US" dirty="0" err="1">
                <a:latin typeface="Comic Sans MS" panose="030F0702030302020204" pitchFamily="66" charset="0"/>
              </a:rPr>
              <a:t>maths</a:t>
            </a:r>
            <a:r>
              <a:rPr lang="en-US" dirty="0">
                <a:latin typeface="Comic Sans MS" panose="030F0702030302020204" pitchFamily="66" charset="0"/>
              </a:rPr>
              <a:t> games including counting in different amounts, forwards and backwards. </a:t>
            </a:r>
          </a:p>
          <a:p>
            <a:pPr marL="0" indent="0">
              <a:buNone/>
            </a:pPr>
            <a:r>
              <a:rPr lang="en-US" dirty="0">
                <a:latin typeface="Comic Sans MS" panose="030F0702030302020204" pitchFamily="66" charset="0"/>
              </a:rPr>
              <a:t>• Encourage opportunities for telling the time. </a:t>
            </a:r>
          </a:p>
          <a:p>
            <a:pPr marL="0" indent="0">
              <a:buNone/>
            </a:pPr>
            <a:r>
              <a:rPr lang="en-US" dirty="0">
                <a:latin typeface="Comic Sans MS" panose="030F0702030302020204" pitchFamily="66" charset="0"/>
              </a:rPr>
              <a:t>• Encourage opportunities for counting coins and money; finding amounts or calculating change when shopping. </a:t>
            </a:r>
          </a:p>
          <a:p>
            <a:pPr marL="0" indent="0">
              <a:buNone/>
            </a:pPr>
            <a:r>
              <a:rPr lang="en-US" dirty="0">
                <a:latin typeface="Comic Sans MS" panose="030F0702030302020204" pitchFamily="66" charset="0"/>
              </a:rPr>
              <a:t>• Look for numbers on street signs, car registrations and anywhere else! </a:t>
            </a:r>
          </a:p>
          <a:p>
            <a:pPr marL="0" indent="0">
              <a:buNone/>
            </a:pPr>
            <a:r>
              <a:rPr lang="en-US" dirty="0">
                <a:latin typeface="Comic Sans MS" panose="030F0702030302020204" pitchFamily="66" charset="0"/>
              </a:rPr>
              <a:t>• Look for examples of 2D and 3D shapes around the home. </a:t>
            </a:r>
          </a:p>
          <a:p>
            <a:pPr marL="0" indent="0">
              <a:buNone/>
            </a:pPr>
            <a:r>
              <a:rPr lang="en-US" dirty="0">
                <a:latin typeface="Comic Sans MS" panose="030F0702030302020204" pitchFamily="66" charset="0"/>
              </a:rPr>
              <a:t>• Identify, weigh or measure quantities and amounts in the kitchen or in recipes.</a:t>
            </a:r>
          </a:p>
          <a:p>
            <a:pPr marL="0" indent="0">
              <a:buNone/>
            </a:pPr>
            <a:r>
              <a:rPr lang="en-US" dirty="0">
                <a:latin typeface="Comic Sans MS" panose="030F0702030302020204" pitchFamily="66" charset="0"/>
              </a:rPr>
              <a:t> • Play games involving numbers or logic, such as dominoes, card games, darts, draughts and chess</a:t>
            </a:r>
            <a:endParaRPr lang="en-GB" dirty="0">
              <a:latin typeface="Comic Sans MS" panose="030F0702030302020204" pitchFamily="66" charset="0"/>
            </a:endParaRPr>
          </a:p>
        </p:txBody>
      </p:sp>
    </p:spTree>
    <p:extLst>
      <p:ext uri="{BB962C8B-B14F-4D97-AF65-F5344CB8AC3E}">
        <p14:creationId xmlns:p14="http://schemas.microsoft.com/office/powerpoint/2010/main" val="1894390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5116B-40AD-42A6-BCB3-8540E43944A3}"/>
              </a:ext>
            </a:extLst>
          </p:cNvPr>
          <p:cNvSpPr>
            <a:spLocks noGrp="1"/>
          </p:cNvSpPr>
          <p:nvPr>
            <p:ph type="title"/>
          </p:nvPr>
        </p:nvSpPr>
        <p:spPr>
          <a:xfrm>
            <a:off x="492446" y="1138425"/>
            <a:ext cx="6719018" cy="868839"/>
          </a:xfrm>
        </p:spPr>
        <p:txBody>
          <a:bodyPr>
            <a:normAutofit/>
          </a:bodyPr>
          <a:lstStyle/>
          <a:p>
            <a:r>
              <a:rPr lang="en-US" sz="2800" b="1" u="sng" dirty="0">
                <a:latin typeface="Comic Sans MS" panose="030F0702030302020204" pitchFamily="66" charset="0"/>
              </a:rPr>
              <a:t>Transition</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DA464C4-D6B5-483D-950B-55E43C5AFB9D}"/>
              </a:ext>
            </a:extLst>
          </p:cNvPr>
          <p:cNvSpPr>
            <a:spLocks noGrp="1"/>
          </p:cNvSpPr>
          <p:nvPr>
            <p:ph idx="1"/>
          </p:nvPr>
        </p:nvSpPr>
        <p:spPr>
          <a:xfrm>
            <a:off x="537051" y="2360065"/>
            <a:ext cx="7635250" cy="5039265"/>
          </a:xfrm>
        </p:spPr>
        <p:txBody>
          <a:bodyPr>
            <a:normAutofit/>
          </a:bodyPr>
          <a:lstStyle/>
          <a:p>
            <a:pPr marL="0" indent="0">
              <a:buNone/>
            </a:pPr>
            <a:r>
              <a:rPr lang="en-US" sz="2000" dirty="0">
                <a:latin typeface="Comic Sans MS" panose="030F0702030302020204" pitchFamily="66" charset="0"/>
              </a:rPr>
              <a:t>The children will have a transition day at their chosen secondary school. On that day they will not attend Hudson but go straight to their school.</a:t>
            </a:r>
          </a:p>
          <a:p>
            <a:pPr marL="0" indent="0">
              <a:buNone/>
            </a:pPr>
            <a:r>
              <a:rPr lang="en-US" sz="2000" dirty="0">
                <a:latin typeface="Comic Sans MS" panose="030F0702030302020204" pitchFamily="66" charset="0"/>
              </a:rPr>
              <a:t>The day usually consists of a tour, meeting the teachers and some getting to know you activities. </a:t>
            </a:r>
          </a:p>
          <a:p>
            <a:pPr marL="0" indent="0">
              <a:buNone/>
            </a:pPr>
            <a:endParaRPr lang="en-US" sz="2000" dirty="0">
              <a:latin typeface="Comic Sans MS" panose="030F0702030302020204" pitchFamily="66" charset="0"/>
            </a:endParaRPr>
          </a:p>
          <a:p>
            <a:pPr marL="0" indent="0">
              <a:buNone/>
            </a:pPr>
            <a:r>
              <a:rPr lang="en-US" sz="2000" dirty="0">
                <a:latin typeface="Comic Sans MS" panose="030F0702030302020204" pitchFamily="66" charset="0"/>
              </a:rPr>
              <a:t>During transition week at Hudson the children will take part in a week of preparing for secondary school activities. These include, using a planner and what to do if you get lost. </a:t>
            </a:r>
          </a:p>
        </p:txBody>
      </p:sp>
    </p:spTree>
    <p:extLst>
      <p:ext uri="{BB962C8B-B14F-4D97-AF65-F5344CB8AC3E}">
        <p14:creationId xmlns:p14="http://schemas.microsoft.com/office/powerpoint/2010/main" val="4113243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Autofit/>
          </a:bodyPr>
          <a:lstStyle/>
          <a:p>
            <a:pPr algn="ctr"/>
            <a:r>
              <a:rPr lang="en-US" sz="4000" b="1" dirty="0">
                <a:latin typeface="Sassoon Penpals Joined" pitchFamily="50" charset="0"/>
              </a:rPr>
              <a:t>Communicating with families</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2050" name="Picture 2" descr="Image result for class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786" y="1596540"/>
            <a:ext cx="3664920" cy="294415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4375" y="5414165"/>
            <a:ext cx="7482545" cy="646331"/>
          </a:xfrm>
          <a:prstGeom prst="rect">
            <a:avLst/>
          </a:prstGeom>
          <a:noFill/>
        </p:spPr>
        <p:txBody>
          <a:bodyPr wrap="square" rtlCol="0">
            <a:spAutoFit/>
          </a:bodyPr>
          <a:lstStyle/>
          <a:p>
            <a:r>
              <a:rPr lang="en-GB" dirty="0">
                <a:solidFill>
                  <a:schemeClr val="bg1"/>
                </a:solidFill>
                <a:latin typeface="Comic Sans MS" panose="030F0702030302020204" pitchFamily="66" charset="0"/>
              </a:rPr>
              <a:t>* Please ensure that all end of day collection arrangements are communicated via telephone through the main school line. </a:t>
            </a:r>
          </a:p>
        </p:txBody>
      </p:sp>
    </p:spTree>
    <p:extLst>
      <p:ext uri="{BB962C8B-B14F-4D97-AF65-F5344CB8AC3E}">
        <p14:creationId xmlns:p14="http://schemas.microsoft.com/office/powerpoint/2010/main" val="3547723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2798</TotalTime>
  <Words>829</Words>
  <Application>Microsoft Office PowerPoint</Application>
  <PresentationFormat>On-screen Show (4:3)</PresentationFormat>
  <Paragraphs>90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Comic Sans MS</vt:lpstr>
      <vt:lpstr>Sassoon Penpals</vt:lpstr>
      <vt:lpstr>Sassoon Penpals Joined</vt:lpstr>
      <vt:lpstr>Office Theme</vt:lpstr>
      <vt:lpstr>Welcome to  the New School Year</vt:lpstr>
      <vt:lpstr>An exciting new year lies ahead – 180 days of brain power needed!</vt:lpstr>
      <vt:lpstr>In this welcome session we will cover:</vt:lpstr>
      <vt:lpstr>Our Staff</vt:lpstr>
      <vt:lpstr>Our Daily Timetable</vt:lpstr>
      <vt:lpstr>Our Curriculum this year</vt:lpstr>
      <vt:lpstr>This year we hope to:</vt:lpstr>
      <vt:lpstr>Home learning and the expectation of a Hudson parent in this class</vt:lpstr>
      <vt:lpstr>PowerPoint Presentation</vt:lpstr>
      <vt:lpstr> </vt:lpstr>
      <vt:lpstr>Writing – Ways to help at home</vt:lpstr>
      <vt:lpstr>Reading – Ways to help at home</vt:lpstr>
      <vt:lpstr>Maths – Ways to help at home</vt:lpstr>
      <vt:lpstr>Transition</vt:lpstr>
      <vt:lpstr>Communicating with families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Amy Smith</cp:lastModifiedBy>
  <cp:revision>105</cp:revision>
  <dcterms:created xsi:type="dcterms:W3CDTF">2013-08-21T19:17:07Z</dcterms:created>
  <dcterms:modified xsi:type="dcterms:W3CDTF">2026-09-30T11:40:22Z</dcterms:modified>
</cp:coreProperties>
</file>