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0" r:id="rId3"/>
    <p:sldId id="257" r:id="rId4"/>
    <p:sldId id="303" r:id="rId5"/>
    <p:sldId id="273" r:id="rId6"/>
    <p:sldId id="262" r:id="rId7"/>
    <p:sldId id="306" r:id="rId8"/>
    <p:sldId id="272" r:id="rId9"/>
    <p:sldId id="266" r:id="rId10"/>
    <p:sldId id="299" r:id="rId11"/>
    <p:sldId id="297" r:id="rId12"/>
    <p:sldId id="301" r:id="rId13"/>
    <p:sldId id="305" r:id="rId14"/>
    <p:sldId id="275" r:id="rId15"/>
    <p:sldId id="284" r:id="rId16"/>
    <p:sldId id="291" r:id="rId17"/>
    <p:sldId id="295" r:id="rId18"/>
    <p:sldId id="261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97FF"/>
    <a:srgbClr val="FF9E1D"/>
    <a:srgbClr val="D68B1C"/>
    <a:srgbClr val="609600"/>
    <a:srgbClr val="6CA800"/>
    <a:srgbClr val="EE7D00"/>
    <a:srgbClr val="253600"/>
    <a:srgbClr val="552579"/>
    <a:srgbClr val="D09622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241" autoAdjust="0"/>
    <p:restoredTop sz="94660"/>
  </p:normalViewPr>
  <p:slideViewPr>
    <p:cSldViewPr>
      <p:cViewPr varScale="1">
        <p:scale>
          <a:sx n="62" d="100"/>
          <a:sy n="62" d="100"/>
        </p:scale>
        <p:origin x="69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79CFD0-1134-4D76-9DC7-DE2C6C169A1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9182A0-6C8C-42E6-AE40-991BDC244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57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8965" y="3581705"/>
            <a:ext cx="8246070" cy="1527050"/>
          </a:xfrm>
          <a:effectLst>
            <a:outerShdw blurRad="50800" dist="38100" dir="2700000" algn="ctr" rotWithShape="0">
              <a:schemeClr val="tx1">
                <a:alpha val="68000"/>
              </a:scheme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8965" y="5108755"/>
            <a:ext cx="8246070" cy="106893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</a:p>
          <a:p>
            <a:r>
              <a:rPr lang="en-US" dirty="0"/>
              <a:t>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85720"/>
            <a:ext cx="8229600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596540"/>
            <a:ext cx="8229600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1" y="374900"/>
            <a:ext cx="6719018" cy="86883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2" y="1138425"/>
            <a:ext cx="6719018" cy="503926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3014"/>
            <a:ext cx="8229600" cy="58462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85720"/>
            <a:ext cx="8229600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577497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207360"/>
            <a:ext cx="4040188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577497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207360"/>
            <a:ext cx="404177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965" y="3887115"/>
            <a:ext cx="8246070" cy="1374345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Welcome to </a:t>
            </a:r>
            <a:br>
              <a:rPr lang="en-US" sz="3200" dirty="0">
                <a:latin typeface="Comic Sans MS" panose="030F0702030302020204" pitchFamily="66" charset="0"/>
              </a:rPr>
            </a:br>
            <a:r>
              <a:rPr lang="en-US" sz="3200" dirty="0">
                <a:latin typeface="Comic Sans MS" panose="030F0702030302020204" pitchFamily="66" charset="0"/>
              </a:rPr>
              <a:t>the New School Year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8964" y="5261460"/>
            <a:ext cx="8246071" cy="137434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year in Rowan Class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451139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755" y="64399"/>
            <a:ext cx="2743637" cy="2748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094983"/>
            <a:ext cx="8229600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Sassoon Penpals Joined" pitchFamily="50" charset="0"/>
              </a:rPr>
              <a:t>An exciting new year lies ahead – 180 days of brain power needed</a:t>
            </a:r>
            <a:r>
              <a:rPr lang="en-US" dirty="0">
                <a:latin typeface="Comic Sans MS" panose="030F0702030302020204" pitchFamily="66" charset="0"/>
              </a:rPr>
              <a:t>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835" y="2018018"/>
            <a:ext cx="3554960" cy="439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23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In this welcome session we will cover: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The curriculum expectation for the end of year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Our Learning Journey themes and adventures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Home learning and the expectation of a Hudson parent in this class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Communication with families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Important information – how the year has gone so far (in general)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Things we are looking forward to this year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u="sng" dirty="0">
                <a:latin typeface="Comic Sans MS" panose="030F0702030302020204" pitchFamily="66" charset="0"/>
              </a:rPr>
              <a:t>Our Staff</a:t>
            </a:r>
            <a:endParaRPr lang="en-GB" sz="2400" b="1" u="sng" dirty="0"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E0B8589-738C-4789-ADA4-CAA38F69DD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7655" y="4306643"/>
            <a:ext cx="3225667" cy="2375063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144F4F65-DAAF-4632-932A-DD083C961C87}"/>
              </a:ext>
            </a:extLst>
          </p:cNvPr>
          <p:cNvGrpSpPr/>
          <p:nvPr/>
        </p:nvGrpSpPr>
        <p:grpSpPr>
          <a:xfrm>
            <a:off x="1823310" y="1749245"/>
            <a:ext cx="5727189" cy="2671152"/>
            <a:chOff x="199989" y="1596540"/>
            <a:chExt cx="5727189" cy="2671152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27309AA-29ED-4ED1-8332-A3A1D62AD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9989" y="1596540"/>
              <a:ext cx="3743887" cy="2671152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1A40CF7-29E0-436A-8F41-955E657F8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43876" y="1596540"/>
              <a:ext cx="1983302" cy="26711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8242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1" y="757220"/>
            <a:ext cx="8229600" cy="610820"/>
          </a:xfrm>
        </p:spPr>
        <p:txBody>
          <a:bodyPr>
            <a:no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Our Daily Timetable</a:t>
            </a:r>
          </a:p>
        </p:txBody>
      </p:sp>
      <p:sp>
        <p:nvSpPr>
          <p:cNvPr id="3" name="Oval Callout 2"/>
          <p:cNvSpPr/>
          <p:nvPr/>
        </p:nvSpPr>
        <p:spPr>
          <a:xfrm>
            <a:off x="6005901" y="2512770"/>
            <a:ext cx="3054100" cy="1307262"/>
          </a:xfrm>
          <a:prstGeom prst="wedgeEllipseCallout">
            <a:avLst>
              <a:gd name="adj1" fmla="val -66117"/>
              <a:gd name="adj2" fmla="val 6116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Did you know that if you’re late by 10 minutes every day for the year it equals 31.5 hours! </a:t>
            </a: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8B08C0-B482-42A2-8C33-5BD018AB50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609" y="1368040"/>
            <a:ext cx="5180802" cy="5180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22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85720"/>
            <a:ext cx="8229600" cy="610820"/>
          </a:xfrm>
        </p:spPr>
        <p:txBody>
          <a:bodyPr>
            <a:noAutofit/>
          </a:bodyPr>
          <a:lstStyle/>
          <a:p>
            <a:pPr algn="ctr"/>
            <a:r>
              <a:rPr lang="en-US" sz="3200" b="1" u="sng" dirty="0">
                <a:latin typeface="Comic Sans MS" panose="030F0702030302020204" pitchFamily="66" charset="0"/>
              </a:rPr>
              <a:t>Our English books this year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1026" name="Picture 2" descr="The Zebra's Great Escape | Childrens Books Ireland">
            <a:extLst>
              <a:ext uri="{FF2B5EF4-FFF2-40B4-BE49-F238E27FC236}">
                <a16:creationId xmlns:a16="http://schemas.microsoft.com/office/drawing/2014/main" id="{9909000E-EB81-4EC4-960B-189571FD9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2" y="1596540"/>
            <a:ext cx="2043195" cy="225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e Are Water Protectors | The Best Picture, Children's, and Middle ...">
            <a:extLst>
              <a:ext uri="{FF2B5EF4-FFF2-40B4-BE49-F238E27FC236}">
                <a16:creationId xmlns:a16="http://schemas.microsoft.com/office/drawing/2014/main" id="{EE29225B-D0F7-4A6C-A34C-4145007BD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950" y="1596540"/>
            <a:ext cx="2257730" cy="225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BBDD6072-2690-42A0-A8C0-23B57350B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295" y="1746520"/>
            <a:ext cx="1687663" cy="210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C0F32D25-3DBC-4ADC-8FAB-1787F74A4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080" y="3986507"/>
            <a:ext cx="2042112" cy="236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34BC45A8-A663-4EED-B382-2F4D21EB9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205" y="3986506"/>
            <a:ext cx="1799615" cy="234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A2C617D3-C654-4ECA-807D-303F0A184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934" y="4004249"/>
            <a:ext cx="1883313" cy="232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508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85720"/>
            <a:ext cx="8229600" cy="610820"/>
          </a:xfrm>
        </p:spPr>
        <p:txBody>
          <a:bodyPr>
            <a:noAutofit/>
          </a:bodyPr>
          <a:lstStyle/>
          <a:p>
            <a:pPr algn="ctr"/>
            <a:r>
              <a:rPr lang="en-US" sz="3200" b="1" u="sng" dirty="0">
                <a:latin typeface="Comic Sans MS" panose="030F0702030302020204" pitchFamily="66" charset="0"/>
              </a:rPr>
              <a:t>Our Curriculum this year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ACA33A-497C-4186-B386-75E7E3283A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130" y="1729504"/>
            <a:ext cx="4152900" cy="15335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6BAA4B-E4D6-412A-8108-99546761D0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3180" y="3359286"/>
            <a:ext cx="4133850" cy="14573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2AFB153-B46F-4241-B239-F8FAFB6249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4975" y="4929518"/>
            <a:ext cx="4148673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07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This year we hope to: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596540"/>
            <a:ext cx="7940660" cy="397033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Sassoon Penpals Joined" pitchFamily="50" charset="0"/>
              </a:rPr>
              <a:t>Have visitors into class</a:t>
            </a:r>
          </a:p>
          <a:p>
            <a:pPr algn="ctr"/>
            <a:r>
              <a:rPr lang="en-GB" dirty="0">
                <a:latin typeface="Sassoon Penpals Joined" pitchFamily="50" charset="0"/>
              </a:rPr>
              <a:t>Go on school trips</a:t>
            </a:r>
          </a:p>
          <a:p>
            <a:pPr algn="ctr"/>
            <a:r>
              <a:rPr lang="en-US" dirty="0">
                <a:latin typeface="Sassoon Penpals Joined" pitchFamily="50" charset="0"/>
              </a:rPr>
              <a:t>Be good role models to our nursery buddies </a:t>
            </a:r>
          </a:p>
          <a:p>
            <a:pPr algn="ctr"/>
            <a:r>
              <a:rPr lang="en-US" dirty="0">
                <a:latin typeface="Sassoon Penpals Joined" pitchFamily="50" charset="0"/>
              </a:rPr>
              <a:t>Go swimming</a:t>
            </a:r>
          </a:p>
          <a:p>
            <a:pPr algn="ctr"/>
            <a:r>
              <a:rPr lang="en-US" dirty="0">
                <a:latin typeface="Sassoon Penpals Joined" pitchFamily="50" charset="0"/>
              </a:rPr>
              <a:t>Experience different foods</a:t>
            </a:r>
          </a:p>
          <a:p>
            <a:pPr algn="ctr"/>
            <a:r>
              <a:rPr lang="en-US" dirty="0">
                <a:latin typeface="Sassoon Penpals Joined" pitchFamily="50" charset="0"/>
              </a:rPr>
              <a:t>Build our friendships across school</a:t>
            </a:r>
          </a:p>
          <a:p>
            <a:pPr algn="ctr"/>
            <a:r>
              <a:rPr lang="en-US" dirty="0">
                <a:latin typeface="Sassoon Penpals Joined" pitchFamily="50" charset="0"/>
              </a:rPr>
              <a:t>Take part in challenges across school</a:t>
            </a:r>
          </a:p>
          <a:p>
            <a:pPr algn="ctr"/>
            <a:endParaRPr lang="en-US" dirty="0">
              <a:latin typeface="Sassoon Penpals Joined" pitchFamily="50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9419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u="sng" dirty="0">
                <a:latin typeface="Comic Sans MS" panose="030F0702030302020204" pitchFamily="66" charset="0"/>
              </a:rPr>
              <a:t>Home learning and the expectation of a Hudson parent in this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901950"/>
            <a:ext cx="8229600" cy="4275740"/>
          </a:xfrm>
        </p:spPr>
        <p:txBody>
          <a:bodyPr>
            <a:no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Spellings- Quiz</a:t>
            </a:r>
            <a:r>
              <a:rPr lang="en-GB" sz="2000" dirty="0">
                <a:latin typeface="Comic Sans MS" panose="030F0702030302020204" pitchFamily="66" charset="0"/>
              </a:rPr>
              <a:t> is every Friday </a:t>
            </a:r>
          </a:p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Times tables- weekly 15 minutes on TTRS. </a:t>
            </a:r>
          </a:p>
          <a:p>
            <a:endParaRPr lang="en-US" sz="2000" dirty="0">
              <a:latin typeface="Comic Sans MS" panose="030F0702030302020204" pitchFamily="66" charset="0"/>
            </a:endParaRPr>
          </a:p>
          <a:p>
            <a:r>
              <a:rPr lang="en-US" sz="2000" dirty="0">
                <a:latin typeface="Comic Sans MS" panose="030F0702030302020204" pitchFamily="66" charset="0"/>
              </a:rPr>
              <a:t>Complete learning journey homework. 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Reading books – Children will have an online skills builder book and a reading for pleasure book.  It is expected that the children read a minimum of 3 times per week. Adults should sign on each occasion to say that this has happened</a:t>
            </a:r>
            <a:r>
              <a:rPr lang="en-GB" sz="2400" dirty="0">
                <a:latin typeface="Sassoon Penpals" panose="02000400000000000000" pitchFamily="50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3955509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2757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Homework is important for parents because it provides valuable insight into their child's learning progress and helps strengthen the partnership between home and school. </a:t>
            </a:r>
          </a:p>
          <a:p>
            <a:pPr marL="0" indent="0">
              <a:buNone/>
            </a:pPr>
            <a:endParaRPr lang="en-US" sz="20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r>
              <a:rPr lang="en-US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Reinforces learning </a:t>
            </a:r>
          </a:p>
          <a:p>
            <a:r>
              <a:rPr lang="en-US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Builds responsibility and Independence- </a:t>
            </a:r>
          </a:p>
          <a:p>
            <a:r>
              <a:rPr lang="en-US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Can strengthen bonds between your child and communication with school</a:t>
            </a:r>
            <a:r>
              <a:rPr lang="en-US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. </a:t>
            </a:r>
          </a:p>
          <a:p>
            <a:r>
              <a:rPr lang="en-US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Prepares for future academic success </a:t>
            </a:r>
            <a:endParaRPr lang="en-US" sz="20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endParaRPr lang="en-GB" sz="1600" dirty="0">
              <a:latin typeface="Sassoon Penpals Joine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473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8475" y="1443835"/>
            <a:ext cx="5493720" cy="610820"/>
          </a:xfrm>
        </p:spPr>
        <p:txBody>
          <a:bodyPr>
            <a:noAutofit/>
          </a:bodyPr>
          <a:lstStyle/>
          <a:p>
            <a:r>
              <a:rPr lang="en-US" sz="2800" b="1" u="sng" dirty="0">
                <a:latin typeface="Comic Sans MS" panose="030F0702030302020204" pitchFamily="66" charset="0"/>
              </a:rPr>
              <a:t>How Reading Helps Your Child Thrive</a:t>
            </a:r>
            <a:br>
              <a:rPr lang="en-US" sz="4000" b="1" dirty="0">
                <a:latin typeface="Sassoon Penpals" panose="02000400000000000000" pitchFamily="50" charset="0"/>
              </a:rPr>
            </a:br>
            <a:endParaRPr lang="en-GB" sz="4000" b="1" dirty="0">
              <a:latin typeface="Sassoon Penpals Joined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910" y="1291130"/>
            <a:ext cx="854233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>
                <a:solidFill>
                  <a:srgbClr val="FFFF00"/>
                </a:solidFill>
                <a:latin typeface="Comic Sans MS" panose="030F0702030302020204" pitchFamily="66" charset="0"/>
              </a:rPr>
              <a:t>Builds Language and Writing Skills</a:t>
            </a:r>
          </a:p>
          <a:p>
            <a:endParaRPr lang="en-US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Grows their vocabulary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: Reading introduces your child to lots of new words and ways to use them.</a:t>
            </a: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Improves grammar and writing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: They learn how sentences are made, how punctuation works, and how stories flow—without even </a:t>
            </a:r>
            <a:r>
              <a:rPr lang="en-US" sz="16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realising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 it.</a:t>
            </a:r>
          </a:p>
          <a:p>
            <a:endParaRPr lang="en-US" sz="1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1600" b="1" u="sng" dirty="0">
                <a:solidFill>
                  <a:srgbClr val="FFFF00"/>
                </a:solidFill>
                <a:latin typeface="Comic Sans MS" panose="030F0702030302020204" pitchFamily="66" charset="0"/>
              </a:rPr>
              <a:t>Boosts Reading Fluency and Understanding</a:t>
            </a:r>
          </a:p>
          <a:p>
            <a:endParaRPr lang="en-US" sz="16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Gets them reading faster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: The more they read, the easier it becomes to sound out words and read smoothly.</a:t>
            </a: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Helps them understand what they read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: Fluent reading leads to better comprehension.</a:t>
            </a:r>
          </a:p>
          <a:p>
            <a:endParaRPr lang="en-US" sz="1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1600" b="1" u="sng" dirty="0">
                <a:solidFill>
                  <a:srgbClr val="FFFF00"/>
                </a:solidFill>
                <a:latin typeface="Comic Sans MS" panose="030F0702030302020204" pitchFamily="66" charset="0"/>
              </a:rPr>
              <a:t>Supports Success in School</a:t>
            </a:r>
          </a:p>
          <a:p>
            <a:endParaRPr lang="en-US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Improves grades across subjects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: Kids who read often do better not only in reading and writing but also in math, science, and more.</a:t>
            </a: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Builds critical thinking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: Reading sparks the imagination and strengthens skills like analyzing, questioning, and tackling problems.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7979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 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D42112-3305-47CD-9C4B-BBF0BADE0505}"/>
              </a:ext>
            </a:extLst>
          </p:cNvPr>
          <p:cNvSpPr txBox="1">
            <a:spLocks/>
          </p:cNvSpPr>
          <p:nvPr/>
        </p:nvSpPr>
        <p:spPr>
          <a:xfrm>
            <a:off x="113075" y="1073248"/>
            <a:ext cx="5493720" cy="6108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u="sng" dirty="0">
                <a:latin typeface="Comic Sans MS" panose="030F0702030302020204" pitchFamily="66" charset="0"/>
              </a:rPr>
              <a:t>Reading Plus</a:t>
            </a:r>
            <a:br>
              <a:rPr lang="en-US" sz="4000" b="1" dirty="0">
                <a:latin typeface="Sassoon Penpals" panose="02000400000000000000" pitchFamily="50" charset="0"/>
              </a:rPr>
            </a:br>
            <a:endParaRPr lang="en-GB" sz="4000" b="1" dirty="0">
              <a:latin typeface="Sassoon Penpals Joined" pitchFamily="50" charset="0"/>
            </a:endParaRPr>
          </a:p>
        </p:txBody>
      </p:sp>
      <p:pic>
        <p:nvPicPr>
          <p:cNvPr id="7" name="Google Shape;54;p13">
            <a:extLst>
              <a:ext uri="{FF2B5EF4-FFF2-40B4-BE49-F238E27FC236}">
                <a16:creationId xmlns:a16="http://schemas.microsoft.com/office/drawing/2014/main" id="{1D167BB9-1680-404C-8AD5-6018E22C4A24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01095" y="861130"/>
            <a:ext cx="1737360" cy="12344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066F6B6-5BD5-4F79-B44C-995E9A413AC6}"/>
              </a:ext>
            </a:extLst>
          </p:cNvPr>
          <p:cNvSpPr/>
          <p:nvPr/>
        </p:nvSpPr>
        <p:spPr>
          <a:xfrm>
            <a:off x="113075" y="1372254"/>
            <a:ext cx="6995550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2200" b="1">
                <a:solidFill>
                  <a:srgbClr val="0066CC"/>
                </a:solidFill>
              </a:defRPr>
            </a:pPr>
            <a:r>
              <a:rPr lang="en-US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📘 What is Reading Plus?</a:t>
            </a:r>
          </a:p>
          <a:p>
            <a:pPr>
              <a:defRPr sz="2000"/>
            </a:pP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- An online reading </a:t>
            </a:r>
            <a:r>
              <a:rPr lang="en-US" dirty="0" err="1">
                <a:solidFill>
                  <a:schemeClr val="bg1"/>
                </a:solidFill>
                <a:latin typeface="Comic Sans MS" panose="030F0702030302020204" pitchFamily="66" charset="0"/>
              </a:rPr>
              <a:t>programme</a:t>
            </a: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 designed to improve comprehension, fluency, and vocabulary.</a:t>
            </a:r>
          </a:p>
          <a:p>
            <a:pPr>
              <a:defRPr sz="2000"/>
            </a:pPr>
            <a:endParaRPr lang="en-US" sz="2000" dirty="0">
              <a:latin typeface="Comic Sans MS" panose="030F0702030302020204" pitchFamily="66" charset="0"/>
            </a:endParaRPr>
          </a:p>
          <a:p>
            <a:pPr>
              <a:defRPr sz="2200" b="1">
                <a:solidFill>
                  <a:srgbClr val="0066CC"/>
                </a:solidFill>
              </a:defRPr>
            </a:pPr>
            <a:r>
              <a:rPr lang="en-US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✅ Expectations:</a:t>
            </a:r>
          </a:p>
          <a:p>
            <a:pPr>
              <a:defRPr sz="2000"/>
            </a:pP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- Read at least 3 times per week.</a:t>
            </a:r>
          </a:p>
          <a:p>
            <a:pPr>
              <a:defRPr sz="2000"/>
            </a:pP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- Stay consistent to build strong habits.</a:t>
            </a:r>
          </a:p>
          <a:p>
            <a:pPr>
              <a:defRPr sz="2000"/>
            </a:pP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-Grown ups should sign reading records to acknowledge efforts.</a:t>
            </a:r>
          </a:p>
          <a:p>
            <a:pPr>
              <a:defRPr sz="2000"/>
            </a:pPr>
            <a:r>
              <a:rPr lang="en-US" dirty="0">
                <a:latin typeface="Comic Sans MS" panose="030F0702030302020204" pitchFamily="66" charset="0"/>
              </a:rPr>
              <a:t> </a:t>
            </a:r>
            <a:endParaRPr lang="en-US" sz="2000" dirty="0">
              <a:latin typeface="Comic Sans MS" panose="030F0702030302020204" pitchFamily="66" charset="0"/>
            </a:endParaRPr>
          </a:p>
          <a:p>
            <a:pPr>
              <a:defRPr sz="2200" b="1">
                <a:solidFill>
                  <a:srgbClr val="0066CC"/>
                </a:solidFill>
              </a:defRPr>
            </a:pPr>
            <a:r>
              <a:rPr lang="en-US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🌟 Why is it important?</a:t>
            </a:r>
          </a:p>
          <a:p>
            <a:pPr>
              <a:defRPr sz="2000"/>
            </a:pP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- Strengthens comprehension and speed.</a:t>
            </a:r>
          </a:p>
          <a:p>
            <a:pPr>
              <a:defRPr sz="2000"/>
            </a:pP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- Builds stamina and confidence.</a:t>
            </a:r>
          </a:p>
          <a:p>
            <a:pPr marL="342900" indent="-342900">
              <a:buFontTx/>
              <a:buChar char="-"/>
              <a:defRPr sz="2000"/>
            </a:pP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Valuable even for fluent readers to refine skills. </a:t>
            </a:r>
          </a:p>
          <a:p>
            <a:pPr marL="342900" indent="-342900">
              <a:buFontTx/>
              <a:buChar char="-"/>
              <a:defRPr sz="2000"/>
            </a:pPr>
            <a:endParaRPr lang="en-US" dirty="0">
              <a:latin typeface="Comic Sans MS" panose="030F0702030302020204" pitchFamily="66" charset="0"/>
            </a:endParaRPr>
          </a:p>
          <a:p>
            <a:pPr>
              <a:defRPr sz="2000"/>
            </a:pPr>
            <a:r>
              <a:rPr lang="en-US" b="1" dirty="0">
                <a:solidFill>
                  <a:srgbClr val="FFFF00"/>
                </a:solidFill>
                <a:latin typeface="Comic Sans MS" panose="030F0702030302020204" pitchFamily="66" charset="0"/>
              </a:rPr>
              <a:t>🏆 Weekly certificates awarded for effort and progress</a:t>
            </a:r>
          </a:p>
        </p:txBody>
      </p:sp>
    </p:spTree>
    <p:extLst>
      <p:ext uri="{BB962C8B-B14F-4D97-AF65-F5344CB8AC3E}">
        <p14:creationId xmlns:p14="http://schemas.microsoft.com/office/powerpoint/2010/main" val="44842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 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D42112-3305-47CD-9C4B-BBF0BADE0505}"/>
              </a:ext>
            </a:extLst>
          </p:cNvPr>
          <p:cNvSpPr txBox="1">
            <a:spLocks/>
          </p:cNvSpPr>
          <p:nvPr/>
        </p:nvSpPr>
        <p:spPr>
          <a:xfrm>
            <a:off x="143555" y="1443835"/>
            <a:ext cx="5493720" cy="6108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u="sng" dirty="0">
                <a:latin typeface="Comic Sans MS" panose="030F0702030302020204" pitchFamily="66" charset="0"/>
              </a:rPr>
              <a:t>Voice 21- Developing </a:t>
            </a:r>
            <a:r>
              <a:rPr lang="en-US" sz="2800" b="1" u="sng" dirty="0" err="1">
                <a:latin typeface="Comic Sans MS" panose="030F0702030302020204" pitchFamily="66" charset="0"/>
              </a:rPr>
              <a:t>Oracy</a:t>
            </a:r>
            <a:br>
              <a:rPr lang="en-US" sz="4000" b="1" dirty="0">
                <a:latin typeface="Sassoon Penpals" panose="02000400000000000000" pitchFamily="50" charset="0"/>
              </a:rPr>
            </a:br>
            <a:endParaRPr lang="en-GB" sz="4000" b="1" dirty="0">
              <a:latin typeface="Sassoon Penpals Joined" pitchFamily="50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36CC6E8-9684-46DB-B247-EC677967D6C6}"/>
              </a:ext>
            </a:extLst>
          </p:cNvPr>
          <p:cNvSpPr/>
          <p:nvPr/>
        </p:nvSpPr>
        <p:spPr>
          <a:xfrm>
            <a:off x="338417" y="1749245"/>
            <a:ext cx="822959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Why is it important?</a:t>
            </a:r>
          </a:p>
          <a:p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• Improves speaking, listening and teamwork skills.</a:t>
            </a:r>
          </a:p>
          <a:p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• Supports learning across all subjects.</a:t>
            </a:r>
          </a:p>
          <a:p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• Builds confidence for presentations, discussions and daily life.</a:t>
            </a:r>
          </a:p>
          <a:p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b="1" dirty="0">
                <a:solidFill>
                  <a:srgbClr val="FFFF00"/>
                </a:solidFill>
                <a:latin typeface="Comic Sans MS" panose="030F0702030302020204" pitchFamily="66" charset="0"/>
              </a:rPr>
              <a:t>How can you help at home?</a:t>
            </a:r>
          </a:p>
          <a:p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• Encourage your child to explain their ideas and opinions.</a:t>
            </a:r>
          </a:p>
          <a:p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• Ask open questions (e.g. ‘Why do you think that?’).</a:t>
            </a:r>
          </a:p>
          <a:p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• </a:t>
            </a:r>
            <a:r>
              <a:rPr lang="en-US" dirty="0" err="1">
                <a:solidFill>
                  <a:schemeClr val="bg1"/>
                </a:solidFill>
                <a:latin typeface="Comic Sans MS" panose="030F0702030302020204" pitchFamily="66" charset="0"/>
              </a:rPr>
              <a:t>Practise</a:t>
            </a: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 speaking in full sentences.</a:t>
            </a:r>
          </a:p>
          <a:p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• Take turns in conversations at the dinner table or during family time.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s://voice21.org/wp-content/uploads/2019/10/logo.png">
            <a:extLst>
              <a:ext uri="{FF2B5EF4-FFF2-40B4-BE49-F238E27FC236}">
                <a16:creationId xmlns:a16="http://schemas.microsoft.com/office/drawing/2014/main" id="{E5C677A9-9247-4CD2-B4F5-4B39E172A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841" y="748510"/>
            <a:ext cx="1400175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218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B4E2D-88B5-4856-A08C-8574FB243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084" y="985720"/>
            <a:ext cx="7940659" cy="868839"/>
          </a:xfrm>
        </p:spPr>
        <p:txBody>
          <a:bodyPr>
            <a:normAutofit/>
          </a:bodyPr>
          <a:lstStyle/>
          <a:p>
            <a:r>
              <a:rPr lang="en-US" sz="2800" b="1" u="sng" dirty="0">
                <a:latin typeface="Comic Sans MS" panose="030F0702030302020204" pitchFamily="66" charset="0"/>
              </a:rPr>
              <a:t>Writing – Ways to help at home</a:t>
            </a:r>
            <a:endParaRPr lang="en-GB" sz="28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894D2-B566-4549-8002-FC18F2C94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619" y="1901950"/>
            <a:ext cx="8093365" cy="50392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• </a:t>
            </a:r>
            <a:r>
              <a:rPr lang="en-US" sz="2000" dirty="0" err="1">
                <a:latin typeface="Comic Sans MS" panose="030F0702030302020204" pitchFamily="66" charset="0"/>
              </a:rPr>
              <a:t>Practise</a:t>
            </a:r>
            <a:r>
              <a:rPr lang="en-US" sz="2000" dirty="0">
                <a:latin typeface="Comic Sans MS" panose="030F0702030302020204" pitchFamily="66" charset="0"/>
              </a:rPr>
              <a:t> and learn weekly spelling lists – make it fun! </a:t>
            </a: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• Encourage opportunities for writing such as letters to family or friends, shopping lists, notes or reminders, stories and poems. </a:t>
            </a: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• Write together – be a good role model for writing. </a:t>
            </a: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• Encourage use of a dictionary to check spelling and a thesaurus to find synonyms and expand vocabulary. </a:t>
            </a: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• Remember that good readers become good writers! Identify good writing features when reading (e.g. vocabulary, sentence structure and punctuation)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533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743D7-DB70-4A6A-A388-1F1065AFD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285" y="1291130"/>
            <a:ext cx="7635249" cy="868839"/>
          </a:xfrm>
        </p:spPr>
        <p:txBody>
          <a:bodyPr>
            <a:normAutofit/>
          </a:bodyPr>
          <a:lstStyle/>
          <a:p>
            <a:r>
              <a:rPr lang="en-US" sz="2800" b="1" u="sng" dirty="0">
                <a:latin typeface="Comic Sans MS" panose="030F0702030302020204" pitchFamily="66" charset="0"/>
              </a:rPr>
              <a:t>Reading – Ways to help at home</a:t>
            </a:r>
            <a:endParaRPr lang="en-GB" sz="28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BCF56-6684-4C84-8A41-B7703BC9F4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285" y="2512770"/>
            <a:ext cx="9000445" cy="5719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  <a:latin typeface="Comic Sans MS" panose="030F0702030302020204" pitchFamily="66" charset="0"/>
              </a:rPr>
              <a:t>Listening to your child read can take many forms. </a:t>
            </a:r>
          </a:p>
          <a:p>
            <a:pPr marL="0" indent="0">
              <a:buNone/>
            </a:pPr>
            <a:r>
              <a:rPr lang="en-US" sz="1800" dirty="0">
                <a:latin typeface="Comic Sans MS" panose="030F0702030302020204" pitchFamily="66" charset="0"/>
              </a:rPr>
              <a:t>First and foremost, focus developing an enjoyment and love of reading. </a:t>
            </a:r>
          </a:p>
          <a:p>
            <a:pPr marL="0" indent="0">
              <a:buNone/>
            </a:pPr>
            <a:endParaRPr lang="en-US" sz="1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  <a:latin typeface="Comic Sans MS" panose="030F0702030302020204" pitchFamily="66" charset="0"/>
              </a:rPr>
              <a:t>Enjoy stories together – reading stories to your child at KS1 and KS2 is equally as important as listening to your child read. </a:t>
            </a:r>
          </a:p>
          <a:p>
            <a:pPr marL="0" indent="0">
              <a:buNone/>
            </a:pPr>
            <a:r>
              <a:rPr lang="en-US" sz="1800" dirty="0">
                <a:latin typeface="Comic Sans MS" panose="030F0702030302020204" pitchFamily="66" charset="0"/>
              </a:rPr>
              <a:t> Read a little at a time but often, rather than rarely but for long periods of time! Children should be reading for at least 20 minutes at home every day, from a wide variety of text types. </a:t>
            </a:r>
          </a:p>
          <a:p>
            <a:pPr marL="0" indent="0">
              <a:buNone/>
            </a:pPr>
            <a:endParaRPr lang="en-US" sz="1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  <a:latin typeface="Comic Sans MS" panose="030F0702030302020204" pitchFamily="66" charset="0"/>
              </a:rPr>
              <a:t>All reading is valuable – it doesn’t have to be just stories. Reading can involve anything: fiction, non-fiction, poetry, newspapers, magazines, football </a:t>
            </a:r>
            <a:r>
              <a:rPr lang="en-US" sz="18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programmes</a:t>
            </a:r>
            <a:r>
              <a:rPr lang="en-US" sz="1800" dirty="0">
                <a:solidFill>
                  <a:srgbClr val="FFFF00"/>
                </a:solidFill>
                <a:latin typeface="Comic Sans MS" panose="030F0702030302020204" pitchFamily="66" charset="0"/>
              </a:rPr>
              <a:t> and TV guides. </a:t>
            </a:r>
          </a:p>
          <a:p>
            <a:pPr marL="0" indent="0">
              <a:buNone/>
            </a:pPr>
            <a:r>
              <a:rPr lang="en-US" sz="1800" dirty="0">
                <a:latin typeface="Comic Sans MS" panose="030F0702030302020204" pitchFamily="66" charset="0"/>
              </a:rPr>
              <a:t>Visit the local library - it’s free. </a:t>
            </a:r>
          </a:p>
        </p:txBody>
      </p:sp>
    </p:spTree>
    <p:extLst>
      <p:ext uri="{BB962C8B-B14F-4D97-AF65-F5344CB8AC3E}">
        <p14:creationId xmlns:p14="http://schemas.microsoft.com/office/powerpoint/2010/main" val="1467059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0DDC7-0DE7-4D18-BD49-F0EF68F76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720" y="949896"/>
            <a:ext cx="6719018" cy="868839"/>
          </a:xfrm>
        </p:spPr>
        <p:txBody>
          <a:bodyPr>
            <a:normAutofit/>
          </a:bodyPr>
          <a:lstStyle/>
          <a:p>
            <a:r>
              <a:rPr lang="en-US" sz="2800" b="1" u="sng" dirty="0" err="1">
                <a:latin typeface="Comic Sans MS" panose="030F0702030302020204" pitchFamily="66" charset="0"/>
              </a:rPr>
              <a:t>Maths</a:t>
            </a:r>
            <a:r>
              <a:rPr lang="en-US" sz="2800" b="1" u="sng" dirty="0">
                <a:latin typeface="Comic Sans MS" panose="030F0702030302020204" pitchFamily="66" charset="0"/>
              </a:rPr>
              <a:t> – Ways to help at home</a:t>
            </a:r>
            <a:endParaRPr lang="en-GB" sz="28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D1D45-A567-401E-B887-6E1C73504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965" y="1818735"/>
            <a:ext cx="8093365" cy="503926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Play times tables games.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Play mental </a:t>
            </a:r>
            <a:r>
              <a:rPr lang="en-US" dirty="0" err="1">
                <a:latin typeface="Comic Sans MS" panose="030F0702030302020204" pitchFamily="66" charset="0"/>
              </a:rPr>
              <a:t>maths</a:t>
            </a:r>
            <a:r>
              <a:rPr lang="en-US" dirty="0">
                <a:latin typeface="Comic Sans MS" panose="030F0702030302020204" pitchFamily="66" charset="0"/>
              </a:rPr>
              <a:t> games including counting in different amounts, forwards and backwards.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Encourage opportunities for telling the time.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Encourage opportunities for counting coins and money; finding amounts or calculating change when shopping.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Look for numbers on street signs, car registrations and anywhere else!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Look for examples of 2D and 3D shapes around the home.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Identify, weigh or measure quantities and amounts in the kitchen or in recipes.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 • Play games involving numbers or logic, such as dominoes, card games, darts, draughts and chess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390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5116B-40AD-42A6-BCB3-8540E4394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446" y="1138425"/>
            <a:ext cx="6719018" cy="868839"/>
          </a:xfrm>
        </p:spPr>
        <p:txBody>
          <a:bodyPr>
            <a:normAutofit/>
          </a:bodyPr>
          <a:lstStyle/>
          <a:p>
            <a:r>
              <a:rPr lang="en-US" sz="2800" b="1" u="sng" dirty="0">
                <a:latin typeface="Comic Sans MS" panose="030F0702030302020204" pitchFamily="66" charset="0"/>
              </a:rPr>
              <a:t>Transition</a:t>
            </a:r>
            <a:endParaRPr lang="en-GB" sz="28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A464C4-D6B5-483D-950B-55E43C5AFB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51" y="2360065"/>
            <a:ext cx="7635250" cy="50392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The children will have a transition day at their chosen secondary school. On that day they will not attend Hudson but go straight to their school.</a:t>
            </a: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The day usually consists of a tour, meeting the teachers and some getting to know you activities. </a:t>
            </a: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During transition week at Hudson the children will take part in a week of preparing for secondary school activities. These include, using a planner and what to do if you get lost. </a:t>
            </a:r>
          </a:p>
        </p:txBody>
      </p:sp>
    </p:spTree>
    <p:extLst>
      <p:ext uri="{BB962C8B-B14F-4D97-AF65-F5344CB8AC3E}">
        <p14:creationId xmlns:p14="http://schemas.microsoft.com/office/powerpoint/2010/main" val="4113243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094983"/>
            <a:ext cx="8229600" cy="610820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latin typeface="Sassoon Penpals Joined" pitchFamily="50" charset="0"/>
              </a:rPr>
              <a:t>Communicating with families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2050" name="Picture 2" descr="Image result for class do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786" y="1596540"/>
            <a:ext cx="3664920" cy="294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4375" y="5414165"/>
            <a:ext cx="74825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* Please ensure that all end of day collection arrangements are communicated via telephone through the main school line. </a:t>
            </a:r>
          </a:p>
        </p:txBody>
      </p:sp>
    </p:spTree>
    <p:extLst>
      <p:ext uri="{BB962C8B-B14F-4D97-AF65-F5344CB8AC3E}">
        <p14:creationId xmlns:p14="http://schemas.microsoft.com/office/powerpoint/2010/main" val="3547723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2767</TotalTime>
  <Words>1095</Words>
  <Application>Microsoft Office PowerPoint</Application>
  <PresentationFormat>On-screen Show (4:3)</PresentationFormat>
  <Paragraphs>130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Comic Sans MS</vt:lpstr>
      <vt:lpstr>Sassoon Penpals</vt:lpstr>
      <vt:lpstr>Sassoon Penpals Joined</vt:lpstr>
      <vt:lpstr>Office Theme</vt:lpstr>
      <vt:lpstr>Welcome to  the New School Year</vt:lpstr>
      <vt:lpstr>An exciting new year lies ahead – 180 days of brain power needed!</vt:lpstr>
      <vt:lpstr>In this welcome session we will cover:</vt:lpstr>
      <vt:lpstr>Our Staff</vt:lpstr>
      <vt:lpstr>Our Daily Timetable</vt:lpstr>
      <vt:lpstr>Our English books this year</vt:lpstr>
      <vt:lpstr>Our Curriculum this year</vt:lpstr>
      <vt:lpstr>This year we hope to:</vt:lpstr>
      <vt:lpstr>Home learning and the expectation of a Hudson parent in this class</vt:lpstr>
      <vt:lpstr>PowerPoint Presentation</vt:lpstr>
      <vt:lpstr>How Reading Helps Your Child Thrive </vt:lpstr>
      <vt:lpstr> </vt:lpstr>
      <vt:lpstr> </vt:lpstr>
      <vt:lpstr>Writing – Ways to help at home</vt:lpstr>
      <vt:lpstr>Reading – Ways to help at home</vt:lpstr>
      <vt:lpstr>Maths – Ways to help at home</vt:lpstr>
      <vt:lpstr>Transition</vt:lpstr>
      <vt:lpstr>Communicating with families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Amy Smith</cp:lastModifiedBy>
  <cp:revision>102</cp:revision>
  <dcterms:created xsi:type="dcterms:W3CDTF">2013-08-21T19:17:07Z</dcterms:created>
  <dcterms:modified xsi:type="dcterms:W3CDTF">2025-09-18T11:48:26Z</dcterms:modified>
</cp:coreProperties>
</file>