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4" roundtripDataSignature="AMtx7mg579g0vv/YdMmFlq8I+klI1kAYb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DBF5D5D0-ED1A-49C2-AA1B-FB3B23350003}">
  <a:tblStyle styleId="{DBF5D5D0-ED1A-49C2-AA1B-FB3B23350003}" styleName="Table_0">
    <a:wholeTbl>
      <a:tcTxStyle b="off" i="off">
        <a:font>
          <a:latin typeface="Trebuchet MS"/>
          <a:ea typeface="Trebuchet MS"/>
          <a:cs typeface="Trebuchet MS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EF4E7"/>
          </a:solidFill>
        </a:fill>
      </a:tcStyle>
    </a:wholeTbl>
    <a:band1H>
      <a:tcTxStyle b="off" i="off"/>
      <a:tcStyle>
        <a:tcBdr/>
        <a:fill>
          <a:solidFill>
            <a:srgbClr val="DBE9CB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DBE9CB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Trebuchet MS"/>
          <a:ea typeface="Trebuchet MS"/>
          <a:cs typeface="Trebuchet MS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Trebuchet MS"/>
          <a:ea typeface="Trebuchet MS"/>
          <a:cs typeface="Trebuchet MS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Trebuchet MS"/>
          <a:ea typeface="Trebuchet MS"/>
          <a:cs typeface="Trebuchet MS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Trebuchet MS"/>
          <a:ea typeface="Trebuchet MS"/>
          <a:cs typeface="Trebuchet MS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0D56B5DA-2479-41B7-8FD4-B37755FFDD19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5" d="100"/>
          <a:sy n="95" d="100"/>
        </p:scale>
        <p:origin x="846" y="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customschemas.google.com/relationships/presentationmetadata" Target="meta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1" name="Google Shape;14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9" name="Google Shape;14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6" name="Google Shape;15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64" name="Google Shape;16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0" name="Google Shape;17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7a2fbeb48a_0_2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37a2fbeb48a_0_2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37a2fbeb48a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37a2fbeb48a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98" name="Google Shape;19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09" name="Google Shape;209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22" name="Google Shape;222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35" name="Google Shape;235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45" name="Google Shape;24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78" name="Google Shape;278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10" name="Google Shape;310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16" name="Google Shape;316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22" name="Google Shape;32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28" name="Google Shape;328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60" name="Google Shape;360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72" name="Google Shape;372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77" name="Google Shape;377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82" name="Google Shape;382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87" name="Google Shape;387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92" name="Google Shape;392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97" name="Google Shape;397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05" name="Google Shape;405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15" name="Google Shape;415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22" name="Google Shape;422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oogle Shape;23;p28"/>
          <p:cNvGrpSpPr/>
          <p:nvPr/>
        </p:nvGrpSpPr>
        <p:grpSpPr>
          <a:xfrm>
            <a:off x="-8466" y="-6351"/>
            <a:ext cx="9169804" cy="5156201"/>
            <a:chOff x="-8466" y="-8468"/>
            <a:chExt cx="9169804" cy="6874935"/>
          </a:xfrm>
        </p:grpSpPr>
        <p:cxnSp>
          <p:nvCxnSpPr>
            <p:cNvPr id="24" name="Google Shape;24;p28"/>
            <p:cNvCxnSpPr/>
            <p:nvPr/>
          </p:nvCxnSpPr>
          <p:spPr>
            <a:xfrm rot="10800000" flipH="1">
              <a:off x="5130830" y="4175605"/>
              <a:ext cx="4022475" cy="2682396"/>
            </a:xfrm>
            <a:prstGeom prst="straightConnector1">
              <a:avLst/>
            </a:prstGeom>
            <a:noFill/>
            <a:ln w="9525" cap="flat" cmpd="sng">
              <a:solidFill>
                <a:srgbClr val="D8D8D8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25" name="Google Shape;25;p28"/>
            <p:cNvCxnSpPr/>
            <p:nvPr/>
          </p:nvCxnSpPr>
          <p:spPr>
            <a:xfrm>
              <a:off x="7042707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rgbClr val="BFBFBF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26" name="Google Shape;26;p2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 extrusionOk="0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29411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" name="Google Shape;27;p28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 extrusionOk="0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28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 extrusionOk="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1372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28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 extrusionOk="0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411"/>
              </a:srgbClr>
            </a:solidFill>
            <a:ln>
              <a:noFill/>
            </a:ln>
          </p:spPr>
        </p:sp>
        <p:sp>
          <p:nvSpPr>
            <p:cNvPr id="30" name="Google Shape;30;p28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 extrusionOk="0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rgbClr val="BFE471">
                <a:alpha val="69411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" name="Google Shape;31;p28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 extrusionOk="0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313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28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 extrusionOk="0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28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 extrusionOk="0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4313"/>
              </a:schemeClr>
            </a:solidFill>
            <a:ln>
              <a:noFill/>
            </a:ln>
          </p:spPr>
        </p:sp>
      </p:grpSp>
      <p:sp>
        <p:nvSpPr>
          <p:cNvPr id="34" name="Google Shape;34;p28"/>
          <p:cNvSpPr txBox="1">
            <a:spLocks noGrp="1"/>
          </p:cNvSpPr>
          <p:nvPr>
            <p:ph type="ctrTitle"/>
          </p:nvPr>
        </p:nvSpPr>
        <p:spPr>
          <a:xfrm>
            <a:off x="1130595" y="1803400"/>
            <a:ext cx="5826719" cy="1234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  <a:defRPr sz="54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8"/>
          <p:cNvSpPr txBox="1">
            <a:spLocks noGrp="1"/>
          </p:cNvSpPr>
          <p:nvPr>
            <p:ph type="subTitle" idx="1"/>
          </p:nvPr>
        </p:nvSpPr>
        <p:spPr>
          <a:xfrm>
            <a:off x="1130595" y="3038126"/>
            <a:ext cx="5826719" cy="8226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>
                <a:solidFill>
                  <a:srgbClr val="7F7F7F"/>
                </a:solidFill>
              </a:defRPr>
            </a:lvl1pPr>
            <a:lvl2pPr lvl="1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6" name="Google Shape;36;p28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132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28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2973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8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638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29"/>
          <p:cNvSpPr txBox="1">
            <a:spLocks noGrp="1"/>
          </p:cNvSpPr>
          <p:nvPr>
            <p:ph type="title"/>
          </p:nvPr>
        </p:nvSpPr>
        <p:spPr>
          <a:xfrm>
            <a:off x="609599" y="457200"/>
            <a:ext cx="6347713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29"/>
          <p:cNvSpPr txBox="1">
            <a:spLocks noGrp="1"/>
          </p:cNvSpPr>
          <p:nvPr>
            <p:ph type="body" idx="1"/>
          </p:nvPr>
        </p:nvSpPr>
        <p:spPr>
          <a:xfrm>
            <a:off x="609599" y="1620443"/>
            <a:ext cx="6347714" cy="29105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42" name="Google Shape;42;p29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132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9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2973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29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638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0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132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30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2973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30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638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31"/>
          <p:cNvSpPr txBox="1">
            <a:spLocks noGrp="1"/>
          </p:cNvSpPr>
          <p:nvPr>
            <p:ph type="title"/>
          </p:nvPr>
        </p:nvSpPr>
        <p:spPr>
          <a:xfrm>
            <a:off x="609598" y="2025651"/>
            <a:ext cx="6347715" cy="13699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Trebuchet MS"/>
              <a:buNone/>
              <a:defRPr sz="4000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31"/>
          <p:cNvSpPr txBox="1">
            <a:spLocks noGrp="1"/>
          </p:cNvSpPr>
          <p:nvPr>
            <p:ph type="body" idx="1"/>
          </p:nvPr>
        </p:nvSpPr>
        <p:spPr>
          <a:xfrm>
            <a:off x="609598" y="3395586"/>
            <a:ext cx="6347715" cy="64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7F7F7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52" name="Google Shape;52;p31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132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31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2973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31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638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32"/>
          <p:cNvSpPr txBox="1">
            <a:spLocks noGrp="1"/>
          </p:cNvSpPr>
          <p:nvPr>
            <p:ph type="title"/>
          </p:nvPr>
        </p:nvSpPr>
        <p:spPr>
          <a:xfrm>
            <a:off x="609600" y="457200"/>
            <a:ext cx="6347714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32"/>
          <p:cNvSpPr txBox="1">
            <a:spLocks noGrp="1"/>
          </p:cNvSpPr>
          <p:nvPr>
            <p:ph type="body" idx="1"/>
          </p:nvPr>
        </p:nvSpPr>
        <p:spPr>
          <a:xfrm>
            <a:off x="609600" y="1620442"/>
            <a:ext cx="3088109" cy="29105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 sz="1800"/>
            </a:lvl1pPr>
            <a:lvl2pPr marL="914400" lvl="1" indent="-30988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Char char="►"/>
              <a:defRPr sz="1600"/>
            </a:lvl2pPr>
            <a:lvl3pPr marL="1371600" lvl="2" indent="-29971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Char char="►"/>
              <a:defRPr sz="1400"/>
            </a:lvl3pPr>
            <a:lvl4pPr marL="1828800" lvl="3" indent="-28956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4pPr>
            <a:lvl5pPr marL="2286000" lvl="4" indent="-28956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5pPr>
            <a:lvl6pPr marL="2743200" lvl="5" indent="-28956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6pPr>
            <a:lvl7pPr marL="3200400" lvl="6" indent="-28956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7pPr>
            <a:lvl8pPr marL="3657600" lvl="7" indent="-28955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8pPr>
            <a:lvl9pPr marL="4114800" lvl="8" indent="-28955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9pPr>
          </a:lstStyle>
          <a:p>
            <a:endParaRPr/>
          </a:p>
        </p:txBody>
      </p:sp>
      <p:sp>
        <p:nvSpPr>
          <p:cNvPr id="58" name="Google Shape;58;p32"/>
          <p:cNvSpPr txBox="1">
            <a:spLocks noGrp="1"/>
          </p:cNvSpPr>
          <p:nvPr>
            <p:ph type="body" idx="2"/>
          </p:nvPr>
        </p:nvSpPr>
        <p:spPr>
          <a:xfrm>
            <a:off x="3869204" y="1620443"/>
            <a:ext cx="3088110" cy="29105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 sz="1800"/>
            </a:lvl1pPr>
            <a:lvl2pPr marL="914400" lvl="1" indent="-30988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Char char="►"/>
              <a:defRPr sz="1600"/>
            </a:lvl2pPr>
            <a:lvl3pPr marL="1371600" lvl="2" indent="-29971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Char char="►"/>
              <a:defRPr sz="1400"/>
            </a:lvl3pPr>
            <a:lvl4pPr marL="1828800" lvl="3" indent="-28956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4pPr>
            <a:lvl5pPr marL="2286000" lvl="4" indent="-28956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5pPr>
            <a:lvl6pPr marL="2743200" lvl="5" indent="-28956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6pPr>
            <a:lvl7pPr marL="3200400" lvl="6" indent="-28956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7pPr>
            <a:lvl8pPr marL="3657600" lvl="7" indent="-28955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8pPr>
            <a:lvl9pPr marL="4114800" lvl="8" indent="-28955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9pPr>
          </a:lstStyle>
          <a:p>
            <a:endParaRPr/>
          </a:p>
        </p:txBody>
      </p:sp>
      <p:sp>
        <p:nvSpPr>
          <p:cNvPr id="59" name="Google Shape;59;p32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132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32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2973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32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638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33"/>
          <p:cNvSpPr txBox="1">
            <a:spLocks noGrp="1"/>
          </p:cNvSpPr>
          <p:nvPr>
            <p:ph type="title"/>
          </p:nvPr>
        </p:nvSpPr>
        <p:spPr>
          <a:xfrm>
            <a:off x="609599" y="457200"/>
            <a:ext cx="6347713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33"/>
          <p:cNvSpPr txBox="1">
            <a:spLocks noGrp="1"/>
          </p:cNvSpPr>
          <p:nvPr>
            <p:ph type="body" idx="1"/>
          </p:nvPr>
        </p:nvSpPr>
        <p:spPr>
          <a:xfrm>
            <a:off x="609599" y="1620737"/>
            <a:ext cx="3090672" cy="4321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None/>
              <a:defRPr sz="2400" b="0"/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65" name="Google Shape;65;p33"/>
          <p:cNvSpPr txBox="1">
            <a:spLocks noGrp="1"/>
          </p:cNvSpPr>
          <p:nvPr>
            <p:ph type="body" idx="2"/>
          </p:nvPr>
        </p:nvSpPr>
        <p:spPr>
          <a:xfrm>
            <a:off x="609599" y="2052935"/>
            <a:ext cx="3090672" cy="24780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66" name="Google Shape;66;p33"/>
          <p:cNvSpPr txBox="1">
            <a:spLocks noGrp="1"/>
          </p:cNvSpPr>
          <p:nvPr>
            <p:ph type="body" idx="3"/>
          </p:nvPr>
        </p:nvSpPr>
        <p:spPr>
          <a:xfrm>
            <a:off x="3866640" y="1620737"/>
            <a:ext cx="3090672" cy="4321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None/>
              <a:defRPr sz="2400" b="0"/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67" name="Google Shape;67;p33"/>
          <p:cNvSpPr txBox="1">
            <a:spLocks noGrp="1"/>
          </p:cNvSpPr>
          <p:nvPr>
            <p:ph type="body" idx="4"/>
          </p:nvPr>
        </p:nvSpPr>
        <p:spPr>
          <a:xfrm>
            <a:off x="3866640" y="2052935"/>
            <a:ext cx="3090672" cy="24780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68" name="Google Shape;68;p33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132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33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2973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33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638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34"/>
          <p:cNvSpPr txBox="1">
            <a:spLocks noGrp="1"/>
          </p:cNvSpPr>
          <p:nvPr>
            <p:ph type="title"/>
          </p:nvPr>
        </p:nvSpPr>
        <p:spPr>
          <a:xfrm>
            <a:off x="609599" y="457200"/>
            <a:ext cx="6347714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34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132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34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2973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34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638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35"/>
          <p:cNvSpPr txBox="1">
            <a:spLocks noGrp="1"/>
          </p:cNvSpPr>
          <p:nvPr>
            <p:ph type="title"/>
          </p:nvPr>
        </p:nvSpPr>
        <p:spPr>
          <a:xfrm>
            <a:off x="609599" y="1123953"/>
            <a:ext cx="2790182" cy="958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Trebuchet MS"/>
              <a:buNone/>
              <a:defRPr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35"/>
          <p:cNvSpPr txBox="1">
            <a:spLocks noGrp="1"/>
          </p:cNvSpPr>
          <p:nvPr>
            <p:ph type="body" idx="1"/>
          </p:nvPr>
        </p:nvSpPr>
        <p:spPr>
          <a:xfrm>
            <a:off x="3571275" y="386194"/>
            <a:ext cx="3386037" cy="41448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79" name="Google Shape;79;p35"/>
          <p:cNvSpPr txBox="1">
            <a:spLocks noGrp="1"/>
          </p:cNvSpPr>
          <p:nvPr>
            <p:ph type="body" idx="2"/>
          </p:nvPr>
        </p:nvSpPr>
        <p:spPr>
          <a:xfrm>
            <a:off x="609599" y="2082802"/>
            <a:ext cx="2790182" cy="19383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40"/>
              <a:buNone/>
              <a:defRPr sz="1050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9pPr>
          </a:lstStyle>
          <a:p>
            <a:endParaRPr/>
          </a:p>
        </p:txBody>
      </p:sp>
      <p:sp>
        <p:nvSpPr>
          <p:cNvPr id="80" name="Google Shape;80;p35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132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35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2973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35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638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36"/>
          <p:cNvSpPr txBox="1">
            <a:spLocks noGrp="1"/>
          </p:cNvSpPr>
          <p:nvPr>
            <p:ph type="title"/>
          </p:nvPr>
        </p:nvSpPr>
        <p:spPr>
          <a:xfrm>
            <a:off x="609599" y="3600450"/>
            <a:ext cx="6347714" cy="4250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Trebuchet MS"/>
              <a:buNone/>
              <a:defRPr sz="2400" b="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36"/>
          <p:cNvSpPr>
            <a:spLocks noGrp="1"/>
          </p:cNvSpPr>
          <p:nvPr>
            <p:ph type="pic" idx="2"/>
          </p:nvPr>
        </p:nvSpPr>
        <p:spPr>
          <a:xfrm>
            <a:off x="609599" y="457200"/>
            <a:ext cx="6347714" cy="2884288"/>
          </a:xfrm>
          <a:prstGeom prst="rect">
            <a:avLst/>
          </a:prstGeom>
          <a:noFill/>
          <a:ln>
            <a:noFill/>
          </a:ln>
        </p:spPr>
      </p:sp>
      <p:sp>
        <p:nvSpPr>
          <p:cNvPr id="86" name="Google Shape;86;p36"/>
          <p:cNvSpPr txBox="1">
            <a:spLocks noGrp="1"/>
          </p:cNvSpPr>
          <p:nvPr>
            <p:ph type="body" idx="1"/>
          </p:nvPr>
        </p:nvSpPr>
        <p:spPr>
          <a:xfrm>
            <a:off x="609599" y="4025503"/>
            <a:ext cx="6347714" cy="505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>
            <a:endParaRPr/>
          </a:p>
        </p:txBody>
      </p:sp>
      <p:sp>
        <p:nvSpPr>
          <p:cNvPr id="87" name="Google Shape;87;p36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132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36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2973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36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638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aption">
  <p:cSld name="Title and Caption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37"/>
          <p:cNvSpPr txBox="1">
            <a:spLocks noGrp="1"/>
          </p:cNvSpPr>
          <p:nvPr>
            <p:ph type="title"/>
          </p:nvPr>
        </p:nvSpPr>
        <p:spPr>
          <a:xfrm>
            <a:off x="609600" y="457200"/>
            <a:ext cx="6347714" cy="255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37"/>
          <p:cNvSpPr txBox="1">
            <a:spLocks noGrp="1"/>
          </p:cNvSpPr>
          <p:nvPr>
            <p:ph type="body" idx="1"/>
          </p:nvPr>
        </p:nvSpPr>
        <p:spPr>
          <a:xfrm>
            <a:off x="609600" y="3352800"/>
            <a:ext cx="6347714" cy="1178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93" name="Google Shape;93;p37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132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37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2973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37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638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with Caption">
  <p:cSld name="Quote with Caption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8"/>
          <p:cNvSpPr txBox="1">
            <a:spLocks noGrp="1"/>
          </p:cNvSpPr>
          <p:nvPr>
            <p:ph type="title"/>
          </p:nvPr>
        </p:nvSpPr>
        <p:spPr>
          <a:xfrm>
            <a:off x="774885" y="457200"/>
            <a:ext cx="6072182" cy="2266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38"/>
          <p:cNvSpPr txBox="1">
            <a:spLocks noGrp="1"/>
          </p:cNvSpPr>
          <p:nvPr>
            <p:ph type="body" idx="1"/>
          </p:nvPr>
        </p:nvSpPr>
        <p:spPr>
          <a:xfrm>
            <a:off x="1101074" y="2724150"/>
            <a:ext cx="5419804" cy="285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 sz="1600">
                <a:solidFill>
                  <a:srgbClr val="7F7F7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99" name="Google Shape;99;p38"/>
          <p:cNvSpPr txBox="1">
            <a:spLocks noGrp="1"/>
          </p:cNvSpPr>
          <p:nvPr>
            <p:ph type="body" idx="2"/>
          </p:nvPr>
        </p:nvSpPr>
        <p:spPr>
          <a:xfrm>
            <a:off x="609598" y="3352800"/>
            <a:ext cx="6347715" cy="1178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00" name="Google Shape;100;p38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132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38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2973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38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638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03" name="Google Shape;103;p38"/>
          <p:cNvSpPr txBox="1"/>
          <p:nvPr/>
        </p:nvSpPr>
        <p:spPr>
          <a:xfrm>
            <a:off x="482711" y="592784"/>
            <a:ext cx="457319" cy="4385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" sz="8000" b="0" i="0" u="none" strike="noStrike" cap="non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p38"/>
          <p:cNvSpPr txBox="1"/>
          <p:nvPr/>
        </p:nvSpPr>
        <p:spPr>
          <a:xfrm>
            <a:off x="6747699" y="2164917"/>
            <a:ext cx="457319" cy="4385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" sz="8000" b="0" i="0" u="none" strike="noStrike" cap="non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me Card">
  <p:cSld name="Name Card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39"/>
          <p:cNvSpPr txBox="1">
            <a:spLocks noGrp="1"/>
          </p:cNvSpPr>
          <p:nvPr>
            <p:ph type="title"/>
          </p:nvPr>
        </p:nvSpPr>
        <p:spPr>
          <a:xfrm>
            <a:off x="609598" y="1448991"/>
            <a:ext cx="6347715" cy="194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39"/>
          <p:cNvSpPr txBox="1">
            <a:spLocks noGrp="1"/>
          </p:cNvSpPr>
          <p:nvPr>
            <p:ph type="body" idx="1"/>
          </p:nvPr>
        </p:nvSpPr>
        <p:spPr>
          <a:xfrm>
            <a:off x="609598" y="3395586"/>
            <a:ext cx="6347715" cy="11354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08" name="Google Shape;108;p39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132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39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2973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39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638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Name Card">
  <p:cSld name="Quote Name Card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40"/>
          <p:cNvSpPr txBox="1">
            <a:spLocks noGrp="1"/>
          </p:cNvSpPr>
          <p:nvPr>
            <p:ph type="title"/>
          </p:nvPr>
        </p:nvSpPr>
        <p:spPr>
          <a:xfrm>
            <a:off x="774885" y="457200"/>
            <a:ext cx="6072182" cy="2266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40"/>
          <p:cNvSpPr txBox="1">
            <a:spLocks noGrp="1"/>
          </p:cNvSpPr>
          <p:nvPr>
            <p:ph type="body" idx="1"/>
          </p:nvPr>
        </p:nvSpPr>
        <p:spPr>
          <a:xfrm>
            <a:off x="609597" y="3009900"/>
            <a:ext cx="6347716" cy="3856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14" name="Google Shape;114;p40"/>
          <p:cNvSpPr txBox="1">
            <a:spLocks noGrp="1"/>
          </p:cNvSpPr>
          <p:nvPr>
            <p:ph type="body" idx="2"/>
          </p:nvPr>
        </p:nvSpPr>
        <p:spPr>
          <a:xfrm>
            <a:off x="609598" y="3395586"/>
            <a:ext cx="6347715" cy="11354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15" name="Google Shape;115;p40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132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6" name="Google Shape;116;p40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2973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40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638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18" name="Google Shape;118;p40"/>
          <p:cNvSpPr txBox="1"/>
          <p:nvPr/>
        </p:nvSpPr>
        <p:spPr>
          <a:xfrm>
            <a:off x="482711" y="592784"/>
            <a:ext cx="457319" cy="4385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" sz="8000" b="0" i="0" u="none" strike="noStrike" cap="non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40"/>
          <p:cNvSpPr txBox="1"/>
          <p:nvPr/>
        </p:nvSpPr>
        <p:spPr>
          <a:xfrm>
            <a:off x="6747699" y="2164917"/>
            <a:ext cx="457319" cy="4385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" sz="8000" b="0" i="0" u="none" strike="noStrike" cap="non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rue or False">
  <p:cSld name="True or False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1"/>
          <p:cNvSpPr txBox="1">
            <a:spLocks noGrp="1"/>
          </p:cNvSpPr>
          <p:nvPr>
            <p:ph type="title"/>
          </p:nvPr>
        </p:nvSpPr>
        <p:spPr>
          <a:xfrm>
            <a:off x="615848" y="457200"/>
            <a:ext cx="6341465" cy="2266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41"/>
          <p:cNvSpPr txBox="1">
            <a:spLocks noGrp="1"/>
          </p:cNvSpPr>
          <p:nvPr>
            <p:ph type="body" idx="1"/>
          </p:nvPr>
        </p:nvSpPr>
        <p:spPr>
          <a:xfrm>
            <a:off x="609597" y="3009900"/>
            <a:ext cx="6347716" cy="3856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chemeClr val="accent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23" name="Google Shape;123;p41"/>
          <p:cNvSpPr txBox="1">
            <a:spLocks noGrp="1"/>
          </p:cNvSpPr>
          <p:nvPr>
            <p:ph type="body" idx="2"/>
          </p:nvPr>
        </p:nvSpPr>
        <p:spPr>
          <a:xfrm>
            <a:off x="609598" y="3395586"/>
            <a:ext cx="6347715" cy="11354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24" name="Google Shape;124;p41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132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41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2973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41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638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42"/>
          <p:cNvSpPr txBox="1">
            <a:spLocks noGrp="1"/>
          </p:cNvSpPr>
          <p:nvPr>
            <p:ph type="title"/>
          </p:nvPr>
        </p:nvSpPr>
        <p:spPr>
          <a:xfrm>
            <a:off x="609599" y="457200"/>
            <a:ext cx="6347713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42"/>
          <p:cNvSpPr txBox="1">
            <a:spLocks noGrp="1"/>
          </p:cNvSpPr>
          <p:nvPr>
            <p:ph type="body" idx="1"/>
          </p:nvPr>
        </p:nvSpPr>
        <p:spPr>
          <a:xfrm rot="5400000">
            <a:off x="2328166" y="-98125"/>
            <a:ext cx="2910580" cy="63477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30" name="Google Shape;130;p42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132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42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2973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42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638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43"/>
          <p:cNvSpPr txBox="1">
            <a:spLocks noGrp="1"/>
          </p:cNvSpPr>
          <p:nvPr>
            <p:ph type="title"/>
          </p:nvPr>
        </p:nvSpPr>
        <p:spPr>
          <a:xfrm rot="5400000">
            <a:off x="4497424" y="1937088"/>
            <a:ext cx="3938588" cy="9788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43"/>
          <p:cNvSpPr txBox="1">
            <a:spLocks noGrp="1"/>
          </p:cNvSpPr>
          <p:nvPr>
            <p:ph type="body" idx="1"/>
          </p:nvPr>
        </p:nvSpPr>
        <p:spPr>
          <a:xfrm rot="5400000">
            <a:off x="1237818" y="-171019"/>
            <a:ext cx="3938588" cy="51950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36" name="Google Shape;136;p43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132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7" name="Google Shape;137;p43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2973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43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638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27"/>
          <p:cNvGrpSpPr/>
          <p:nvPr/>
        </p:nvGrpSpPr>
        <p:grpSpPr>
          <a:xfrm>
            <a:off x="-8467" y="-6351"/>
            <a:ext cx="9169805" cy="5156201"/>
            <a:chOff x="-8467" y="-8468"/>
            <a:chExt cx="9169805" cy="6874935"/>
          </a:xfrm>
        </p:grpSpPr>
        <p:sp>
          <p:nvSpPr>
            <p:cNvPr id="7" name="Google Shape;7;p27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 extrusionOk="0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4313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8" name="Google Shape;8;p27"/>
            <p:cNvCxnSpPr/>
            <p:nvPr/>
          </p:nvCxnSpPr>
          <p:spPr>
            <a:xfrm rot="10800000" flipH="1">
              <a:off x="5130830" y="4175605"/>
              <a:ext cx="4022475" cy="2682396"/>
            </a:xfrm>
            <a:prstGeom prst="straightConnector1">
              <a:avLst/>
            </a:prstGeom>
            <a:noFill/>
            <a:ln w="9525" cap="flat" cmpd="sng">
              <a:solidFill>
                <a:srgbClr val="D8D8D8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9" name="Google Shape;9;p27"/>
            <p:cNvCxnSpPr/>
            <p:nvPr/>
          </p:nvCxnSpPr>
          <p:spPr>
            <a:xfrm>
              <a:off x="7042707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rgbClr val="BFBFBF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0" name="Google Shape;10;p27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 extrusionOk="0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29411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" name="Google Shape;11;p27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 extrusionOk="0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" name="Google Shape;12;p27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 extrusionOk="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1372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" name="Google Shape;13;p27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 extrusionOk="0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411"/>
              </a:srgbClr>
            </a:solidFill>
            <a:ln>
              <a:noFill/>
            </a:ln>
          </p:spPr>
        </p:sp>
        <p:sp>
          <p:nvSpPr>
            <p:cNvPr id="14" name="Google Shape;14;p27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 extrusionOk="0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rgbClr val="BFE471">
                <a:alpha val="69411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" name="Google Shape;15;p27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 extrusionOk="0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313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" name="Google Shape;16;p27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 extrusionOk="0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7" name="Google Shape;17;p27"/>
          <p:cNvSpPr txBox="1">
            <a:spLocks noGrp="1"/>
          </p:cNvSpPr>
          <p:nvPr>
            <p:ph type="title"/>
          </p:nvPr>
        </p:nvSpPr>
        <p:spPr>
          <a:xfrm>
            <a:off x="609599" y="457200"/>
            <a:ext cx="6347713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8" name="Google Shape;18;p27"/>
          <p:cNvSpPr txBox="1">
            <a:spLocks noGrp="1"/>
          </p:cNvSpPr>
          <p:nvPr>
            <p:ph type="body" idx="1"/>
          </p:nvPr>
        </p:nvSpPr>
        <p:spPr>
          <a:xfrm>
            <a:off x="609599" y="1620443"/>
            <a:ext cx="6347714" cy="29105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2004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0988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►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9971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►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9" name="Google Shape;19;p27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132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20" name="Google Shape;20;p27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2973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21" name="Google Shape;21;p27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638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9.jp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"/>
          <p:cNvSpPr txBox="1">
            <a:spLocks noGrp="1"/>
          </p:cNvSpPr>
          <p:nvPr>
            <p:ph type="ctrTitle"/>
          </p:nvPr>
        </p:nvSpPr>
        <p:spPr>
          <a:xfrm>
            <a:off x="868386" y="2808284"/>
            <a:ext cx="8246100" cy="103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" sz="4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Welcome to </a:t>
            </a:r>
            <a:br>
              <a:rPr lang="en" sz="4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" sz="4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the New School Year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44" name="Google Shape;144;p1"/>
          <p:cNvSpPr txBox="1">
            <a:spLocks noGrp="1"/>
          </p:cNvSpPr>
          <p:nvPr>
            <p:ph type="subTitle" idx="1"/>
          </p:nvPr>
        </p:nvSpPr>
        <p:spPr>
          <a:xfrm>
            <a:off x="448964" y="3946095"/>
            <a:ext cx="8246100" cy="103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20"/>
              <a:buNone/>
            </a:pPr>
            <a:r>
              <a:rPr lang="en" sz="44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A year in Chestnut class</a:t>
            </a:r>
            <a:endParaRPr/>
          </a:p>
        </p:txBody>
      </p:sp>
      <p:sp>
        <p:nvSpPr>
          <p:cNvPr id="145" name="Google Shape;145;p1"/>
          <p:cNvSpPr txBox="1"/>
          <p:nvPr/>
        </p:nvSpPr>
        <p:spPr>
          <a:xfrm>
            <a:off x="0" y="4838354"/>
            <a:ext cx="3970200" cy="25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" sz="1600" b="0" i="0" u="none" strike="noStrike" cap="none">
                <a:solidFill>
                  <a:srgbClr val="6D91A0"/>
                </a:solidFill>
                <a:latin typeface="Comic Sans MS"/>
                <a:ea typeface="Comic Sans MS"/>
                <a:cs typeface="Comic Sans MS"/>
                <a:sym typeface="Comic Sans MS"/>
              </a:rPr>
              <a:t>Everyone Experiences Excellence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6" name="Google Shape;146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637163" y="281175"/>
            <a:ext cx="2057728" cy="20615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"/>
          <p:cNvSpPr txBox="1">
            <a:spLocks noGrp="1"/>
          </p:cNvSpPr>
          <p:nvPr>
            <p:ph type="title"/>
          </p:nvPr>
        </p:nvSpPr>
        <p:spPr>
          <a:xfrm>
            <a:off x="448965" y="281175"/>
            <a:ext cx="8229600" cy="4581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 exciting new year lies ahead – 180 days of brain power needed!</a:t>
            </a:r>
            <a:endParaRPr/>
          </a:p>
        </p:txBody>
      </p:sp>
      <p:pic>
        <p:nvPicPr>
          <p:cNvPr id="152" name="Google Shape;152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5071" y="1427373"/>
            <a:ext cx="2666220" cy="3299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914326" y="1511805"/>
            <a:ext cx="3130710" cy="31307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3"/>
          <p:cNvSpPr txBox="1">
            <a:spLocks noGrp="1"/>
          </p:cNvSpPr>
          <p:nvPr>
            <p:ph type="body" idx="1"/>
          </p:nvPr>
        </p:nvSpPr>
        <p:spPr>
          <a:xfrm>
            <a:off x="609599" y="1620443"/>
            <a:ext cx="5431972" cy="29105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0" indent="-32004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" sz="2000"/>
              <a:t>Welcome! My name is Mrs Kilpatrick. I have only been at Hudson since January 2025 and I have already felt so welcome here! I have really enjoyed teaching year three and I am looking forward to teaching year 3 again in September for some more fun learning! </a:t>
            </a:r>
            <a:endParaRPr sz="2000"/>
          </a:p>
        </p:txBody>
      </p:sp>
      <p:sp>
        <p:nvSpPr>
          <p:cNvPr id="159" name="Google Shape;159;p3"/>
          <p:cNvSpPr txBox="1">
            <a:spLocks noGrp="1"/>
          </p:cNvSpPr>
          <p:nvPr>
            <p:ph type="title"/>
          </p:nvPr>
        </p:nvSpPr>
        <p:spPr>
          <a:xfrm>
            <a:off x="609599" y="457200"/>
            <a:ext cx="6347713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</a:pPr>
            <a:r>
              <a:rPr lang="en"/>
              <a:t>Welcome to Year  3!</a:t>
            </a:r>
            <a:endParaRPr/>
          </a:p>
        </p:txBody>
      </p:sp>
      <p:pic>
        <p:nvPicPr>
          <p:cNvPr id="160" name="Google Shape;160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04661" y="2665285"/>
            <a:ext cx="1244830" cy="18657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p3" title="IMG_4472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804654" y="676275"/>
            <a:ext cx="1244851" cy="16597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4"/>
          <p:cNvSpPr txBox="1">
            <a:spLocks noGrp="1"/>
          </p:cNvSpPr>
          <p:nvPr>
            <p:ph type="title"/>
          </p:nvPr>
        </p:nvSpPr>
        <p:spPr>
          <a:xfrm>
            <a:off x="609599" y="457200"/>
            <a:ext cx="6347713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Arial"/>
              <a:buNone/>
            </a:pPr>
            <a:r>
              <a:rPr lang="en" sz="3200" b="1">
                <a:latin typeface="Arial"/>
                <a:ea typeface="Arial"/>
                <a:cs typeface="Arial"/>
                <a:sym typeface="Arial"/>
              </a:rPr>
              <a:t>In this welcome session we will cover:</a:t>
            </a:r>
            <a:endParaRPr sz="2400"/>
          </a:p>
        </p:txBody>
      </p:sp>
      <p:sp>
        <p:nvSpPr>
          <p:cNvPr id="167" name="Google Shape;167;p4"/>
          <p:cNvSpPr txBox="1">
            <a:spLocks noGrp="1"/>
          </p:cNvSpPr>
          <p:nvPr>
            <p:ph type="body" idx="1"/>
          </p:nvPr>
        </p:nvSpPr>
        <p:spPr>
          <a:xfrm>
            <a:off x="609598" y="1620443"/>
            <a:ext cx="6905547" cy="32418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62500" lnSpcReduction="20000"/>
          </a:bodyPr>
          <a:lstStyle/>
          <a:p>
            <a:pPr marL="342900" lvl="0" indent="-29674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77782"/>
              <a:buChar char="►"/>
            </a:pPr>
            <a:r>
              <a:rPr lang="en" sz="2700">
                <a:latin typeface="Arial"/>
                <a:ea typeface="Arial"/>
                <a:cs typeface="Arial"/>
                <a:sym typeface="Arial"/>
              </a:rPr>
              <a:t>Our themes and adventures</a:t>
            </a:r>
            <a:endParaRPr sz="1500"/>
          </a:p>
          <a:p>
            <a:pPr marL="342900" lvl="0" indent="-296748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77782"/>
              <a:buChar char="►"/>
            </a:pPr>
            <a:r>
              <a:rPr lang="en" sz="2700">
                <a:latin typeface="Arial"/>
                <a:ea typeface="Arial"/>
                <a:cs typeface="Arial"/>
                <a:sym typeface="Arial"/>
              </a:rPr>
              <a:t>The usual routine in class</a:t>
            </a:r>
            <a:endParaRPr sz="1500"/>
          </a:p>
          <a:p>
            <a:pPr marL="342900" lvl="0" indent="-296748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77782"/>
              <a:buChar char="►"/>
            </a:pPr>
            <a:r>
              <a:rPr lang="en" sz="2700">
                <a:latin typeface="Arial"/>
                <a:ea typeface="Arial"/>
                <a:cs typeface="Arial"/>
                <a:sym typeface="Arial"/>
              </a:rPr>
              <a:t>Settling in information – how the year has gone so far (in general)</a:t>
            </a:r>
            <a:endParaRPr sz="1500"/>
          </a:p>
          <a:p>
            <a:pPr marL="342900" lvl="0" indent="-296748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77782"/>
              <a:buChar char="►"/>
            </a:pPr>
            <a:r>
              <a:rPr lang="en" sz="2700">
                <a:latin typeface="Arial"/>
                <a:ea typeface="Arial"/>
                <a:cs typeface="Arial"/>
                <a:sym typeface="Arial"/>
              </a:rPr>
              <a:t>Rewards for our wonderful children</a:t>
            </a:r>
            <a:endParaRPr sz="1500"/>
          </a:p>
          <a:p>
            <a:pPr marL="342900" lvl="0" indent="-296748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77782"/>
              <a:buChar char="►"/>
            </a:pPr>
            <a:r>
              <a:rPr lang="en" sz="2700">
                <a:latin typeface="Arial"/>
                <a:ea typeface="Arial"/>
                <a:cs typeface="Arial"/>
                <a:sym typeface="Arial"/>
              </a:rPr>
              <a:t>Home learning and the expectation of a Hudson parent in this class</a:t>
            </a:r>
            <a:endParaRPr sz="1500"/>
          </a:p>
          <a:p>
            <a:pPr marL="342900" lvl="0" indent="-296748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77782"/>
              <a:buChar char="►"/>
            </a:pPr>
            <a:r>
              <a:rPr lang="en" sz="2700">
                <a:latin typeface="Arial"/>
                <a:ea typeface="Arial"/>
                <a:cs typeface="Arial"/>
                <a:sym typeface="Arial"/>
              </a:rPr>
              <a:t>Communication with families</a:t>
            </a:r>
            <a:endParaRPr sz="1500"/>
          </a:p>
          <a:p>
            <a:pPr marL="342900" lvl="0" indent="-296748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77782"/>
              <a:buChar char="►"/>
            </a:pPr>
            <a:r>
              <a:rPr lang="en" sz="2700">
                <a:latin typeface="Arial"/>
                <a:ea typeface="Arial"/>
                <a:cs typeface="Arial"/>
                <a:sym typeface="Arial"/>
              </a:rPr>
              <a:t>The curriculum expectation for the end of year</a:t>
            </a:r>
            <a:endParaRPr sz="1500"/>
          </a:p>
          <a:p>
            <a:pPr marL="342900" lvl="0" indent="-296748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77782"/>
              <a:buChar char="►"/>
            </a:pPr>
            <a:r>
              <a:rPr lang="en" sz="2700">
                <a:latin typeface="Arial"/>
                <a:ea typeface="Arial"/>
                <a:cs typeface="Arial"/>
                <a:sym typeface="Arial"/>
              </a:rPr>
              <a:t>Things we are looking forward to this year</a:t>
            </a:r>
            <a:endParaRPr sz="1500"/>
          </a:p>
          <a:p>
            <a:pPr marL="342900" lvl="0" indent="-265176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79999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79999"/>
              <a:buNone/>
            </a:pP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5"/>
          <p:cNvSpPr txBox="1">
            <a:spLocks noGrp="1"/>
          </p:cNvSpPr>
          <p:nvPr>
            <p:ph type="title"/>
          </p:nvPr>
        </p:nvSpPr>
        <p:spPr>
          <a:xfrm>
            <a:off x="-201910" y="7"/>
            <a:ext cx="8229600" cy="45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Font typeface="Arial"/>
              <a:buNone/>
            </a:pPr>
            <a:r>
              <a:rPr lang="en" sz="3700" b="1">
                <a:latin typeface="Arial"/>
                <a:ea typeface="Arial"/>
                <a:cs typeface="Arial"/>
                <a:sym typeface="Arial"/>
              </a:rPr>
              <a:t>Chestnut Class Routine (AM)</a:t>
            </a:r>
            <a:endParaRPr sz="3700" b="1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3" name="Google Shape;173;p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83750" y="760100"/>
            <a:ext cx="6556376" cy="1459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83750" y="1943200"/>
            <a:ext cx="6556376" cy="1098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83750" y="3041550"/>
            <a:ext cx="6556376" cy="11687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83750" y="4210350"/>
            <a:ext cx="6533622" cy="933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37a2fbeb48a_0_204"/>
          <p:cNvSpPr txBox="1">
            <a:spLocks noGrp="1"/>
          </p:cNvSpPr>
          <p:nvPr>
            <p:ph type="title"/>
          </p:nvPr>
        </p:nvSpPr>
        <p:spPr>
          <a:xfrm>
            <a:off x="609599" y="457200"/>
            <a:ext cx="6347700" cy="99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2" name="Google Shape;182;g37a2fbeb48a_0_204"/>
          <p:cNvSpPr txBox="1">
            <a:spLocks noGrp="1"/>
          </p:cNvSpPr>
          <p:nvPr>
            <p:ph type="body" idx="1"/>
          </p:nvPr>
        </p:nvSpPr>
        <p:spPr>
          <a:xfrm>
            <a:off x="609599" y="1620443"/>
            <a:ext cx="6347700" cy="291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Google Shape;183;g37a2fbeb48a_0_204"/>
          <p:cNvSpPr txBox="1">
            <a:spLocks noGrp="1"/>
          </p:cNvSpPr>
          <p:nvPr>
            <p:ph type="title"/>
          </p:nvPr>
        </p:nvSpPr>
        <p:spPr>
          <a:xfrm>
            <a:off x="-471785" y="7"/>
            <a:ext cx="8229600" cy="45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Font typeface="Arial"/>
              <a:buNone/>
            </a:pPr>
            <a:r>
              <a:rPr lang="en" sz="3700" b="1">
                <a:latin typeface="Arial"/>
                <a:ea typeface="Arial"/>
                <a:cs typeface="Arial"/>
                <a:sym typeface="Arial"/>
              </a:rPr>
              <a:t>Chestnut Class Routine (AM)</a:t>
            </a:r>
            <a:endParaRPr sz="3700" b="1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4" name="Google Shape;184;g37a2fbeb48a_0_20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4375" y="1147225"/>
            <a:ext cx="6957301" cy="1137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g37a2fbeb48a_0_20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64375" y="2224175"/>
            <a:ext cx="6957302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g37a2fbeb48a_0_20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64375" y="3214775"/>
            <a:ext cx="6957302" cy="911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37a2fbeb48a_0_0"/>
          <p:cNvSpPr txBox="1">
            <a:spLocks noGrp="1"/>
          </p:cNvSpPr>
          <p:nvPr>
            <p:ph type="title"/>
          </p:nvPr>
        </p:nvSpPr>
        <p:spPr>
          <a:xfrm>
            <a:off x="-567035" y="101982"/>
            <a:ext cx="8229600" cy="45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Font typeface="Arial"/>
              <a:buNone/>
            </a:pPr>
            <a:r>
              <a:rPr lang="en" sz="3700" b="1">
                <a:latin typeface="Arial"/>
                <a:ea typeface="Arial"/>
                <a:cs typeface="Arial"/>
                <a:sym typeface="Arial"/>
              </a:rPr>
              <a:t>Chestnut Class Routine (PM)</a:t>
            </a:r>
            <a:endParaRPr sz="3700" b="1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2" name="Google Shape;192;g37a2fbeb48a_0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7200" y="698650"/>
            <a:ext cx="7096927" cy="1165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g37a2fbeb48a_0_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7200" y="1796475"/>
            <a:ext cx="7096926" cy="1133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g37a2fbeb48a_0_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07188" y="2850575"/>
            <a:ext cx="7096949" cy="1279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g37a2fbeb48a_0_0"/>
          <p:cNvPicPr preferRelativeResize="0"/>
          <p:nvPr/>
        </p:nvPicPr>
        <p:blipFill rotWithShape="1">
          <a:blip r:embed="rId6">
            <a:alphaModFix/>
          </a:blip>
          <a:srcRect t="10650"/>
          <a:stretch/>
        </p:blipFill>
        <p:spPr>
          <a:xfrm>
            <a:off x="207200" y="3955175"/>
            <a:ext cx="7096924" cy="996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6"/>
          <p:cNvSpPr txBox="1">
            <a:spLocks noGrp="1"/>
          </p:cNvSpPr>
          <p:nvPr>
            <p:ph type="title"/>
          </p:nvPr>
        </p:nvSpPr>
        <p:spPr>
          <a:xfrm>
            <a:off x="601670" y="166646"/>
            <a:ext cx="8229600" cy="4581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Arial"/>
              <a:buNone/>
            </a:pPr>
            <a:r>
              <a:rPr lang="en" sz="4800" b="1">
                <a:latin typeface="Arial"/>
                <a:ea typeface="Arial"/>
                <a:cs typeface="Arial"/>
                <a:sym typeface="Arial"/>
              </a:rPr>
              <a:t>Our English Units</a:t>
            </a:r>
            <a:endParaRPr/>
          </a:p>
        </p:txBody>
      </p:sp>
      <p:pic>
        <p:nvPicPr>
          <p:cNvPr id="201" name="Google Shape;201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8965" y="853820"/>
            <a:ext cx="1182778" cy="1145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975995" y="866657"/>
            <a:ext cx="887084" cy="1145288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03" name="Google Shape;203;p6"/>
          <p:cNvGraphicFramePr/>
          <p:nvPr/>
        </p:nvGraphicFramePr>
        <p:xfrm>
          <a:off x="3483469" y="836254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{DBF5D5D0-ED1A-49C2-AA1B-FB3B23350003}</a:tableStyleId>
              </a:tblPr>
              <a:tblGrid>
                <a:gridCol w="2758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58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113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400" u="none" strike="noStrike" cap="none"/>
                        <a:t>Leon and the place between, own version of a fantasy narrative.</a:t>
                      </a:r>
                      <a:endParaRPr sz="1400" u="none" strike="noStrike" cap="none"/>
                    </a:p>
                  </a:txBody>
                  <a:tcPr marL="91450" marR="91450" marT="34300" marB="343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400" u="none" strike="noStrike" cap="none"/>
                        <a:t>The first drawing, own historical narrative.</a:t>
                      </a:r>
                      <a:endParaRPr sz="1400" u="none" strike="noStrike" cap="none"/>
                    </a:p>
                  </a:txBody>
                  <a:tcPr marL="91450" marR="91450" marT="34300" marB="3430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113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400" u="none" strike="noStrike" cap="none"/>
                        <a:t>The Tin Forest, persuasive information.</a:t>
                      </a:r>
                      <a:endParaRPr sz="1400" u="none" strike="noStrike" cap="none"/>
                    </a:p>
                  </a:txBody>
                  <a:tcPr marL="91450" marR="91450" marT="34300" marB="343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400" u="none" strike="noStrike" cap="none"/>
                        <a:t>Tear Thief, Shared poem, persuasive poster, discussion</a:t>
                      </a:r>
                      <a:endParaRPr sz="1400" u="none" strike="noStrike" cap="none"/>
                    </a:p>
                  </a:txBody>
                  <a:tcPr marL="91450" marR="91450" marT="34300" marB="3430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04" name="Google Shape;204;p6"/>
          <p:cNvPicPr preferRelativeResize="0"/>
          <p:nvPr/>
        </p:nvPicPr>
        <p:blipFill rotWithShape="1">
          <a:blip r:embed="rId5">
            <a:alphaModFix/>
          </a:blip>
          <a:srcRect l="4909" t="11404" r="68370" b="23280"/>
          <a:stretch/>
        </p:blipFill>
        <p:spPr>
          <a:xfrm>
            <a:off x="1956439" y="2130749"/>
            <a:ext cx="1182778" cy="103075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" name="Google Shape;205;p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72175" y="2047576"/>
            <a:ext cx="1140025" cy="11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6"/>
          <p:cNvSpPr txBox="1"/>
          <p:nvPr/>
        </p:nvSpPr>
        <p:spPr>
          <a:xfrm>
            <a:off x="3274084" y="4518739"/>
            <a:ext cx="3836100" cy="291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-914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</a:pPr>
            <a:r>
              <a:rPr lang="en" sz="18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Our </a:t>
            </a:r>
            <a:r>
              <a:rPr lang="en" sz="1800" b="1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Autumn</a:t>
            </a:r>
            <a:r>
              <a:rPr lang="en" sz="18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 texts!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</a:pPr>
            <a:endParaRPr sz="1800" b="1" i="0" u="none" strike="noStrike" cap="none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7"/>
          <p:cNvSpPr txBox="1">
            <a:spLocks noGrp="1"/>
          </p:cNvSpPr>
          <p:nvPr>
            <p:ph type="title"/>
          </p:nvPr>
        </p:nvSpPr>
        <p:spPr>
          <a:xfrm>
            <a:off x="923025" y="295275"/>
            <a:ext cx="3836082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11111"/>
              <a:buFont typeface="Trebuchet MS"/>
              <a:buNone/>
            </a:pPr>
            <a:r>
              <a:rPr lang="en" b="1"/>
              <a:t>Our English Units</a:t>
            </a:r>
            <a:endParaRPr/>
          </a:p>
        </p:txBody>
      </p:sp>
      <p:cxnSp>
        <p:nvCxnSpPr>
          <p:cNvPr id="212" name="Google Shape;212;p7"/>
          <p:cNvCxnSpPr/>
          <p:nvPr/>
        </p:nvCxnSpPr>
        <p:spPr>
          <a:xfrm>
            <a:off x="249009" y="2571749"/>
            <a:ext cx="2438370" cy="0"/>
          </a:xfrm>
          <a:prstGeom prst="straightConnector1">
            <a:avLst/>
          </a:prstGeom>
          <a:noFill/>
          <a:ln w="12700" cap="rnd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13" name="Google Shape;213;p7"/>
          <p:cNvSpPr/>
          <p:nvPr/>
        </p:nvSpPr>
        <p:spPr>
          <a:xfrm rot="10800000">
            <a:off x="0" y="0"/>
            <a:ext cx="631947" cy="4249616"/>
          </a:xfrm>
          <a:prstGeom prst="triangle">
            <a:avLst>
              <a:gd name="adj" fmla="val 100000"/>
            </a:avLst>
          </a:prstGeom>
          <a:solidFill>
            <a:schemeClr val="accent1">
              <a:alpha val="84313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4" name="Google Shape;214;p7"/>
          <p:cNvSpPr txBox="1"/>
          <p:nvPr/>
        </p:nvSpPr>
        <p:spPr>
          <a:xfrm>
            <a:off x="3274084" y="4518739"/>
            <a:ext cx="3836082" cy="29105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-914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</a:pPr>
            <a:r>
              <a:rPr lang="en" sz="18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Our spring texts!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</a:pPr>
            <a:endParaRPr sz="1800" b="1" i="0" u="none" strike="noStrike" cap="none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215" name="Google Shape;215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79552" y="2669085"/>
            <a:ext cx="1387033" cy="1188537"/>
          </a:xfrm>
          <a:prstGeom prst="rect">
            <a:avLst/>
          </a:prstGeom>
          <a:noFill/>
          <a:ln>
            <a:noFill/>
          </a:ln>
        </p:spPr>
      </p:pic>
      <p:pic>
        <p:nvPicPr>
          <p:cNvPr id="216" name="Google Shape;216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2741" y="1225559"/>
            <a:ext cx="1060384" cy="134618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7" name="Google Shape;217;p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584981" y="1225559"/>
            <a:ext cx="1413844" cy="1346182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18" name="Google Shape;218;p7"/>
          <p:cNvGraphicFramePr/>
          <p:nvPr/>
        </p:nvGraphicFramePr>
        <p:xfrm>
          <a:off x="4759106" y="1048192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{DBF5D5D0-ED1A-49C2-AA1B-FB3B23350003}</a:tableStyleId>
              </a:tblPr>
              <a:tblGrid>
                <a:gridCol w="1815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15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5732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400" u="none" strike="noStrike" cap="none"/>
                        <a:t>The Pied Piper of Hamlin, our version of myths and legends.</a:t>
                      </a:r>
                      <a:endParaRPr sz="1400" u="none" strike="noStrike" cap="none"/>
                    </a:p>
                  </a:txBody>
                  <a:tcPr marL="91450" marR="91450" marT="34300" marB="343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400" u="none" strike="noStrike" cap="none"/>
                        <a:t>Escape from Pompeii, newspaper report.</a:t>
                      </a:r>
                      <a:endParaRPr sz="1400" u="none" strike="noStrike" cap="none"/>
                    </a:p>
                  </a:txBody>
                  <a:tcPr marL="91450" marR="91450" marT="34300" marB="3430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101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400" u="none" strike="noStrike" cap="none"/>
                        <a:t>Cloud Tea Monkeys, non chronological reports.</a:t>
                      </a:r>
                      <a:endParaRPr sz="1400" u="none" strike="noStrike" cap="none"/>
                    </a:p>
                  </a:txBody>
                  <a:tcPr marL="91450" marR="91450" marT="34300" marB="343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400" u="none" strike="noStrike" cap="none"/>
                        <a:t>Own version of traditional tale</a:t>
                      </a:r>
                      <a:endParaRPr sz="1400" u="none" strike="noStrike" cap="none"/>
                    </a:p>
                  </a:txBody>
                  <a:tcPr marL="91450" marR="91450" marT="34300" marB="3430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19" name="Google Shape;219;p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591676" y="2670191"/>
            <a:ext cx="1413844" cy="11874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8"/>
          <p:cNvSpPr txBox="1">
            <a:spLocks noGrp="1"/>
          </p:cNvSpPr>
          <p:nvPr>
            <p:ph type="title"/>
          </p:nvPr>
        </p:nvSpPr>
        <p:spPr>
          <a:xfrm>
            <a:off x="923025" y="295275"/>
            <a:ext cx="3836082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11111"/>
              <a:buFont typeface="Trebuchet MS"/>
              <a:buNone/>
            </a:pPr>
            <a:r>
              <a:rPr lang="en" b="1"/>
              <a:t>Our English Units</a:t>
            </a:r>
            <a:endParaRPr/>
          </a:p>
        </p:txBody>
      </p:sp>
      <p:cxnSp>
        <p:nvCxnSpPr>
          <p:cNvPr id="225" name="Google Shape;225;p8"/>
          <p:cNvCxnSpPr/>
          <p:nvPr/>
        </p:nvCxnSpPr>
        <p:spPr>
          <a:xfrm>
            <a:off x="249009" y="2571749"/>
            <a:ext cx="2438370" cy="0"/>
          </a:xfrm>
          <a:prstGeom prst="straightConnector1">
            <a:avLst/>
          </a:prstGeom>
          <a:noFill/>
          <a:ln w="12700" cap="rnd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26" name="Google Shape;226;p8"/>
          <p:cNvSpPr/>
          <p:nvPr/>
        </p:nvSpPr>
        <p:spPr>
          <a:xfrm rot="10800000">
            <a:off x="0" y="0"/>
            <a:ext cx="631947" cy="4249616"/>
          </a:xfrm>
          <a:prstGeom prst="triangle">
            <a:avLst>
              <a:gd name="adj" fmla="val 100000"/>
            </a:avLst>
          </a:prstGeom>
          <a:solidFill>
            <a:schemeClr val="accent1">
              <a:alpha val="84313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7" name="Google Shape;227;p8"/>
          <p:cNvSpPr txBox="1"/>
          <p:nvPr/>
        </p:nvSpPr>
        <p:spPr>
          <a:xfrm>
            <a:off x="3274084" y="4518739"/>
            <a:ext cx="3836082" cy="29105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-9144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</a:pPr>
            <a:r>
              <a:rPr lang="en" sz="18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Our summer texts!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</a:pPr>
            <a:endParaRPr sz="1800" b="1" i="0" u="none" strike="noStrike" cap="none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aphicFrame>
        <p:nvGraphicFramePr>
          <p:cNvPr id="228" name="Google Shape;228;p8"/>
          <p:cNvGraphicFramePr/>
          <p:nvPr/>
        </p:nvGraphicFramePr>
        <p:xfrm>
          <a:off x="4759106" y="1048192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{DBF5D5D0-ED1A-49C2-AA1B-FB3B23350003}</a:tableStyleId>
              </a:tblPr>
              <a:tblGrid>
                <a:gridCol w="1815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15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5732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400" u="none" strike="noStrike" cap="none"/>
                        <a:t>The Mysteries of Harris Burdick, own version mystery narrative.</a:t>
                      </a:r>
                      <a:endParaRPr sz="1400" u="none" strike="noStrike" cap="none"/>
                    </a:p>
                  </a:txBody>
                  <a:tcPr marL="91450" marR="91450" marT="34300" marB="343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400" u="none" strike="noStrike" cap="none"/>
                        <a:t>How to Live Forever, Prequel</a:t>
                      </a:r>
                      <a:endParaRPr sz="1400" u="none" strike="noStrike" cap="none"/>
                    </a:p>
                  </a:txBody>
                  <a:tcPr marL="91450" marR="91450" marT="34300" marB="3430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101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400" u="none" strike="noStrike" cap="none"/>
                        <a:t>Jim, A Cautionary Tale, own narrative poem.</a:t>
                      </a:r>
                      <a:endParaRPr sz="1400" u="none" strike="noStrike" cap="none"/>
                    </a:p>
                  </a:txBody>
                  <a:tcPr marL="91450" marR="91450" marT="34300" marB="343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400" u="none" strike="noStrike" cap="none"/>
                        <a:t>An adventure in the style of the author.</a:t>
                      </a:r>
                      <a:endParaRPr sz="1400" u="none" strike="noStrike" cap="none"/>
                    </a:p>
                  </a:txBody>
                  <a:tcPr marL="91450" marR="91450" marT="34300" marB="3430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29" name="Google Shape;229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37885" y="1553133"/>
            <a:ext cx="1615945" cy="1344251"/>
          </a:xfrm>
          <a:prstGeom prst="rect">
            <a:avLst/>
          </a:prstGeom>
          <a:noFill/>
          <a:ln>
            <a:noFill/>
          </a:ln>
        </p:spPr>
      </p:pic>
      <p:pic>
        <p:nvPicPr>
          <p:cNvPr id="230" name="Google Shape;230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71435" y="3164661"/>
            <a:ext cx="1211958" cy="1542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790484" y="2976686"/>
            <a:ext cx="1595267" cy="1542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8"/>
          <p:cNvPicPr preferRelativeResize="0"/>
          <p:nvPr/>
        </p:nvPicPr>
        <p:blipFill rotWithShape="1">
          <a:blip r:embed="rId6">
            <a:alphaModFix/>
          </a:blip>
          <a:srcRect l="4910" t="27848" r="68005" b="11404"/>
          <a:stretch/>
        </p:blipFill>
        <p:spPr>
          <a:xfrm>
            <a:off x="2780138" y="1428632"/>
            <a:ext cx="1615942" cy="14052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9"/>
          <p:cNvSpPr txBox="1">
            <a:spLocks noGrp="1"/>
          </p:cNvSpPr>
          <p:nvPr>
            <p:ph type="title"/>
          </p:nvPr>
        </p:nvSpPr>
        <p:spPr>
          <a:xfrm>
            <a:off x="923025" y="295275"/>
            <a:ext cx="3836082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11111"/>
              <a:buFont typeface="Trebuchet MS"/>
              <a:buNone/>
            </a:pPr>
            <a:r>
              <a:rPr lang="en" b="1"/>
              <a:t>Whole class reading</a:t>
            </a:r>
            <a:endParaRPr/>
          </a:p>
        </p:txBody>
      </p:sp>
      <p:cxnSp>
        <p:nvCxnSpPr>
          <p:cNvPr id="238" name="Google Shape;238;p9"/>
          <p:cNvCxnSpPr/>
          <p:nvPr/>
        </p:nvCxnSpPr>
        <p:spPr>
          <a:xfrm>
            <a:off x="249009" y="2571749"/>
            <a:ext cx="2438370" cy="0"/>
          </a:xfrm>
          <a:prstGeom prst="straightConnector1">
            <a:avLst/>
          </a:prstGeom>
          <a:noFill/>
          <a:ln w="12700" cap="rnd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39" name="Google Shape;239;p9"/>
          <p:cNvSpPr/>
          <p:nvPr/>
        </p:nvSpPr>
        <p:spPr>
          <a:xfrm rot="10800000">
            <a:off x="0" y="0"/>
            <a:ext cx="631947" cy="4249616"/>
          </a:xfrm>
          <a:prstGeom prst="triangle">
            <a:avLst>
              <a:gd name="adj" fmla="val 100000"/>
            </a:avLst>
          </a:prstGeom>
          <a:solidFill>
            <a:schemeClr val="accent1">
              <a:alpha val="84313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0" name="Google Shape;240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11140" y="1717929"/>
            <a:ext cx="1162975" cy="1770048"/>
          </a:xfrm>
          <a:prstGeom prst="rect">
            <a:avLst/>
          </a:prstGeom>
          <a:noFill/>
          <a:ln>
            <a:noFill/>
          </a:ln>
        </p:spPr>
      </p:pic>
      <p:pic>
        <p:nvPicPr>
          <p:cNvPr id="241" name="Google Shape;241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94164" y="1626006"/>
            <a:ext cx="1532028" cy="1757799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9"/>
          <p:cNvSpPr/>
          <p:nvPr/>
        </p:nvSpPr>
        <p:spPr>
          <a:xfrm>
            <a:off x="4308840" y="888153"/>
            <a:ext cx="3268800" cy="191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Arial"/>
              <a:buChar char="•"/>
            </a:pPr>
            <a:r>
              <a:rPr lang="en" sz="20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Whole class reading gives children the opportunity to discuss texts.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Arial"/>
              <a:buChar char="•"/>
            </a:pPr>
            <a:r>
              <a:rPr lang="en" sz="20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The text is read on an iPad as a whole class.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Arial"/>
              <a:buChar char="•"/>
            </a:pPr>
            <a:r>
              <a:rPr lang="en" sz="20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The teacher can ask comprehension texts.</a:t>
            </a:r>
            <a:endParaRPr sz="2000" b="0" i="0" u="none" strike="noStrike" cap="none">
              <a:solidFill>
                <a:schemeClr val="accen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7" name="Google Shape;247;p10"/>
          <p:cNvGrpSpPr/>
          <p:nvPr/>
        </p:nvGrpSpPr>
        <p:grpSpPr>
          <a:xfrm>
            <a:off x="0" y="-6350"/>
            <a:ext cx="9144001" cy="5149850"/>
            <a:chOff x="0" y="-8467"/>
            <a:chExt cx="12192000" cy="6866467"/>
          </a:xfrm>
        </p:grpSpPr>
        <p:cxnSp>
          <p:nvCxnSpPr>
            <p:cNvPr id="248" name="Google Shape;248;p10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rgbClr val="BFBFBF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249" name="Google Shape;249;p10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w="9525" cap="flat" cmpd="sng">
              <a:solidFill>
                <a:srgbClr val="D8D8D8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250" name="Google Shape;250;p10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411"/>
              </a:schemeClr>
            </a:solidFill>
            <a:ln>
              <a:noFill/>
            </a:ln>
          </p:spPr>
        </p:sp>
        <p:sp>
          <p:nvSpPr>
            <p:cNvPr id="251" name="Google Shape;251;p10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252" name="Google Shape;252;p10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1372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3" name="Google Shape;253;p10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411"/>
              </a:srgbClr>
            </a:solidFill>
            <a:ln>
              <a:noFill/>
            </a:ln>
          </p:spPr>
        </p:sp>
        <p:sp>
          <p:nvSpPr>
            <p:cNvPr id="254" name="Google Shape;254;p10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411"/>
              </a:srgbClr>
            </a:solidFill>
            <a:ln>
              <a:noFill/>
            </a:ln>
          </p:spPr>
        </p:sp>
        <p:sp>
          <p:nvSpPr>
            <p:cNvPr id="255" name="Google Shape;255;p10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313"/>
              </a:schemeClr>
            </a:solidFill>
            <a:ln>
              <a:noFill/>
            </a:ln>
          </p:spPr>
        </p:sp>
        <p:sp>
          <p:nvSpPr>
            <p:cNvPr id="256" name="Google Shape;256;p1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7" name="Google Shape;257;p10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4313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58" name="Google Shape;258;p1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pSp>
        <p:nvGrpSpPr>
          <p:cNvPr id="259" name="Google Shape;259;p10"/>
          <p:cNvGrpSpPr/>
          <p:nvPr/>
        </p:nvGrpSpPr>
        <p:grpSpPr>
          <a:xfrm>
            <a:off x="996950" y="-6350"/>
            <a:ext cx="3575050" cy="5149850"/>
            <a:chOff x="7425267" y="-8467"/>
            <a:chExt cx="4766733" cy="6866467"/>
          </a:xfrm>
        </p:grpSpPr>
        <p:cxnSp>
          <p:nvCxnSpPr>
            <p:cNvPr id="260" name="Google Shape;260;p10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rgbClr val="BFBFBF">
                  <a:alpha val="74509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261" name="Google Shape;261;p10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w="9525" cap="flat" cmpd="sng">
              <a:solidFill>
                <a:srgbClr val="BFBFBF">
                  <a:alpha val="80000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262" name="Google Shape;262;p10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411"/>
              </a:schemeClr>
            </a:solidFill>
            <a:ln>
              <a:noFill/>
            </a:ln>
          </p:spPr>
        </p:sp>
        <p:sp>
          <p:nvSpPr>
            <p:cNvPr id="263" name="Google Shape;263;p10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264" name="Google Shape;264;p10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1372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5" name="Google Shape;265;p10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411"/>
              </a:srgbClr>
            </a:solidFill>
            <a:ln>
              <a:noFill/>
            </a:ln>
          </p:spPr>
        </p:sp>
        <p:sp>
          <p:nvSpPr>
            <p:cNvPr id="266" name="Google Shape;266;p10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411"/>
              </a:srgbClr>
            </a:solidFill>
            <a:ln>
              <a:noFill/>
            </a:ln>
          </p:spPr>
        </p:sp>
        <p:sp>
          <p:nvSpPr>
            <p:cNvPr id="267" name="Google Shape;267;p10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313"/>
              </a:schemeClr>
            </a:solidFill>
            <a:ln>
              <a:noFill/>
            </a:ln>
          </p:spPr>
        </p:sp>
        <p:sp>
          <p:nvSpPr>
            <p:cNvPr id="268" name="Google Shape;268;p1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69" name="Google Shape;269;p10"/>
          <p:cNvSpPr/>
          <p:nvPr/>
        </p:nvSpPr>
        <p:spPr>
          <a:xfrm>
            <a:off x="4483289" y="0"/>
            <a:ext cx="4660711" cy="514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pSp>
        <p:nvGrpSpPr>
          <p:cNvPr id="270" name="Google Shape;270;p10"/>
          <p:cNvGrpSpPr/>
          <p:nvPr/>
        </p:nvGrpSpPr>
        <p:grpSpPr>
          <a:xfrm>
            <a:off x="3687414" y="764908"/>
            <a:ext cx="4971603" cy="3621713"/>
            <a:chOff x="0" y="75315"/>
            <a:chExt cx="4971603" cy="4828950"/>
          </a:xfrm>
        </p:grpSpPr>
        <p:sp>
          <p:nvSpPr>
            <p:cNvPr id="271" name="Google Shape;271;p10"/>
            <p:cNvSpPr/>
            <p:nvPr/>
          </p:nvSpPr>
          <p:spPr>
            <a:xfrm>
              <a:off x="0" y="75315"/>
              <a:ext cx="4971603" cy="1351349"/>
            </a:xfrm>
            <a:prstGeom prst="roundRect">
              <a:avLst>
                <a:gd name="adj" fmla="val 16667"/>
              </a:avLst>
            </a:prstGeom>
            <a:gradFill>
              <a:gsLst>
                <a:gs pos="0">
                  <a:srgbClr val="61A540"/>
                </a:gs>
                <a:gs pos="78000">
                  <a:srgbClr val="4A911B"/>
                </a:gs>
                <a:gs pos="100000">
                  <a:srgbClr val="4A911B"/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34509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2" name="Google Shape;272;p10"/>
            <p:cNvSpPr txBox="1"/>
            <p:nvPr/>
          </p:nvSpPr>
          <p:spPr>
            <a:xfrm>
              <a:off x="65967" y="141282"/>
              <a:ext cx="4839669" cy="121941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3350" tIns="133350" rIns="133350" bIns="13335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500"/>
                <a:buFont typeface="Trebuchet MS"/>
                <a:buNone/>
              </a:pPr>
              <a:r>
                <a:rPr lang="en" sz="3500" b="1" i="0" u="sng" strike="noStrike" cap="none">
                  <a:solidFill>
                    <a:schemeClr val="lt1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Reading – end of year 3 expectations </a:t>
              </a:r>
              <a:endParaRPr sz="3500" b="0" i="0" u="none" strike="noStrike" cap="non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273" name="Google Shape;273;p10"/>
            <p:cNvSpPr/>
            <p:nvPr/>
          </p:nvSpPr>
          <p:spPr>
            <a:xfrm>
              <a:off x="0" y="1426665"/>
              <a:ext cx="4971603" cy="3477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4" name="Google Shape;274;p10"/>
            <p:cNvSpPr txBox="1"/>
            <p:nvPr/>
          </p:nvSpPr>
          <p:spPr>
            <a:xfrm>
              <a:off x="0" y="1426665"/>
              <a:ext cx="4971603" cy="3477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57825" tIns="44450" rIns="248900" bIns="44450" anchor="t" anchorCtr="0">
              <a:noAutofit/>
            </a:bodyPr>
            <a:lstStyle/>
            <a:p>
              <a:pPr marL="228600" marR="0" lvl="1" indent="-2032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300"/>
                <a:buFont typeface="Trebuchet MS"/>
                <a:buChar char="•"/>
              </a:pPr>
              <a:r>
                <a:rPr lang="en" sz="2300" b="0" i="0" u="none" strike="noStrike" cap="none">
                  <a:solidFill>
                    <a:schemeClr val="dk1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Reads adhering to punctuation, using some appropriate expression when reading dialogue</a:t>
              </a:r>
              <a:endParaRPr sz="23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  <a:p>
              <a:pPr marL="228600" marR="0" lvl="1" indent="-203200" algn="l" rtl="0">
                <a:lnSpc>
                  <a:spcPct val="90000"/>
                </a:lnSpc>
                <a:spcBef>
                  <a:spcPts val="540"/>
                </a:spcBef>
                <a:spcAft>
                  <a:spcPts val="0"/>
                </a:spcAft>
                <a:buClr>
                  <a:schemeClr val="dk1"/>
                </a:buClr>
                <a:buSzPts val="2300"/>
                <a:buFont typeface="Trebuchet MS"/>
                <a:buChar char="•"/>
              </a:pPr>
              <a:r>
                <a:rPr lang="en" sz="2300" b="0" i="0" u="none" strike="noStrike" cap="none">
                  <a:solidFill>
                    <a:schemeClr val="dk1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Discusses what they have read/heard with others, listening to their opinions and stating their own</a:t>
              </a:r>
              <a:endParaRPr sz="23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  <a:p>
              <a:pPr marL="228600" marR="0" lvl="1" indent="-203200" algn="l" rtl="0">
                <a:lnSpc>
                  <a:spcPct val="90000"/>
                </a:lnSpc>
                <a:spcBef>
                  <a:spcPts val="540"/>
                </a:spcBef>
                <a:spcAft>
                  <a:spcPts val="0"/>
                </a:spcAft>
                <a:buClr>
                  <a:schemeClr val="dk1"/>
                </a:buClr>
                <a:buSzPts val="2300"/>
                <a:buFont typeface="Trebuchet MS"/>
                <a:buChar char="•"/>
              </a:pPr>
              <a:r>
                <a:rPr lang="en" sz="2300" b="0" i="0" u="none" strike="noStrike" cap="none">
                  <a:solidFill>
                    <a:schemeClr val="dk1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Retells a story orally</a:t>
              </a:r>
              <a:endParaRPr sz="23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</p:grpSp>
      <p:pic>
        <p:nvPicPr>
          <p:cNvPr id="275" name="Google Shape;275;p10" title="IMG_4694[1]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2024" y="1211375"/>
            <a:ext cx="2134825" cy="28464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0" name="Google Shape;280;p11"/>
          <p:cNvGrpSpPr/>
          <p:nvPr/>
        </p:nvGrpSpPr>
        <p:grpSpPr>
          <a:xfrm>
            <a:off x="0" y="-6350"/>
            <a:ext cx="9144001" cy="5149850"/>
            <a:chOff x="0" y="-8467"/>
            <a:chExt cx="12192000" cy="6866467"/>
          </a:xfrm>
        </p:grpSpPr>
        <p:cxnSp>
          <p:nvCxnSpPr>
            <p:cNvPr id="281" name="Google Shape;281;p11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rgbClr val="BFBFBF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282" name="Google Shape;282;p11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w="9525" cap="flat" cmpd="sng">
              <a:solidFill>
                <a:srgbClr val="D8D8D8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283" name="Google Shape;283;p11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411"/>
              </a:schemeClr>
            </a:solidFill>
            <a:ln>
              <a:noFill/>
            </a:ln>
          </p:spPr>
        </p:sp>
        <p:sp>
          <p:nvSpPr>
            <p:cNvPr id="284" name="Google Shape;284;p11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285" name="Google Shape;285;p11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1372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6" name="Google Shape;286;p11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411"/>
              </a:srgbClr>
            </a:solidFill>
            <a:ln>
              <a:noFill/>
            </a:ln>
          </p:spPr>
        </p:sp>
        <p:sp>
          <p:nvSpPr>
            <p:cNvPr id="287" name="Google Shape;287;p11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411"/>
              </a:srgbClr>
            </a:solidFill>
            <a:ln>
              <a:noFill/>
            </a:ln>
          </p:spPr>
        </p:sp>
        <p:sp>
          <p:nvSpPr>
            <p:cNvPr id="288" name="Google Shape;288;p11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313"/>
              </a:schemeClr>
            </a:solidFill>
            <a:ln>
              <a:noFill/>
            </a:ln>
          </p:spPr>
        </p:sp>
        <p:sp>
          <p:nvSpPr>
            <p:cNvPr id="289" name="Google Shape;289;p11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0" name="Google Shape;290;p11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4313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91" name="Google Shape;291;p1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pSp>
        <p:nvGrpSpPr>
          <p:cNvPr id="292" name="Google Shape;292;p11"/>
          <p:cNvGrpSpPr/>
          <p:nvPr/>
        </p:nvGrpSpPr>
        <p:grpSpPr>
          <a:xfrm>
            <a:off x="996950" y="-6350"/>
            <a:ext cx="3575050" cy="5149850"/>
            <a:chOff x="7425267" y="-8467"/>
            <a:chExt cx="4766733" cy="6866467"/>
          </a:xfrm>
        </p:grpSpPr>
        <p:cxnSp>
          <p:nvCxnSpPr>
            <p:cNvPr id="293" name="Google Shape;293;p11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rgbClr val="BFBFBF">
                  <a:alpha val="74509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294" name="Google Shape;294;p11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w="9525" cap="flat" cmpd="sng">
              <a:solidFill>
                <a:srgbClr val="BFBFBF">
                  <a:alpha val="80000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295" name="Google Shape;295;p11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411"/>
              </a:schemeClr>
            </a:solidFill>
            <a:ln>
              <a:noFill/>
            </a:ln>
          </p:spPr>
        </p:sp>
        <p:sp>
          <p:nvSpPr>
            <p:cNvPr id="296" name="Google Shape;296;p11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297" name="Google Shape;297;p11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1372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8" name="Google Shape;298;p11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411"/>
              </a:srgbClr>
            </a:solidFill>
            <a:ln>
              <a:noFill/>
            </a:ln>
          </p:spPr>
        </p:sp>
        <p:sp>
          <p:nvSpPr>
            <p:cNvPr id="299" name="Google Shape;299;p11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411"/>
              </a:srgbClr>
            </a:solidFill>
            <a:ln>
              <a:noFill/>
            </a:ln>
          </p:spPr>
        </p:sp>
        <p:sp>
          <p:nvSpPr>
            <p:cNvPr id="300" name="Google Shape;300;p11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313"/>
              </a:schemeClr>
            </a:solidFill>
            <a:ln>
              <a:noFill/>
            </a:ln>
          </p:spPr>
        </p:sp>
        <p:sp>
          <p:nvSpPr>
            <p:cNvPr id="301" name="Google Shape;301;p11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02" name="Google Shape;302;p11"/>
          <p:cNvSpPr/>
          <p:nvPr/>
        </p:nvSpPr>
        <p:spPr>
          <a:xfrm>
            <a:off x="4483289" y="0"/>
            <a:ext cx="4660711" cy="514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pSp>
        <p:nvGrpSpPr>
          <p:cNvPr id="303" name="Google Shape;303;p11"/>
          <p:cNvGrpSpPr/>
          <p:nvPr/>
        </p:nvGrpSpPr>
        <p:grpSpPr>
          <a:xfrm>
            <a:off x="3687414" y="804092"/>
            <a:ext cx="4971603" cy="3543345"/>
            <a:chOff x="0" y="127560"/>
            <a:chExt cx="4971603" cy="4724460"/>
          </a:xfrm>
        </p:grpSpPr>
        <p:sp>
          <p:nvSpPr>
            <p:cNvPr id="304" name="Google Shape;304;p11"/>
            <p:cNvSpPr/>
            <p:nvPr/>
          </p:nvSpPr>
          <p:spPr>
            <a:xfrm>
              <a:off x="0" y="127560"/>
              <a:ext cx="4971603" cy="1064700"/>
            </a:xfrm>
            <a:prstGeom prst="roundRect">
              <a:avLst>
                <a:gd name="adj" fmla="val 16667"/>
              </a:avLst>
            </a:prstGeom>
            <a:gradFill>
              <a:gsLst>
                <a:gs pos="0">
                  <a:srgbClr val="61A540"/>
                </a:gs>
                <a:gs pos="78000">
                  <a:srgbClr val="4A911B"/>
                </a:gs>
                <a:gs pos="100000">
                  <a:srgbClr val="4A911B"/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34509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5" name="Google Shape;305;p11"/>
            <p:cNvSpPr txBox="1"/>
            <p:nvPr/>
          </p:nvSpPr>
          <p:spPr>
            <a:xfrm>
              <a:off x="51974" y="179534"/>
              <a:ext cx="4867655" cy="96075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06675" tIns="106675" rIns="106675" bIns="1066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800"/>
                <a:buFont typeface="Trebuchet MS"/>
                <a:buNone/>
              </a:pPr>
              <a:r>
                <a:rPr lang="en" sz="2800" b="1" i="0" u="sng" strike="noStrike" cap="none">
                  <a:solidFill>
                    <a:schemeClr val="lt1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Writing – end of year 3 expectations </a:t>
              </a:r>
              <a:endParaRPr sz="2800" b="0" i="0" u="none" strike="noStrike" cap="non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306" name="Google Shape;306;p11"/>
            <p:cNvSpPr/>
            <p:nvPr/>
          </p:nvSpPr>
          <p:spPr>
            <a:xfrm>
              <a:off x="0" y="1192260"/>
              <a:ext cx="4971603" cy="36597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7" name="Google Shape;307;p11"/>
            <p:cNvSpPr txBox="1"/>
            <p:nvPr/>
          </p:nvSpPr>
          <p:spPr>
            <a:xfrm>
              <a:off x="0" y="1192260"/>
              <a:ext cx="4971603" cy="36597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57825" tIns="33000" rIns="184900" bIns="33000" anchor="t" anchorCtr="0">
              <a:noAutofit/>
            </a:bodyPr>
            <a:lstStyle/>
            <a:p>
              <a:pPr marL="228600" marR="0" lvl="1" indent="-2159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Trebuchet MS"/>
                <a:buChar char="•"/>
              </a:pPr>
              <a:r>
                <a:rPr lang="en" sz="1800" b="0" i="0" u="none" strike="noStrike" cap="none">
                  <a:solidFill>
                    <a:schemeClr val="dk1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Uses capital letters and full stops to demarcate simple sentences correctly, generally using question marks, exclamation marks and commas for lists without prompting</a:t>
              </a:r>
              <a:endPara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  <a:p>
              <a:pPr marL="228600" marR="0" lvl="1" indent="-215900" algn="l" rtl="0">
                <a:lnSpc>
                  <a:spcPct val="90000"/>
                </a:lnSpc>
                <a:spcBef>
                  <a:spcPts val="40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Trebuchet MS"/>
                <a:buChar char="•"/>
              </a:pPr>
              <a:r>
                <a:rPr lang="en" sz="1800" b="0" i="0" u="none" strike="noStrike" cap="none">
                  <a:solidFill>
                    <a:schemeClr val="dk1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Checks for spelling and basic punctuation errors, and suggests alternative vocabulary choices to enhance meaning/description</a:t>
              </a:r>
              <a:endPara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  <a:p>
              <a:pPr marL="228600" marR="0" lvl="1" indent="-215900" algn="l" rtl="0">
                <a:lnSpc>
                  <a:spcPct val="90000"/>
                </a:lnSpc>
                <a:spcBef>
                  <a:spcPts val="40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Trebuchet MS"/>
                <a:buChar char="•"/>
              </a:pPr>
              <a:r>
                <a:rPr lang="en" sz="1800" b="0" i="0" u="none" strike="noStrike" cap="none">
                  <a:solidFill>
                    <a:schemeClr val="dk1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Demonstrates attempt to follow plan and organise writing into basic paragraphs, but may add superfluous detail/plot movements</a:t>
              </a:r>
              <a:endPara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12"/>
          <p:cNvSpPr txBox="1"/>
          <p:nvPr/>
        </p:nvSpPr>
        <p:spPr>
          <a:xfrm>
            <a:off x="601670" y="116042"/>
            <a:ext cx="6719100" cy="15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" sz="4800" b="1" i="0" u="none" strike="noStrike" cap="none">
                <a:solidFill>
                  <a:srgbClr val="6CA800"/>
                </a:solidFill>
                <a:latin typeface="Arial"/>
                <a:ea typeface="Arial"/>
                <a:cs typeface="Arial"/>
                <a:sym typeface="Arial"/>
              </a:rPr>
              <a:t>White Rose Maths Units</a:t>
            </a:r>
            <a:endParaRPr sz="4800" b="1" i="0" u="none" strike="noStrike" cap="none">
              <a:solidFill>
                <a:srgbClr val="6CA8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3" name="Google Shape;313;p12"/>
          <p:cNvPicPr preferRelativeResize="0"/>
          <p:nvPr/>
        </p:nvPicPr>
        <p:blipFill rotWithShape="1">
          <a:blip r:embed="rId3">
            <a:alphaModFix/>
          </a:blip>
          <a:srcRect l="1447" t="40451" r="3962" b="23115"/>
          <a:stretch/>
        </p:blipFill>
        <p:spPr>
          <a:xfrm>
            <a:off x="601675" y="1796150"/>
            <a:ext cx="8190024" cy="2711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13"/>
          <p:cNvSpPr txBox="1"/>
          <p:nvPr/>
        </p:nvSpPr>
        <p:spPr>
          <a:xfrm>
            <a:off x="601670" y="116042"/>
            <a:ext cx="6719100" cy="15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" sz="4800" b="1" i="0" u="none" strike="noStrike" cap="none">
                <a:solidFill>
                  <a:srgbClr val="6CA800"/>
                </a:solidFill>
                <a:latin typeface="Arial"/>
                <a:ea typeface="Arial"/>
                <a:cs typeface="Arial"/>
                <a:sym typeface="Arial"/>
              </a:rPr>
              <a:t>White Rose Maths Units</a:t>
            </a:r>
            <a:endParaRPr sz="4800" b="1" i="0" u="none" strike="noStrike" cap="none">
              <a:solidFill>
                <a:srgbClr val="6CA8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9" name="Google Shape;319;p13"/>
          <p:cNvPicPr preferRelativeResize="0"/>
          <p:nvPr/>
        </p:nvPicPr>
        <p:blipFill rotWithShape="1">
          <a:blip r:embed="rId3">
            <a:alphaModFix/>
          </a:blip>
          <a:srcRect l="2048" t="43934" r="3513" b="21506"/>
          <a:stretch/>
        </p:blipFill>
        <p:spPr>
          <a:xfrm>
            <a:off x="589200" y="1795750"/>
            <a:ext cx="7965600" cy="2610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14"/>
          <p:cNvSpPr txBox="1"/>
          <p:nvPr/>
        </p:nvSpPr>
        <p:spPr>
          <a:xfrm>
            <a:off x="601670" y="116042"/>
            <a:ext cx="6719100" cy="15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" sz="4800" b="1" i="0" u="none" strike="noStrike" cap="none">
                <a:solidFill>
                  <a:srgbClr val="6CA800"/>
                </a:solidFill>
                <a:latin typeface="Arial"/>
                <a:ea typeface="Arial"/>
                <a:cs typeface="Arial"/>
                <a:sym typeface="Arial"/>
              </a:rPr>
              <a:t>White Rose Maths Units</a:t>
            </a:r>
            <a:endParaRPr sz="4800" b="1" i="0" u="none" strike="noStrike" cap="none">
              <a:solidFill>
                <a:srgbClr val="6CA8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5" name="Google Shape;325;p14"/>
          <p:cNvPicPr preferRelativeResize="0"/>
          <p:nvPr/>
        </p:nvPicPr>
        <p:blipFill rotWithShape="1">
          <a:blip r:embed="rId3">
            <a:alphaModFix/>
          </a:blip>
          <a:srcRect l="1000" t="33486" r="11194" b="31688"/>
          <a:stretch/>
        </p:blipFill>
        <p:spPr>
          <a:xfrm>
            <a:off x="191400" y="1753925"/>
            <a:ext cx="8560077" cy="2820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0" name="Google Shape;330;p15"/>
          <p:cNvGrpSpPr/>
          <p:nvPr/>
        </p:nvGrpSpPr>
        <p:grpSpPr>
          <a:xfrm>
            <a:off x="0" y="-6350"/>
            <a:ext cx="9144001" cy="5149850"/>
            <a:chOff x="0" y="-8467"/>
            <a:chExt cx="12192000" cy="6866467"/>
          </a:xfrm>
        </p:grpSpPr>
        <p:cxnSp>
          <p:nvCxnSpPr>
            <p:cNvPr id="331" name="Google Shape;331;p15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rgbClr val="BFBFBF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332" name="Google Shape;332;p15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w="9525" cap="flat" cmpd="sng">
              <a:solidFill>
                <a:srgbClr val="D8D8D8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333" name="Google Shape;333;p15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411"/>
              </a:schemeClr>
            </a:solidFill>
            <a:ln>
              <a:noFill/>
            </a:ln>
          </p:spPr>
        </p:sp>
        <p:sp>
          <p:nvSpPr>
            <p:cNvPr id="334" name="Google Shape;334;p1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335" name="Google Shape;335;p15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1372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6" name="Google Shape;336;p15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411"/>
              </a:srgbClr>
            </a:solidFill>
            <a:ln>
              <a:noFill/>
            </a:ln>
          </p:spPr>
        </p:sp>
        <p:sp>
          <p:nvSpPr>
            <p:cNvPr id="337" name="Google Shape;337;p15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411"/>
              </a:srgbClr>
            </a:solidFill>
            <a:ln>
              <a:noFill/>
            </a:ln>
          </p:spPr>
        </p:sp>
        <p:sp>
          <p:nvSpPr>
            <p:cNvPr id="338" name="Google Shape;338;p15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313"/>
              </a:schemeClr>
            </a:solidFill>
            <a:ln>
              <a:noFill/>
            </a:ln>
          </p:spPr>
        </p:sp>
        <p:sp>
          <p:nvSpPr>
            <p:cNvPr id="339" name="Google Shape;339;p15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0" name="Google Shape;340;p15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4313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41" name="Google Shape;341;p15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pSp>
        <p:nvGrpSpPr>
          <p:cNvPr id="342" name="Google Shape;342;p15"/>
          <p:cNvGrpSpPr/>
          <p:nvPr/>
        </p:nvGrpSpPr>
        <p:grpSpPr>
          <a:xfrm>
            <a:off x="996950" y="-6350"/>
            <a:ext cx="3575050" cy="5149850"/>
            <a:chOff x="7425267" y="-8467"/>
            <a:chExt cx="4766733" cy="6866467"/>
          </a:xfrm>
        </p:grpSpPr>
        <p:cxnSp>
          <p:nvCxnSpPr>
            <p:cNvPr id="343" name="Google Shape;343;p15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rgbClr val="BFBFBF">
                  <a:alpha val="74509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344" name="Google Shape;344;p15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w="9525" cap="flat" cmpd="sng">
              <a:solidFill>
                <a:srgbClr val="BFBFBF">
                  <a:alpha val="80000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345" name="Google Shape;345;p15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411"/>
              </a:schemeClr>
            </a:solidFill>
            <a:ln>
              <a:noFill/>
            </a:ln>
          </p:spPr>
        </p:sp>
        <p:sp>
          <p:nvSpPr>
            <p:cNvPr id="346" name="Google Shape;346;p1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347" name="Google Shape;347;p15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1372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8" name="Google Shape;348;p15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411"/>
              </a:srgbClr>
            </a:solidFill>
            <a:ln>
              <a:noFill/>
            </a:ln>
          </p:spPr>
        </p:sp>
        <p:sp>
          <p:nvSpPr>
            <p:cNvPr id="349" name="Google Shape;349;p15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411"/>
              </a:srgbClr>
            </a:solidFill>
            <a:ln>
              <a:noFill/>
            </a:ln>
          </p:spPr>
        </p:sp>
        <p:sp>
          <p:nvSpPr>
            <p:cNvPr id="350" name="Google Shape;350;p15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313"/>
              </a:schemeClr>
            </a:solidFill>
            <a:ln>
              <a:noFill/>
            </a:ln>
          </p:spPr>
        </p:sp>
        <p:sp>
          <p:nvSpPr>
            <p:cNvPr id="351" name="Google Shape;351;p15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52" name="Google Shape;352;p15"/>
          <p:cNvSpPr/>
          <p:nvPr/>
        </p:nvSpPr>
        <p:spPr>
          <a:xfrm>
            <a:off x="4483289" y="0"/>
            <a:ext cx="4660711" cy="514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pSp>
        <p:nvGrpSpPr>
          <p:cNvPr id="353" name="Google Shape;353;p15"/>
          <p:cNvGrpSpPr/>
          <p:nvPr/>
        </p:nvGrpSpPr>
        <p:grpSpPr>
          <a:xfrm>
            <a:off x="3687414" y="844457"/>
            <a:ext cx="4971603" cy="3462615"/>
            <a:chOff x="0" y="181380"/>
            <a:chExt cx="4971603" cy="4616820"/>
          </a:xfrm>
        </p:grpSpPr>
        <p:sp>
          <p:nvSpPr>
            <p:cNvPr id="354" name="Google Shape;354;p15"/>
            <p:cNvSpPr/>
            <p:nvPr/>
          </p:nvSpPr>
          <p:spPr>
            <a:xfrm>
              <a:off x="0" y="181380"/>
              <a:ext cx="4971603" cy="1064700"/>
            </a:xfrm>
            <a:prstGeom prst="roundRect">
              <a:avLst>
                <a:gd name="adj" fmla="val 16667"/>
              </a:avLst>
            </a:prstGeom>
            <a:gradFill>
              <a:gsLst>
                <a:gs pos="0">
                  <a:srgbClr val="61A540"/>
                </a:gs>
                <a:gs pos="78000">
                  <a:srgbClr val="4A911B"/>
                </a:gs>
                <a:gs pos="100000">
                  <a:srgbClr val="4A911B"/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34509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5" name="Google Shape;355;p15"/>
            <p:cNvSpPr txBox="1"/>
            <p:nvPr/>
          </p:nvSpPr>
          <p:spPr>
            <a:xfrm>
              <a:off x="51974" y="233354"/>
              <a:ext cx="4867655" cy="96075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06675" tIns="106675" rIns="106675" bIns="1066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800"/>
                <a:buFont typeface="Trebuchet MS"/>
                <a:buNone/>
              </a:pPr>
              <a:r>
                <a:rPr lang="en" sz="2800" b="1" i="0" u="sng" strike="noStrike" cap="none">
                  <a:solidFill>
                    <a:schemeClr val="lt1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Maths – end of year 3 expectations </a:t>
              </a:r>
              <a:endParaRPr sz="2800" b="0" i="0" u="none" strike="noStrike" cap="non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sp>
          <p:nvSpPr>
            <p:cNvPr id="356" name="Google Shape;356;p15"/>
            <p:cNvSpPr/>
            <p:nvPr/>
          </p:nvSpPr>
          <p:spPr>
            <a:xfrm>
              <a:off x="0" y="1246080"/>
              <a:ext cx="4971603" cy="355212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7" name="Google Shape;357;p15"/>
            <p:cNvSpPr txBox="1"/>
            <p:nvPr/>
          </p:nvSpPr>
          <p:spPr>
            <a:xfrm>
              <a:off x="0" y="1246080"/>
              <a:ext cx="4971603" cy="355212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57825" tIns="33000" rIns="184900" bIns="33000" anchor="t" anchorCtr="0">
              <a:noAutofit/>
            </a:bodyPr>
            <a:lstStyle/>
            <a:p>
              <a:pPr marL="228600" marR="0" lvl="1" indent="-22225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900"/>
                <a:buFont typeface="Trebuchet MS"/>
                <a:buChar char="•"/>
              </a:pPr>
              <a:r>
                <a:rPr lang="en" sz="1900" b="0" i="0" u="none" strike="noStrike" cap="none">
                  <a:solidFill>
                    <a:schemeClr val="dk1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Counts from 0 in multiples of 4 &amp; 8</a:t>
              </a:r>
              <a:endParaRPr sz="19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  <a:p>
              <a:pPr marL="228600" marR="0" lvl="1" indent="-222250" algn="l" rtl="0">
                <a:lnSpc>
                  <a:spcPct val="90000"/>
                </a:lnSpc>
                <a:spcBef>
                  <a:spcPts val="400"/>
                </a:spcBef>
                <a:spcAft>
                  <a:spcPts val="0"/>
                </a:spcAft>
                <a:buClr>
                  <a:schemeClr val="dk1"/>
                </a:buClr>
                <a:buSzPts val="1900"/>
                <a:buFont typeface="Trebuchet MS"/>
                <a:buChar char="•"/>
              </a:pPr>
              <a:r>
                <a:rPr lang="en" sz="1900" b="0" i="0" u="none" strike="noStrike" cap="none">
                  <a:solidFill>
                    <a:schemeClr val="dk1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Counts from 0 in multiples of 50 &amp; 100</a:t>
              </a:r>
              <a:endParaRPr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228600" marR="0" lvl="1" indent="-222250" algn="l" rtl="0">
                <a:lnSpc>
                  <a:spcPct val="90000"/>
                </a:lnSpc>
                <a:spcBef>
                  <a:spcPts val="400"/>
                </a:spcBef>
                <a:spcAft>
                  <a:spcPts val="0"/>
                </a:spcAft>
                <a:buClr>
                  <a:schemeClr val="dk1"/>
                </a:buClr>
                <a:buSzPts val="1900"/>
                <a:buFont typeface="Trebuchet MS"/>
                <a:buChar char="•"/>
              </a:pPr>
              <a:r>
                <a:rPr lang="en" sz="1900" b="0" i="0" u="none" strike="noStrike" cap="none">
                  <a:solidFill>
                    <a:schemeClr val="dk1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Finds 10 more and less than a given number</a:t>
              </a:r>
              <a:endParaRPr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228600" marR="0" lvl="1" indent="-222250" algn="l" rtl="0">
                <a:lnSpc>
                  <a:spcPct val="90000"/>
                </a:lnSpc>
                <a:spcBef>
                  <a:spcPts val="400"/>
                </a:spcBef>
                <a:spcAft>
                  <a:spcPts val="0"/>
                </a:spcAft>
                <a:buClr>
                  <a:schemeClr val="dk1"/>
                </a:buClr>
                <a:buSzPts val="1900"/>
                <a:buFont typeface="Trebuchet MS"/>
                <a:buChar char="•"/>
              </a:pPr>
              <a:r>
                <a:rPr lang="en" sz="1900" b="0" i="0" u="none" strike="noStrike" cap="none">
                  <a:solidFill>
                    <a:schemeClr val="dk1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Finds 100 more and less than a given number</a:t>
              </a:r>
              <a:endParaRPr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228600" marR="0" lvl="1" indent="-222250" algn="l" rtl="0">
                <a:lnSpc>
                  <a:spcPct val="90000"/>
                </a:lnSpc>
                <a:spcBef>
                  <a:spcPts val="400"/>
                </a:spcBef>
                <a:spcAft>
                  <a:spcPts val="0"/>
                </a:spcAft>
                <a:buClr>
                  <a:schemeClr val="dk1"/>
                </a:buClr>
                <a:buSzPts val="1900"/>
                <a:buFont typeface="Trebuchet MS"/>
                <a:buChar char="•"/>
              </a:pPr>
              <a:r>
                <a:rPr lang="en" sz="1900" b="0" i="0" u="none" strike="noStrike" cap="none">
                  <a:solidFill>
                    <a:schemeClr val="dk1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Adds and subtracts numbers with up to 3 digits, using formal written methods</a:t>
              </a:r>
              <a:endParaRPr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228600" marR="0" lvl="1" indent="-222250" algn="l" rtl="0">
                <a:lnSpc>
                  <a:spcPct val="90000"/>
                </a:lnSpc>
                <a:spcBef>
                  <a:spcPts val="400"/>
                </a:spcBef>
                <a:spcAft>
                  <a:spcPts val="0"/>
                </a:spcAft>
                <a:buClr>
                  <a:schemeClr val="dk1"/>
                </a:buClr>
                <a:buSzPts val="1900"/>
                <a:buFont typeface="Trebuchet MS"/>
                <a:buChar char="•"/>
              </a:pPr>
              <a:r>
                <a:rPr lang="en" sz="1900" b="0" i="0" u="none" strike="noStrike" cap="none">
                  <a:solidFill>
                    <a:schemeClr val="dk1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Demonstrates understanding that a tenth is one part of a whole that has been divided into ten equal parts</a:t>
              </a:r>
              <a:endParaRPr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16"/>
          <p:cNvSpPr txBox="1"/>
          <p:nvPr/>
        </p:nvSpPr>
        <p:spPr>
          <a:xfrm>
            <a:off x="296260" y="166646"/>
            <a:ext cx="656631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" sz="4000" b="1" i="0" u="none" strike="noStrike" cap="none">
                <a:solidFill>
                  <a:srgbClr val="6CA800"/>
                </a:solidFill>
                <a:latin typeface="Arial"/>
                <a:ea typeface="Arial"/>
                <a:cs typeface="Arial"/>
                <a:sym typeface="Arial"/>
              </a:rPr>
              <a:t>Humanities Projects</a:t>
            </a:r>
            <a:endParaRPr sz="4000" b="1" i="0" u="none" strike="noStrike" cap="none">
              <a:solidFill>
                <a:srgbClr val="6CA8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363" name="Google Shape;363;p16"/>
          <p:cNvGraphicFramePr/>
          <p:nvPr/>
        </p:nvGraphicFramePr>
        <p:xfrm>
          <a:off x="512618" y="1641187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{0D56B5DA-2479-41B7-8FD4-B37755FFDD19}</a:tableStyleId>
              </a:tblPr>
              <a:tblGrid>
                <a:gridCol w="1122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22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222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222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222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222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608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u="none" strike="noStrike" cap="none"/>
                        <a:t>Autumn 1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u="none" strike="noStrike" cap="none"/>
                        <a:t>Autumn 2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u="none" strike="noStrike" cap="none"/>
                        <a:t>Spring 1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u="none" strike="noStrike" cap="none"/>
                        <a:t>Spring 2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u="none" strike="noStrike" cap="none"/>
                        <a:t>Summer 1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400" u="none" strike="noStrike" cap="none"/>
                        <a:t>Summer 2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032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u="none" strike="noStrike" cap="none"/>
                        <a:t>Geography: The United Kingdom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u="none" strike="noStrike" cap="none"/>
                        <a:t>European History: Prehistoric Britain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u="none" strike="noStrike" cap="none"/>
                        <a:t>Geography: Volcanos + Mountains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u="none" strike="noStrike" cap="none"/>
                        <a:t>African History: Ancient Egypt </a:t>
                      </a:r>
                      <a:endParaRPr sz="12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u="none" strike="noStrike" cap="none"/>
                        <a:t>Looking at Europe and Tourism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u="none" strike="noStrike" cap="none"/>
                        <a:t>European History: Ancient Greece</a:t>
                      </a:r>
                      <a:endParaRPr sz="1200" u="none" strike="noStrike" cap="none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64" name="Google Shape;364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3078" y="2821820"/>
            <a:ext cx="990600" cy="60051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5" name="Google Shape;365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05559" y="2800512"/>
            <a:ext cx="846255" cy="634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366" name="Google Shape;366;p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846191" y="2796075"/>
            <a:ext cx="941093" cy="62625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7" name="Google Shape;367;p16" descr="Explore The Power of Pharaohs in Ancient Egypt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937251" y="2796075"/>
            <a:ext cx="998422" cy="600961"/>
          </a:xfrm>
          <a:prstGeom prst="rect">
            <a:avLst/>
          </a:prstGeom>
          <a:noFill/>
          <a:ln>
            <a:noFill/>
          </a:ln>
        </p:spPr>
      </p:pic>
      <p:pic>
        <p:nvPicPr>
          <p:cNvPr id="368" name="Google Shape;368;p1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085640" y="2754687"/>
            <a:ext cx="941093" cy="642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69" name="Google Shape;369;p16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176700" y="2800846"/>
            <a:ext cx="982196" cy="5500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4" name="Google Shape;374;p17"/>
          <p:cNvPicPr preferRelativeResize="0"/>
          <p:nvPr/>
        </p:nvPicPr>
        <p:blipFill rotWithShape="1">
          <a:blip r:embed="rId3">
            <a:alphaModFix/>
          </a:blip>
          <a:srcRect l="12500" t="1428" r="14553" b="1746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9" name="Google Shape;379;p18"/>
          <p:cNvPicPr preferRelativeResize="0"/>
          <p:nvPr/>
        </p:nvPicPr>
        <p:blipFill rotWithShape="1">
          <a:blip r:embed="rId3">
            <a:alphaModFix/>
          </a:blip>
          <a:srcRect l="12946" t="3173" r="15356" b="6984"/>
          <a:stretch/>
        </p:blipFill>
        <p:spPr>
          <a:xfrm>
            <a:off x="155120" y="122465"/>
            <a:ext cx="8760280" cy="48659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4" name="Google Shape;384;p19"/>
          <p:cNvPicPr preferRelativeResize="0"/>
          <p:nvPr/>
        </p:nvPicPr>
        <p:blipFill rotWithShape="1">
          <a:blip r:embed="rId3">
            <a:alphaModFix/>
          </a:blip>
          <a:srcRect l="12500" r="12409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" name="Google Shape;389;p20"/>
          <p:cNvPicPr preferRelativeResize="0"/>
          <p:nvPr/>
        </p:nvPicPr>
        <p:blipFill rotWithShape="1">
          <a:blip r:embed="rId3">
            <a:alphaModFix/>
          </a:blip>
          <a:srcRect l="12412" r="13392"/>
          <a:stretch/>
        </p:blipFill>
        <p:spPr>
          <a:xfrm>
            <a:off x="57150" y="57150"/>
            <a:ext cx="908685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4" name="Google Shape;394;p21"/>
          <p:cNvPicPr preferRelativeResize="0"/>
          <p:nvPr/>
        </p:nvPicPr>
        <p:blipFill rotWithShape="1">
          <a:blip r:embed="rId3">
            <a:alphaModFix/>
          </a:blip>
          <a:srcRect l="25617" t="20596" r="25313" b="14308"/>
          <a:stretch/>
        </p:blipFill>
        <p:spPr>
          <a:xfrm>
            <a:off x="235150" y="215825"/>
            <a:ext cx="8558352" cy="48041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22"/>
          <p:cNvSpPr txBox="1">
            <a:spLocks noGrp="1"/>
          </p:cNvSpPr>
          <p:nvPr>
            <p:ph type="title"/>
          </p:nvPr>
        </p:nvSpPr>
        <p:spPr>
          <a:xfrm>
            <a:off x="1059785" y="166646"/>
            <a:ext cx="6347713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Comic Sans MS"/>
              <a:buNone/>
            </a:pPr>
            <a:r>
              <a:rPr lang="en">
                <a:latin typeface="Comic Sans MS"/>
                <a:ea typeface="Comic Sans MS"/>
                <a:cs typeface="Comic Sans MS"/>
                <a:sym typeface="Comic Sans MS"/>
              </a:rPr>
              <a:t>Rewards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00" name="Google Shape;400;p22"/>
          <p:cNvSpPr txBox="1"/>
          <p:nvPr/>
        </p:nvSpPr>
        <p:spPr>
          <a:xfrm>
            <a:off x="448965" y="661946"/>
            <a:ext cx="8246070" cy="3717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" tIns="36575" rIns="36575" bIns="365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Attendance</a:t>
            </a:r>
            <a:endParaRPr sz="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Good work in a lesson</a:t>
            </a:r>
            <a:endParaRPr sz="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Good behaviour in a lesson</a:t>
            </a:r>
            <a:endParaRPr sz="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Reading homework </a:t>
            </a:r>
            <a:endParaRPr sz="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Spelling effort </a:t>
            </a:r>
            <a:endParaRPr sz="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Timetable effort </a:t>
            </a:r>
            <a:endParaRPr sz="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Learning Journey return: </a:t>
            </a:r>
            <a:endParaRPr sz="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 outstanding effort and enthusiasm                                                                                      </a:t>
            </a:r>
            <a:endParaRPr sz="14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 good response                                                                                                   </a:t>
            </a:r>
            <a:endParaRPr sz="14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3 minimum return</a:t>
            </a:r>
            <a:endParaRPr sz="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rebuchet MS"/>
              <a:buNone/>
            </a:pPr>
            <a:endParaRPr sz="14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Reward for behaviour in corridor </a:t>
            </a:r>
            <a:endParaRPr sz="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Reward for behaviour in assembly</a:t>
            </a:r>
            <a:endParaRPr sz="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Reward for behaviour in lunchroom</a:t>
            </a:r>
            <a:endParaRPr sz="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Reward for behaviour in playground</a:t>
            </a:r>
            <a:endParaRPr sz="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Reward for behaviour in breakfast and afterschool club or Hudson’s University clubs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01" name="Google Shape;401;p22"/>
          <p:cNvPicPr preferRelativeResize="0"/>
          <p:nvPr/>
        </p:nvPicPr>
        <p:blipFill rotWithShape="1">
          <a:blip r:embed="rId3">
            <a:alphaModFix/>
          </a:blip>
          <a:srcRect l="16158" t="16997" r="30994" b="6891"/>
          <a:stretch/>
        </p:blipFill>
        <p:spPr>
          <a:xfrm rot="-996455">
            <a:off x="4880544" y="601045"/>
            <a:ext cx="1964211" cy="1293581"/>
          </a:xfrm>
          <a:prstGeom prst="rect">
            <a:avLst/>
          </a:prstGeom>
          <a:noFill/>
          <a:ln>
            <a:noFill/>
          </a:ln>
        </p:spPr>
      </p:pic>
      <p:pic>
        <p:nvPicPr>
          <p:cNvPr id="402" name="Google Shape;402;p22"/>
          <p:cNvPicPr preferRelativeResize="0"/>
          <p:nvPr/>
        </p:nvPicPr>
        <p:blipFill rotWithShape="1">
          <a:blip r:embed="rId4">
            <a:alphaModFix/>
          </a:blip>
          <a:srcRect l="14782" t="20438" r="31245" b="9559"/>
          <a:stretch/>
        </p:blipFill>
        <p:spPr>
          <a:xfrm>
            <a:off x="5542892" y="2915336"/>
            <a:ext cx="1835150" cy="10036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p23"/>
          <p:cNvSpPr txBox="1">
            <a:spLocks noGrp="1"/>
          </p:cNvSpPr>
          <p:nvPr>
            <p:ph type="title"/>
          </p:nvPr>
        </p:nvSpPr>
        <p:spPr>
          <a:xfrm>
            <a:off x="677507" y="5953"/>
            <a:ext cx="6347713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11111"/>
              <a:buFont typeface="Arial"/>
              <a:buNone/>
            </a:pPr>
            <a:r>
              <a:rPr lang="en" sz="6000" b="1">
                <a:latin typeface="Arial"/>
                <a:ea typeface="Arial"/>
                <a:cs typeface="Arial"/>
                <a:sym typeface="Arial"/>
              </a:rPr>
              <a:t>Home Learning</a:t>
            </a:r>
            <a:endParaRPr sz="60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8" name="Google Shape;408;p23" descr="data:image/jpeg;base64,/9j/4AAQSkZJRgABAQAAAQABAAD/2wBDABQODxIPDRQSEBIXFRQYHjIhHhwcHj0sLiQySUBMS0dARkVQWnNiUFVtVkVGZIhlbXd7gYKBTmCNl4x9lnN+gXz/2wBDARUXFx4aHjshITt8U0ZTfHx8fHx8fHx8fHx8fHx8fHx8fHx8fHx8fHx8fHx8fHx8fHx8fHx8fHx8fHx8fHx8fHz/wAARCAElANA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rYoozEhKKSVHan+VH/wA80/75FVF1OxjUJJdwq6jDKXGQR2p39raf/wA/sH/fYpXRXJLsWfKj/wCeaf8AfIo8qP8A55p/3yKq/wBraf8A8/sH/fwUf2tp/wDz+wf99ii6Dkl2LXlR/wDPNP8AvkUeVH/zzT/vkVV/tbT/APn9g/77FH9raf8A8/sH/fYoug5Jdi15Uf8AzzT/AL5FHlR/880/75FVf7W0/wD5/YP++xU1vd291u+zzRy7fvbGzii6Bxkt0SeVH/zzT/vkUeVH/wA80/75FOopkjfKj/55p/3yKPKj/wCeaf8AfIp9FADPKj/55p/3yKPKj/55p/3yKfRQAzyo/wDnmn/fIo8qP/nmn/fIp9FADPKj/wCeaf8AfIo8qP8A55p/3yKdRQA3yo/+eaf98ijyo/8Anmn/AHyKdS0AM8qP/nmn/fIo8qP/AJ5p/wB8in0UAM8qP/nmn/fIo8qP/nmn/fIp9FADPKj/AOeaf98imSxRiJyEUEKe1TUyb/Uv/umgDgrxR9uueP8Alq38zT7W0ikhmublmS2hwDsA3Ox6AZpl44F9cjB/1rdvc061vUhjmgniaW2nxvUHDKR0YGuXS57Tb5FbyF+zw3MiJp0cpbaWlWUjCAd93Ax9akisfLW9ju4AJYoPNjbd09CMHBBzRHeWMBeKGC4NvLGY5mYjzG5yCOwx+tPOpWxWSMQzCL7P9ni5G7Gclm9846VVkZuU9ktPxFubKAPI0VuwRbRZiqOPkY9zuOSPpUD6XdxwtLJCuxV3kq6nK/3gAeRU76nas0pEVx89qLYZI4Hr/L9aDqdqWJ8mfH2P7IOR09aGosFKoun9feVZLKaGLzZY1VcA43gsAehI6jNbfhAAfbMeqf1rKudQgmsUt1SZ5FxtklwTGB1CkckH3rU8HnP2z6p/WnFLm0JrOTovmOkrIvZrjT9RW5Z3ktJPlZOy/T+f51sVR1mN5NMlWNC7ccAZPUV1U2uaz6nj1U+W63RQtr6WMy6hdu/lynZDAOd30H9frV6z1MXExgmhe3mxkK/cVTv7OeSwspEjYvAo3IPvdB09+KZYxGe9R/s1yoVWBlmkJ25BHGRz1rZqEotnOpTjJRLD69GJH2QSvCvBlHTPapJtZhhgt5mjfbMCcDGRis1PtdtZzad9jZ2bOHA4x6/4VL9mn26SPJc7GJfj7vIPPpxTcIf0/IFUqP8A4bzNiyuGurdZWiaInPyt1rF1K6b+1JImu5beNFA+TJ5wD0H1roDWJeXV0r3ML6eGMmVSRFJyO2fWs6XxPQ0rfClc0tOGLOP/AEg3APIkPeszXbuaK6hSCRkKLvIU9ee/r0rQ0m2ktLBI5fvkliM9M9qqNayXOt3BljYReVtV8ccjHH5mnHlU23qhT5nTSWjZX1nUJG+zi2kaMFBKSp9ema0bnU47a0hlKs7zKCiL1PFZVnp85tL0yxOHCbEBHUjnj8hT2huUtdPuxAzPACGjI5xng4+n9KtxhpHsZRnU1k+peh1lZHaM20yyqhYpjJyOwFULa+llt76OTzn3q7K3UR/KeCe1T2n2i51lLp7Z4oyhxkdvf3os7edbPU1aJgzlwgI+9welK0Y3+RV5ya17kVhqosrKCOSCUxKSpl7dSePWtC81VbeYQwwvcSBdzBP4RVCW3nPhyGIQuZA2SmOcZPb8aNURvtHFpOsqoBHPCepx3A//AF03GEpfeClOMLehtW8y3ECTKGVXGQGGCKdN/qX/AN01FYeeLOL7V/rsfNUs3+pf/dNcz0Z1xd0mEP8AqU/3RT6ZD/qU/wB0U+kMKKiuJ0toHmlOEQZPvVDT9YF7cmFoTGSCVO7OfrxVKEmm0Q5xTUW9WalFZOoaz9mmMMCCR1+8xPA9vem2OtiaZYrmMRlzhWU8Z9D6VXsp8vNYj29Pm5b6mxSUtFZmwUlFc0ZL621CaK41RzFbRiZ28pfmGR8uKTdi4Q576nS0VkWuuNNcwwTWUsHngsjMcgqBnP6dKZF4hD2r3T2cscCgBGJHzvnG0f4+xpcyH7KfY2qKybfXN0ssd5ayWrRQmV9xzxkdPXrSW+u+c+x7N0aRC8A3gmTAzj2NHMg9lPsa9Fc/p2tyx6Y818jyMH2xsAP3jH+EfSrUeuxCC5a6haCW3ALRhg2c9MEdaOZDdGadrGtRWDa391da9As0UtqPIJMLNkN6H/PpUuuXM8N3ZQxXYtI5d++QgYGMYzmjmVrh7J8yibNFc9Z65JBZzPcbrtUuPJjlRcGTOe34fqKtPrcq+TGunyvdMhkkhDcxrnGenX296OZA6M07GvRWR/b6PaW8sFtJLNcMyxwg8nB5JPaq93q96t1Y7LSaLfu3wnGZD0wD7de3WjmQKjN6G/RWHDqKWUV5KWuLhzdmKOJzklvRfQVO+tPDbK09lJHcvJ5ccBYfMfXPpz1o5kJ0pdDVps3+pf8A3TVTTdRW/WQGMxTQttkjJzg+x7irc3+pf/dNPchpxdmEP+pT/dFPpkP+pT/dFPpiMrxET9iQDoZBn8jWfpE0FqtzcSsBIq4RSeT9PxxW9eWyXls8LnAbofQ9jXNy6XexPtMBf0ZDkH/Cuqk4yhyN2OGvGcaiqJXGWUDXt6sbk5cl5GHXHf8Az70y/iSC6miiYlEOAc8it3SNPktI5JZQoncYAznaPSsaDT7q4uhFLE6ktmV2GB78962VROTd9EYSotQStq2dTCxeGNmHJUE1JSdKWvPPUQVl3GkLc3l1NLJ+7uIRFtA5U8c5/CtSik1cuMnHYxbbR7sXVvNd3qyi3VkRQmOCpH5/4VHdactp4dS1kaWQwvuWSFMlTuJzjPQZreopcqL9rK6bOY0+CXVL26kuHkmge38nzjH5fOQflHtirum6NNaXMcks0DJECBshAZ+MZJrUF1Cbs2of9+E3lMH7ucZz0qEapZGze7E4NvG21nAPB+nXuKSikVKpN6JaFD+wc6SLNp8yJKZUk28A+478Gkj0J3tbiK5liBlAC+TEFCEHOfU1tgggEdDQTgEnoKfKifaz7mTZ6XdpqCXl7drM6IUAVMcf5zU9/pq315aTSMpjg3bo2XIfOP8ACrFneRXtqtzDny2zjcMHg4osryK+tUuIN3ltnG4YPBxRZA5TvftoQX2mrcxW0cJWBYJll2qvBx29utRX2m3El8LyxuRbysnlybl3Ar6j3rTop2RKqSRiLoUsFrbC2ugt1bM5SQpwwY8girP9m3Ek1hNc3Qklti5YhMbt3bjpjFWheRG/NkN3nCPzDxxjOOtWKSSKdSfX+rmO+hs0U2242zG6NzE4X7h9CO9JcaPdXlqn2u6SS6jcsjeWNgBx8pHccda2qKOVB7We5n6VYSWKyGV4meQg4iiCKuO3HX8auzf6l/8AdNPpk3+pf/dNNKxnJuTuwh/1Kf7op9Mh/wBSn+6KfTEQ3VwlrbvNJnao6DqfasCTXLx2ygjjXsMZP51f8Q5+xR46eYM/kao6Pp8d75kkxJRDtCA4yfU11UowUOeRxVpVJVFTg7DP7avf76f98ClTXLuNg0mx0H3l24yK1v7Fsf8Ankf++zTo9JsopFdYfmU5GWJANDqUrfCJUq9/iLtLRRXKdwUUUUAFFFFAHOeJJGsLuC+i+80TxE9O3H8z+VZ5s5LW5i0d8slw8Up57YO7+X6V2DxJIAJEVwpyNwzg+tBiRpFkKKXXIViOR9DUOF2dMa/LFK39dPuOSvbhvNvriS9mhvYJtsECnA25GOO+R/nmr8Ect5r1yZ55kWBY38lXO3cVHH06/nW41tA8yzPDG0q/dcqCR+NPEaB2cKoZvvEDk/WjlE6ytojk9DnkEtilzK0VuVf7OqnCyNkghvU//W/Gvp8qw29nLa3chvDOENuG+Xbnpj09/euyEEQVFESBUOVG0YU+o9KalpbpIJEgiWQDAYIAQKXIU66d9N/+CcreXD+ZeXMl5NHfwz7IYFbgrkY47gjP+TUupTGS8vTeXktrLbxq1vGjYBOP15/zxXTNbQPMszQxtKvRyo3D8aJLaCZ0eWGORk+6zKCR9KfKxKtHTQ5W+uLz7Qs8W5J2sEM7KPmVc/MQOx6fSunsGieygMErTRbBtdjkt9fepvLTeX2rvIwWxzj0pI40iQJGqog6KowBTSsZzqKaStsPoooqjIKZN/qX/wB00+mTf6l/900AEP8AqU/3RWNqerTwXjQQBVCAZJGSSRmtmH/Up/uioLnT7W7cPPFucDG4Eg/pV03FO8lcyqxnKNoOzOfn1S5uIWimKMjdflqG2uprRy8D7cjBB5BrZvNO06ztnnaBmC4wokbkk49arabDp9+7o1oY3UZwJWIIrrU4crajocLpVOdJy1IP7avf76f9805Ndu0YNJsdB95duCR7Vq/2LYf88T/323+NOTR7GORXWHLKcjLEj8s1m6lG3wmqpV7/ABF2loorlO4KKKKACiiigAooooAKKKKACiioJ5HEscMZVWcE7mGcAY7fiKBDpp44docnLnCqqkk/gKdFKkyB423KSR+I4IqvGv2rLMSksLMgkT8M4zn/ACKnhiSCMRxjCjJ5OSSeSTRsx6NElFFFABRRRQAUyb/Uv/umn0yb/Uv/ALpoAIf9Sn+6KpazeS2dqrQ4DO23cRnFXYf9Sn+6KJI0lQpKodD1VhkGqi0ndkzTcWk7HKTX91cRmOabeh5IwKZBcS2rF4H2MRgnGeK3b7SYTaOLSFVmGCvPXnkflVTS9LYu7X0QCYwqse/rXaqtPlbt8jzZUKvOlf5lP+1r7/n4P/fI/wAKVdYvY3VzL5gB5QqPm9q3f7MsP+eEf506LT7OOQPHBHvXkHris3Vp2+E1VCrf4y1S0UVyHeFFFFABRTWZUUs7BQO5OKZ9oi7Nu/3QT/KiwXJaKi+0Rd3C/wC9x/OpAcjI5FAXAkKCSQAOST2qlDPcXyGSAiCA/wCrdlyzj+8B2HpnOakv1EkccLfclkCv7jrj8cY/GrI4FIrZFf7PKo+W7lLf7SqQfwAFMEm+Vba9iTe2Sjj7r4647g+36nmrlUtVAFoJT96GRJF+oYfzGR+NGwLV2Yl1drYhY0jQLtLDJ2g4/hHByTnpVxCWRWKlSRnB6ioy7ySskZConDNjJz6Ck3yRTKrkPG5wGxgg+9OxN1YnooooAKKKKACmTf6l/wDdNPpk3+pf/dNABD/qU/3RT6ZD/qU/3RT6AKOsLM2nyC3JzwWx1K965bAxntXR6/KyWIVSQJHCtj05P9KoaDFFJduZAGZFygP6n/PrXZRfJTcmefiI89VRRllSoBZWUHoSKfCkrTxi2z52fkxXZOiupV1DKeCCMg1x0+IbmTyGIEbny2z0weK0p1faXVjKrR9i07nZfWlpkTmSJHIwWUHFPrzz1UJVU3LzMUswGwcNK33V+nqaS8kVg6PJ5VvGN0z5xx6Z/n/9eke9gh037RbASRhcRog+83QLjsc8e1PRC3KkytJeGNZpP3I/eS8bix6KOOAByceo96PKJ63Nyf8AtqRSwRGKBV3b2OWd/wC8xOSfzqThQWY4UDJJ7CvBrYic5t3sbxikiOCNzqEMaTTkIpkl3SFhjoAQfU5P/AaXU7xLNjHZxF7rG8ohwAPVu3PQev61XF21tCTEoN7d/vArDiKPopb6Dt3JPuarxoIgcMWZjud26ufU16EZujTUW7yMZtXNWWY3VtGUwZDtlgccLJjnA9MjjHvVyCdLiISRHIPY9QfQjsaytI2vHPYSA7UPmRf7pPY+obP04q5DbxzMzSbluIztd42KFvQnHXjHWuxPmXMgT6Mu1SnYXlylsh3RwuJJmHTI5VfrnBPsPeklS3WQpJPPI558tZGyPwX+tLHdwpKLOAQxTAZ8lnCn16DP1p2Y00tiUFoJZNyFonO4MoztPcEdaGLTzRhUYRodzMwxk9gB19/wp/8ApH/TL9aRmul6RRMPZyD/ACqiCeiq/wBq2D9/E8Q/vHlfzHT8cVOrBlDKQQehBqbDuLRRRQMKZN/qX/3TT6ZN/qX/AN00AEP+pT/dFPpkP+pT/dFPoAq6hai8tHhztbqp9CK5ZhLaz7W3QzJ74P4e1dkSAMk4FVLq409l23MkD4/hJDEfhW9Ko46Wujmr0VP3r2Zz0mpXksex7htvfAAJ/EUun2L30qhVIgU/O3bHoPerzXGixNlIPNP+6SP/AB6pU1+AOqeQ0cXTdkfL+HpW7lK3uRscqhHmXtJ3NigkKCScAcmlqC8z9lkA6kY/PiuFHpPY52S5ku5TI4KRxSsVj9XB+835cDtwaY8xglN0+9493mTRq5Uk4xuUj+IA/j09KtapD5GqOR924QSD/eXCt+m39aht4ftN/bQfwhvNf/dXBH/j239ap2Z1pR9nexq3NpY2du88r3CxrycTyEkk+meSSf1oOn29zaeZau8gkTMZkmdkb0yM8j2rNvLv+0LoSqc20JIhHZ26F/6D8T3qTTLv7FciGQ/6NO3yntHIe30b+f1rj5qbqctjP2cuXmIJo5bF9l3cWgnl+dmZ2LP78L+FRtcIVIF1ag+oZ/8A4mrWtf8AIXH/AF7r/wChNVPNdKw1N6sx5UaVrdG9vLb7M1on2YHeElYnyyMEYKjjIU/hVvdJd3T/AGVjHCQFklxycf3fz61kWKhr4qpPnSRYVcfLt3Dk/wCHfFdHhbW2O1WZY1Jwo3Me/TuTWjXIS9XYy9SvDpdtMtjHGpiVSzSAnczHAHXJPcnPHHXPHOQ6tNHqf9oTQpM5ydgYoAxULkdewx+NN1nV5L5/MVQkLEZjA3EYzt3EdD8x49u+Kos5UqHTB9Ac1m27nbQhRcff3Okk8WMbi38u2KQ7v9IL8kD/AGcf4VqP4g077LLNDcJI0aFhGTsZiBnAB5riBIrA4z+Az/KkfawIBBJIHBpXN5YSm1eLOrg8W2zgCaB0bOPkYMB+eD+lX7W4hvFkm018OjYeNlKqT15BHB9x+tch9qUlWntYZVS38hVPABHRz1yam0vWbvTLVIIIrdo/vHKEMT7kHr74pqRzPCVOiO0t7lZ9ylTHKv3o26j/ABHvU9ZGnXbazZfa1h8ieNyqHduBxjv6HpitOCUTwrIBjPUHse4/Oq80c1mnZklMm/1L/wC6afTJv9S/+6aQBD/qU/3RVDW7uW2tkELbWkbaW7gY7Vfh/wBSn+6KjurWK7hMUy5XqCDgg+oqoNKSbIqJuLUdzkXZpDmR2c/7TE0+G2knO2CMuR1ArSn0GZcm3lWQej8H/P5VnT2txbn99C6Y/ixx+Yr0YzjJe6zyZUpxfvospo183WNU/wB5x/SrUPh9y4NzMuzPKoM5/GqMGpXkGNk5df7r/N/9etK219SyrdRbMnG9DkD6isp+2WxtS+rt6/ibNQ3gJtZMdQM/lzU9IyhlKkZBGDXCj0mZmvReZYLcr1t2Emf9no36En8Kzre0ubmyupLUJumcQks23MS53YODySSPpS3V7fxXUtqWRYUARQ8e7zBjk/jUMF7e2sKQ28kKRRjaqmLOB+dRKcVdMftklylj+zdRAAFvAABgATcD/wAdqGIYv2sryGNmK8xCT7+R2JABPtnNTQalfSSYnu4Ykx94Q/8A16qXTfapg86qxmt4nYdskHkelTSoU5SuinXbiTvHILhzqMcweOIJA20uZQC33ivAbpn86q7wX2lJVycZaNh/MVes9Wns8Jc77m37OOZEHv8A3h79frWvLcR3Fmstu6yxuy4ZTkEZFdS5oaMjm0uitosI8lrojmX7vstS6rcy26RrE6xGQnMzjITAzjHqQD+R9gW2V6s0Ki3kglI4ILlWzwTkYPPI/Oi9T7YgR4ZlMZ5KbGHIwRgn0PpmsajlK9txxRmytaXt9G1/ZIMQ/PlH37zgYwPvcEEDGRnPFImj6PPC8UVy3nPjynlb507jaCBwcfj61JLZ/Mvl3gDZwhn3I+Cu0kk8s3CkdOn40S2Fyw2+QSmGhRVYELkk7v8AdGR7jb0rHmqLoVYry+EjLA7y3RkugD5eF2ofYjk8+1Zcuhaglu1y9qYvJwTGrBmfJ5KgEjgVpRm7S+kw+ycJuLvyVIHzZHUqTnGeOmPSrEF9LZtMiMWyokImcsV4G5u3BJAxwM5PAFP2q6oFdbMwbWK5eFpLfTmvYM4LkDcDjp05Hfgd6pT3UJkXyj5aFQQOuT3PP8ge1ddNqN1dweXGVgk8szq6Pwy4OByODu2nHIx3NQ3cdjPBIltYxxyTgtIrKNzgY24KnuxXkH8KPawLjOcZcyepH4U1ZCV0p1RWRSyPu5ck5xj6Eng9K6GIeVdSx9n/AHi/yP8AQ/jVPTLLSrd0SzELzQg/PkM+Dwef0q5Odt1bN6lk/MZ/pW0TKbu7limTf6l/900+mTf6l/8AdNABD/qU/wB0UrusaF5GCqoySTgCkh/1Kf7orL8RK7WaFQSivl8duOtVCPNJIicuWLYs+vW6ZECNMfX7o/M/4VnT6zeS5ClYl9FHP5mqAIqSGURNuMMcvtICR/Ou9UYR6XPLliJz0bsMRXlciJHkbqdoJNaEGiXMxHn4hj/iBOWI9sVNDr3lqFNooUf3Gxj8MVcg1y1ldUcPEWOAWHH5ionOqtomtKnRb1lc0unFLRRXCekUdTsPtkYKELKn3Se/tXPyxyQPsnQxt79D9DXXU10SRdsihlPYjNRKCkZyhfU5E/dP0q3FAWtYpfs0spazhEbIMjIByD+YrRfw/YO5YI656qJW2/lmrQUWkCRiWKGJAFUFcYA6Dk0U4uL3CMbbnO+TdL1srnPsmaWzSWK/jbyLiBZGxIChVX9yPX3rZuNTtbZlWa7kDsMhQnUevSmxXtncWE1zF5kkO1vMk/iXA5yCcjHXFdPtG9x8ml0VHbTJZGikmtfMX/WCWLofcggZyDz14p1vZkGK40yVhCXDukc5YMOp+Vh1OecnikW9t3SOOaaKVJvmXzId4Gcg5Ixjnd+H41LaR2kd4bq0Fu7yL5YWCZcN/EeMdeM9TwKyejNFqXbm88u3kYxSowU43ISM++M1QZxbqy20NtOEKiONceYVC8nPrn2/nV65uAREkkUqFpBxt3dPm/hz6VUk+1uscVtcWtyu5vME3zHkjAx6AZHPP8qRWyHW19FNMlswu7a5bI2sGYZAycEgjpUfl2yzfZx5EXzMYwimNnCgbjuU8YyR07VPZtJM7LPYS2RUZ3LKNp5x2P49KpLcWyKUuZCpEYcvLHkASn7qkYbPPNJq+4uhJ9gWVC0UkkhPBkSRZQRgYBJweMDkc9855qGWyXG03SxuyEEyq0eMYK7c9sgE8n9afHp8U8e+wlmhXn/j2nIJOepVhxyOmat3M0sksvlCSCZIlCMY9+0lsnIGR0AqHTh2GivpVrML5pnRlhGWQ7wQCeNoxnjH06DitO4Obm1Qf3y34BSP61lSSut07Nb29xEzceWQJRk9Ox4/rV3Tv38jT7J4wg2COc5ZTnnufbvVwioqyIkaNMm/1L/7pp9Mm/1L/wC6aYBD/qU/3RT8UyH/AFKf7op9AFWTTrOX79vH9QMfyqrJoVm/3DJH/utn+ea1KKtTktmZunCW6MJ/DzD/AFdyD7MtQDQLpnCSPGIz95gTnHtxXSUVft59zP6tTvewgpaKKxOgKKKrSg3MxhBIiQfvMfxHsv8Aj+FCEyvfak0SYtY3lY5+cL8gx1+boPxIFV9Imaa9lMhL7oklUuBuTOePpxn86tapHcG0VLMfLuxIihclMHgbuOuOvbNVNJsZorpJGjaKKJHUbyNzliCeBwFGOn6VEm+ZJbCtqUPEkdibqRxPJ9u8oDygflx68jrjPy5GePXmlZ3b29heRR2zzC4JWVgTsiXaB1APYnr6VoC2j1u+kNzG1ncKvBicEkA4IbIxkccj19qdq1m+maUlppsMrxyuTPIMsTx/FjnB74HQEd6bR2RkuVQZT0KecIkMVu8kJLM06Lx7jnjoMda047PTdS3LElvNt7bGiYAcdsemOnrUPg+Vzb3EWwsgcP5o6ElQNv5AH8a1JYXtJnuLWNGEmPNBHPHcH09qtaqxjV0qMgWOWBBbESOyRNmTzAxBc8cnHoaiuFulfcsqPAq48q5QjdgYGWI5Oec59PepGkWdpBcRq6zSKiKjcsVG7HIA9Tyeaa0bFzcWN20Rc5IZfMjIJ3HocDr14P1pEscokewlaSH7LJu8uMRTllO7ABwOOpxgjtUcmoJbxFZvNRVkMKpLEGDhRwwAwcHHB6VJ5azrbJN9nmudzF2g+XO3JHPUc7e9IJLuOGA3EMitIP3wVt6ofoQ3GPQ0DewkdpYzXCzxW1vLJEVwYJNrKV6ZXgDHTFSowmcTOZ4cTlwFUkOANuDjIxxVazuLKUzXtjHbTzRqWdlQxNz1zwck46+tSNFBt+eaaOaOEW7lDnGee2cE8daBdBgF9CFWK6t79GIRklHzLx2x19TnsK17eFbeBYl6KPzqvYWrxL5lxI0spJ2l+qKTnH+f5Vdp+RAUyb/Uv/umn0yb/Uv/ALppDOVnublbiVVuJlUOQAJCABmmfa7r/n6n/wC/hpLj/j6m/wB9v51HXqRirLQ8Sc5cz1LMD39zL5cM87PjOPNI4/OojeXI63U4P/XQ1csfLgsZJpbj7O8rhUYKWICnJ4HrVlk2SXMtgY2uJtske7H3D1xn3zmsnNJtWN405OKfNqZX2y5xn7VN/wB/D/jS/a7r/n6n/wC/hradVW4m+zgLd7U4jC524/h3cYrH1ARi+kESBF4yoIIBxz0pwnGTtYmpCUFfmLFrrNzAw88+dF3yPmH0NdHHIssayRncjDIIrja3vD0pa1kiP/LNsj6H/wCvms69NJcyNsLWk5ckjVdgiMzdFGTXJS3dwbjeZ5Y5t4ZVjYiMDcAVI6MfmGc+o6V09+C1pIobaXwufTJxXPS6dcQXRtfIWdp9v75YCI8EnduGccdcZGa5o2tqeh1NLX7nZAtsGK+aC0jDqEHXH1JA/E1S0e9gsGnE+La3f5gMfIjglWGRx2H1q6+h5hgRblt0UXlMXQMHX6dv8Kq29hJFdAakI1tIchWLhVlbI2fL7AHg96k1Tjy2IftptdTlvVhxAwYKZnEeSdueOT/CT+Nal1fu+mQTQK8MtyyqoZfmXPJ49QoJrDmkij1WSa3hhi8h+i4TaqH5vz5/Aj0rW1iSSe1tXELpC43szRsXibHy8KQR1YE/401uTV0VxmkzyC9a1gO6CPd5qsiIVPYjbjOT7fjWLtlmjWYGR3kJLTB8vHzxtBI/Q9q1dO3z3toUZpjDu8ycIVUqVI2+5yV49s1BJpl8t5JJ9k8yQuxDxsiIwJ4z0PT1z+NRWWuhz6tFy51G1Ty5bFPtMmAfLUY2g9ecfK3qD+VR29hbvEJLGa6sMEhgp46dD1HHb6mq2o2cVjYwQSRRyXUxZ5JFXkjOSAevVgM9cZrT8PArZshTYFbAX0Hb9MURk27Md3ewy5WWcSJBLB9pjhVUmkwRknk9OuB6U2Vru3d5FiRrcfdSOTaegz0OM5yenT0rQfULUOUVjM6nkRIZNp99oOKYmoWe47iYG9ZozHn8WAp3RtaZAHuLyIeQkgy43eeoAwpz1HUVcgso45nnYAzSHcxA4zjHH4U+WXBjCsAJD97qOlEMhdpFJDBDgMO9P0I33JqKKKQwpk3+pf8A3TT6ZN/qX/3TQByNx/x9Tf77fzpba3e6mESELwWZj0UDqaS5/wCPqb/fb+dFtK8NwjxuEJO0lhkYPXI9K9TXk0PE09p721x1zbCARyJKs0UoOyReM468UlvctbhgI4pFY5IkTcM+tS6jcpcSrHAoS3iGECjAJ7nFNN2pQr9jtwSMbgDn69alXcVzIp8sZvldhyQvqLTzPOBMiltpHUD09B2pV05zCCJVExj80QY5K/X19qbp8scMk5kbaGgZFPqTjira3Vt5iXxkxKkPl+Rjkt/hUyck7LY0goSV5b+plA5Ga2vDf/Lz9V/rWKowOa2vDf8Ay8/Vf606/wDDZOF/io17mLzraWP+8pFZOkXX2ZFtpYikUkhELKwZVzyFPp7D8PStusaTTz/ay7QqxSMsrHOPuHIAHc5PJ9BXn9D11bqS6jqEkRmWB441t13SyyLuAOMhAMjk8fmPWn3qiW1trmVArqVyM5ADYVh79f0qiz3CpNHbqGnSaQyrxk5JKE5/hIxk9cDimrEWt7iVCHsCxEcIcoGJwDjHUFsgA8d+9cXPKfNFouxfS0gvNLt/PgEzIisATjLAY6/5FZEeq6hKVElyYJmGfK+z7dp7j5uuM+taWk2wMpmPkxvF8my3GEbIBBLdW4+nOap+IJtt8xP/ACxtgyD1LEjA/wC+RXZQfMldGcy5NqlwmiW14kaebKE3kglI8jJYjrj8e45qG01udpYVmSCaOVxH5kDHgnpwc8fjV93/ALL0YEjcbeEAD+8QMAfiawbSO5WdWtUE8tsPNkzxmR8jOOM8FzjI7VaSsxl1DJc6/NbXLLcW67iI5EUqoAXGBjqC2M96khtx5cdhbO6QylpHbcSwjHAGff8Alms+xnmk1SVoZFeeQlHTyWXys9cHPque/StxQtvqkUfRHt9ifVT0/I/oaU1ZDj8XoW4Yo4IljhRUReAqjAFPIBGCMg0UtSIzools9RNugAtrhC6x9lYEZwOwIIOPY1oKoUAKAAOgFUZT5usW6Lz5EbO59N2Ao/Rvyq/SRUujCiiimSFMm/1L/wC6afTJv9S/+6aAOOuJ3F1MMJgSMOVHrUfnv6J/3yKLn/j8n/66N/Oo6rnl3I5Idl9xIblx1Cf98ij7Q/on/fIqawnihMnnqrKBvQlckP04/Ang+lWvL0gT/K0ZTjduZ9u3J5H+1932o55dw9nD+VfcZ5uHAyQn/fIo89+uE/75FWoZLaPVFaERJAiYBkJw5xyT1569scVUmKtcSshLIXJViMEjPpRzy7sPZw7L7hfPf0T/AL5FbfhmRpPtW7HBXoMetYFbvhb/AJe/qv8AWk5Se7GoRWqRv1FcQ+dHtztYHKsP4T61LRSKMXVr60toEkv7KOa5B2ojKD75BI4X3qva6v8A206WpjFrL/rIznzEcAcj+E55z+Fbtxbw3MRjnjWRD1DDNZ8eiQ2+o/brd2EhLEq/K5PU+1JpS0Li4qLTWpAg/slxJLGNxHkwxwnmY5JLHPQAY6njLdcipLW8ttQuoftdnEJhloJMiRTjrtbHB7/hUmp6dLqBj3bF2qyNhj8ytjPbg8Cqi6TfQzJLE0RkBYlmPQnjcMADOM8YxzWSUou0dgXK1ruNsLdZNUvLaUtJE6yBg5zu+YYz7jJwauXlv9g0t4dOUo8jDPzne2SN2CeS2On/ANam22kSx3LXL3kiyyH59oXn9MD8BWlHbxxuXwWkPV2OT/8AWrSCstSZO70M/S7IadCjXBDTsNqhR90f3QPSrV1HHeAQlnimX542xgqR3Hr15HvT5PkuVkYEpsK5AztOf8/lQ372eIoMqhLF+3TGB69f0rR67kptbES3NxB8t3AzY6SwKWVv+A9Qfbn60j30snyWdpK7/wB6ZTGi/XPJ/AVYWV5SfKUBAcb2PX6Cl81kdVkUAMcBgeM+/pU2ZXMuxBZwLal/NlWS5mbfIx4LHoAB6AcCrlUAm23kheFnlcnPy8Mexz0H9KuoCEUMckDk+tO1hXbeo6iiikAUyb/Uv/umn0yb/Uv/ALpoA4q5/wCPyf8A66N/OmAMzhEUs7dFHU0+6/4+5/8Aro3862vDdspgmuOPMZtikjOAP/10AZ66LfuufLVfYmnf2Fff3E/76q/FrUsKsLny5SGIyvyHALDgc5+6cntmppNaMWfNgUEDlVkywO3d0x0wRz65oAyv7Cvv7qf99VDc6beWqb5YsoOpXnFbJ1qVW3GGPyyAq/OfvZbnOPu/KccZ6evD7fUzeX8cKoqRMj7kYguSNvUdhzxzzQBzPXpW74W/5e/qv9ayb+BbXUJ4U+4Gyo9Aea1vC3/L39V/rQBv0UUUAFFFFABRRRQAUUUUAFNbO07euOKdRQBDalTbR7OgUD6UlwwZo4hy5YMfYA5z+mKcYELFhlSeTtYjNQ3EUkUY+ygglh5jLguVwem7jOcde2ad+okr6EUmoMkxXamFlEXlk/vGzjkD05z9BWhVe0WUwo1yo87nnAyBngHHfGM44zVipRbt0CiiimSFMm/1L/7pp9Mm/wBS/wDumgDirr/j7uP+ujfzrofDX/IOb/rq39K566/4+7j/AK6N/OtzQJlg0zc+cNPsGBnkkAfqaAJhqsf2qSKS2BWNyimM72zuA5GOMk8c9qBdWD3gnEczzsAIxgncCDyozjoDz/jT4r3TZI1wQiO3nAv8o3bjzz3yCfwqJ/7KR50CAtGN7FH6MM/KDng9eB60APi1OGUtE1sRzsWILljgsOnTA21as721vZJDbkFkxlsdQc4OfTg1ABpc4jYNFmV/lw+CWyT2Pqx/P3p1vcafBLtt2QCXOWV8qCCOOvH3uAKAMDWv+QvP/wAB/kK0PC3/AC9/Vf61n61/yF5/ov8AIVoeFv8Al7+q/wBaAN+iiigAooooAKKKKACiiigApu9S5QEbgMkelVb++NlsJhaQSZVNp6v/AAr+PPNCQNBp8iO7mZkZpJIxlixHJA/kPYUrlcul2XKSubspbuxi2xwTGAMwMgifdIxTg7Tkjnv0zR/aGpKszFyZIgRIvljYmEznd0zu7Zpcxp7F9GdJS1zpvNSMRIacw5yswt/nLbQQu3H3c5Gce2e9Oc6pMUmlaWJkmI8tI8qoCZz6sM8f/Xo5g9k+rR0FFYTPfXOhMSbhbkSqMhMMw3DkDAOPwHSoIzqVnbBIFlZH8wsDHzH+96jjqQScYPqKOYXsvM6SmTf6l/8AdNV9Mknlska5z5mSMlSpIzwSCB29hVib/Uv/ALpqjNqzscVc/wDH5P8A9dG/nWlopiurS50yd2Qv86lThse3uCAfxrNuf+Pyf/ro386j7hgSrKcqwOCD7GgR1cmjW7O7o8kRfA+QjhduCoyOhFB0W2KqFaRSoZVIYZAYkkdO+4j/AOvWAur6iqhRdEgeqKT/ACpf7Z1L/n5/8hr/AIUAbp0WBmLPLM5fAkJI/eKMYBwOAMDpg0n9jWybJXml3Qj5JGYDYBjHbHAHf1Oc1h/2zqX/AD8/+Q1/wqC4vLq7G25nZ1/u9AfqB1oAW+uFvL+adPuMcL7gcZrW8Lf8vf1X+tYVbvhb/l7+q/1oA36KKKACiiigAooooAq3t9HZeWHSSRpCdqxrknAyf0qrJrdsFJhSWUEfKyr8rNt3bc+uKvTW0U8kcki5aPO05IxkYP6VVXRrJGUqjgKMBPMbb93bnGeuOM0nfoaR5LakEOuRmMvPG4P3vLRCSihQSzewz1+lSnW7RWcMJAq7gr7ciQg4IX1PIp76PZuuNjr2JWRgSMAFTz0IA4pz6VZuu1ouAXIAY8Fjk4/L8KXvFXpeZHbap9rvvJjQoioxcSLhlYFePp81Nhv7KfMYgYR3DNgtHhZcAkn34FT2um21pIZYlcyEHLO5YnOM5z9BUZ0e02bB5qqG3KFlYbOuQvPAOTwKNRXp3I01y2cIIop3DFVXbHwSV3AflSQa3E1ujyK74RTJJEh8tSe2T9RVuLTraHZ5ce3Y+9QCcA7dv8qhGjWarsVHWMpsKCRgrcYBIzyR60ahemMbVkXURBj90PkJxz5m5QB9PmpX1q2RyoSZsNtJVMgHcVH5kU/+x7TYQVcsf+WhkO7OQc59cgU5NKtEXAjb+EklySSrFgT+JJo1C9MntLlLuBZowwU5GGGCCDgg/jT5v9S/+6abbwR20flxDau4tjOeScn+dOm/1L/7pqjN2voc7JoxlleT7RjexbGzpk/Wm/2Gf+fn/wAc/wDr0UUhB/YZ/wCfn/xz/wCvR/YZ/wCfn/xz/wCvRRQAf2Gf+fn/AMc/+vR/YZ/5+f8Axz/69FFAB/YZ/wCfn/xz/wCvV3TLf+y/N+fzfNIPTbjH5+tFFAF77d/0z/8AHqPt3/TP/wAeoooAPt3/AEz/APHqPt3/AEz/APHqKKAD7d/0z/8AHqPt3/TP/wAeoooAPt3/AEz/APHqPt3/AEz/APHqKKAD7d/0z/8AHqPt3/TP/wAeoooAPt3/AEz/APHqPt3/AEz/APHqKKAD7d/0z/8AHqPt3/TP/wAeoooAPt3/AEz/APHqPt3/AEz/APHqKKAD7d/0z/8AHqR7zejL5eMjHWiigD//2Q=="/>
          <p:cNvSpPr/>
          <p:nvPr/>
        </p:nvSpPr>
        <p:spPr>
          <a:xfrm>
            <a:off x="155575" y="-108347"/>
            <a:ext cx="304800" cy="2286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409" name="Google Shape;409;p23"/>
          <p:cNvSpPr txBox="1"/>
          <p:nvPr/>
        </p:nvSpPr>
        <p:spPr>
          <a:xfrm>
            <a:off x="460371" y="3144398"/>
            <a:ext cx="7623900" cy="12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Spelling homework will be set each week.</a:t>
            </a:r>
            <a:endParaRPr sz="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Children will have access to Ebooks, school library books and TTRS.</a:t>
            </a:r>
            <a:endParaRPr sz="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Learning Journey projects will also be set every three weeks.</a:t>
            </a:r>
            <a:endParaRPr sz="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Children should be reading 3 times a week.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10" name="Google Shape;410;p23"/>
          <p:cNvPicPr preferRelativeResize="0"/>
          <p:nvPr/>
        </p:nvPicPr>
        <p:blipFill rotWithShape="1">
          <a:blip r:embed="rId3">
            <a:alphaModFix/>
          </a:blip>
          <a:srcRect l="18270" t="14373" r="51670" b="17342"/>
          <a:stretch/>
        </p:blipFill>
        <p:spPr>
          <a:xfrm>
            <a:off x="754375" y="853818"/>
            <a:ext cx="2575429" cy="2176046"/>
          </a:xfrm>
          <a:prstGeom prst="rect">
            <a:avLst/>
          </a:prstGeom>
          <a:noFill/>
          <a:ln>
            <a:noFill/>
          </a:ln>
        </p:spPr>
      </p:pic>
      <p:pic>
        <p:nvPicPr>
          <p:cNvPr id="411" name="Google Shape;411;p2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46936" y="996553"/>
            <a:ext cx="2457450" cy="1918784"/>
          </a:xfrm>
          <a:prstGeom prst="rect">
            <a:avLst/>
          </a:prstGeom>
          <a:noFill/>
          <a:ln>
            <a:noFill/>
          </a:ln>
        </p:spPr>
      </p:pic>
      <p:pic>
        <p:nvPicPr>
          <p:cNvPr id="412" name="Google Shape;412;p2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414128" y="968347"/>
            <a:ext cx="2077488" cy="21760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25"/>
          <p:cNvSpPr txBox="1">
            <a:spLocks noGrp="1"/>
          </p:cNvSpPr>
          <p:nvPr>
            <p:ph type="title"/>
          </p:nvPr>
        </p:nvSpPr>
        <p:spPr>
          <a:xfrm>
            <a:off x="-314560" y="222071"/>
            <a:ext cx="8229600" cy="4581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Arial"/>
              <a:buNone/>
            </a:pPr>
            <a:r>
              <a:rPr lang="en" sz="4200" b="1">
                <a:latin typeface="Arial"/>
                <a:ea typeface="Arial"/>
                <a:cs typeface="Arial"/>
                <a:sym typeface="Arial"/>
              </a:rPr>
              <a:t>Communicating with families</a:t>
            </a:r>
            <a:endParaRPr sz="3000"/>
          </a:p>
        </p:txBody>
      </p:sp>
      <p:pic>
        <p:nvPicPr>
          <p:cNvPr id="418" name="Google Shape;418;p25" descr="Image result for class dojo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15126" y="1174865"/>
            <a:ext cx="2290575" cy="1840095"/>
          </a:xfrm>
          <a:prstGeom prst="rect">
            <a:avLst/>
          </a:prstGeom>
          <a:noFill/>
          <a:ln>
            <a:noFill/>
          </a:ln>
        </p:spPr>
      </p:pic>
      <p:sp>
        <p:nvSpPr>
          <p:cNvPr id="419" name="Google Shape;419;p25"/>
          <p:cNvSpPr/>
          <p:nvPr/>
        </p:nvSpPr>
        <p:spPr>
          <a:xfrm>
            <a:off x="269942" y="999484"/>
            <a:ext cx="6413610" cy="17312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Parents can communicate through the office.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Dojo is still used to share learning and happy moments!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app can be downloaded onto all androids and iPhones.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Class dojos are uploaded every week showing some of that week’s learning and homework points.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p26"/>
          <p:cNvSpPr/>
          <p:nvPr/>
        </p:nvSpPr>
        <p:spPr>
          <a:xfrm>
            <a:off x="2871854" y="1870653"/>
            <a:ext cx="3400291" cy="692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lang="en" sz="54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Questions </a:t>
            </a:r>
            <a:endParaRPr sz="54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733</Words>
  <Application>Microsoft Office PowerPoint</Application>
  <PresentationFormat>On-screen Show (16:9)</PresentationFormat>
  <Paragraphs>103</Paragraphs>
  <Slides>27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Arial</vt:lpstr>
      <vt:lpstr>Comic Sans MS</vt:lpstr>
      <vt:lpstr>Noto Sans Symbols</vt:lpstr>
      <vt:lpstr>Trebuchet MS</vt:lpstr>
      <vt:lpstr>Facet</vt:lpstr>
      <vt:lpstr>Welcome to  the New School Year</vt:lpstr>
      <vt:lpstr>An exciting new year lies ahead – 180 days of brain power needed!</vt:lpstr>
      <vt:lpstr>Welcome to Year  3!</vt:lpstr>
      <vt:lpstr>In this welcome session we will cover:</vt:lpstr>
      <vt:lpstr>Chestnut Class Routine (AM)</vt:lpstr>
      <vt:lpstr>PowerPoint Presentation</vt:lpstr>
      <vt:lpstr>Chestnut Class Routine (PM)</vt:lpstr>
      <vt:lpstr>Our English Units</vt:lpstr>
      <vt:lpstr>Our English Units</vt:lpstr>
      <vt:lpstr>Our English Units</vt:lpstr>
      <vt:lpstr>Whole class reading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Rewards</vt:lpstr>
      <vt:lpstr>Home Learning</vt:lpstr>
      <vt:lpstr>Communicating with families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 the New School Year</dc:title>
  <dc:creator>K McCann</dc:creator>
  <cp:lastModifiedBy>Niki Craddock</cp:lastModifiedBy>
  <cp:revision>1</cp:revision>
  <dcterms:modified xsi:type="dcterms:W3CDTF">2025-09-03T10:15:02Z</dcterms:modified>
</cp:coreProperties>
</file>