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89" r:id="rId4"/>
    <p:sldId id="286" r:id="rId5"/>
    <p:sldId id="288" r:id="rId6"/>
    <p:sldId id="262" r:id="rId7"/>
    <p:sldId id="272" r:id="rId8"/>
    <p:sldId id="275" r:id="rId9"/>
    <p:sldId id="283" r:id="rId10"/>
    <p:sldId id="284" r:id="rId11"/>
    <p:sldId id="285" r:id="rId12"/>
    <p:sldId id="282" r:id="rId13"/>
    <p:sldId id="264" r:id="rId14"/>
    <p:sldId id="265" r:id="rId15"/>
    <p:sldId id="261" r:id="rId16"/>
    <p:sldId id="266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597FF"/>
    <a:srgbClr val="FF9E1D"/>
    <a:srgbClr val="D68B1C"/>
    <a:srgbClr val="609600"/>
    <a:srgbClr val="6CA800"/>
    <a:srgbClr val="EE7D00"/>
    <a:srgbClr val="253600"/>
    <a:srgbClr val="552579"/>
    <a:srgbClr val="D09622"/>
    <a:srgbClr val="CC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1400" y="5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152705" cy="1527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448965" y="3581705"/>
            <a:ext cx="8246070" cy="1527050"/>
          </a:xfrm>
          <a:effectLst>
            <a:outerShdw blurRad="50800" dist="38100" dir="2700000" algn="ctr" rotWithShape="0">
              <a:schemeClr val="tx1">
                <a:alpha val="68000"/>
              </a:schemeClr>
            </a:outerShdw>
          </a:effectLst>
        </p:spPr>
        <p:txBody>
          <a:bodyPr>
            <a:normAutofit/>
          </a:bodyPr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</a:t>
            </a:r>
            <a:br>
              <a:rPr lang="en-US" dirty="0"/>
            </a:br>
            <a:r>
              <a:rPr lang="en-US" dirty="0"/>
              <a:t>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48965" y="5108755"/>
            <a:ext cx="8246070" cy="1068935"/>
          </a:xfrm>
        </p:spPr>
        <p:txBody>
          <a:bodyPr>
            <a:normAutofit/>
          </a:bodyPr>
          <a:lstStyle>
            <a:lvl1pPr marL="0" indent="0" algn="r">
              <a:buNone/>
              <a:defRPr sz="2800">
                <a:solidFill>
                  <a:srgbClr val="FFFF00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</a:t>
            </a:r>
          </a:p>
          <a:p>
            <a:r>
              <a:rPr lang="en-US" dirty="0"/>
              <a:t>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9/29/2026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38751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8965" y="985720"/>
            <a:ext cx="8229600" cy="610820"/>
          </a:xfrm>
        </p:spPr>
        <p:txBody>
          <a:bodyPr>
            <a:normAutofit/>
          </a:bodyPr>
          <a:lstStyle>
            <a:lvl1pPr algn="l">
              <a:defRPr sz="3600">
                <a:solidFill>
                  <a:srgbClr val="FFFF00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8965" y="1596540"/>
            <a:ext cx="8229600" cy="4275740"/>
          </a:xfrm>
        </p:spPr>
        <p:txBody>
          <a:bodyPr/>
          <a:lstStyle>
            <a:lvl1pPr>
              <a:defRPr sz="28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9/29/2026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44713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3311" y="374900"/>
            <a:ext cx="6719018" cy="868839"/>
          </a:xfrm>
        </p:spPr>
        <p:txBody>
          <a:bodyPr>
            <a:normAutofit/>
          </a:bodyPr>
          <a:lstStyle>
            <a:lvl1pPr algn="l">
              <a:defRPr sz="3600">
                <a:solidFill>
                  <a:srgbClr val="FFFF00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23312" y="1138425"/>
            <a:ext cx="6719018" cy="5039265"/>
          </a:xfrm>
        </p:spPr>
        <p:txBody>
          <a:bodyPr/>
          <a:lstStyle>
            <a:lvl1pPr>
              <a:defRPr sz="28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9/29/2026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93913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9/29/2026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34415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33014"/>
            <a:ext cx="8229600" cy="58462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9/29/2026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6791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8965" y="985720"/>
            <a:ext cx="8229600" cy="532180"/>
          </a:xfrm>
        </p:spPr>
        <p:txBody>
          <a:bodyPr>
            <a:normAutofit/>
          </a:bodyPr>
          <a:lstStyle>
            <a:lvl1pPr algn="l">
              <a:defRPr sz="3600">
                <a:solidFill>
                  <a:srgbClr val="FFFF00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48965" y="1577497"/>
            <a:ext cx="404018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8965" y="2207360"/>
            <a:ext cx="4040188" cy="3035058"/>
          </a:xfrm>
        </p:spPr>
        <p:txBody>
          <a:bodyPr/>
          <a:lstStyle>
            <a:lvl1pPr>
              <a:defRPr sz="2400">
                <a:solidFill>
                  <a:schemeClr val="bg1"/>
                </a:solidFill>
              </a:defRPr>
            </a:lvl1pPr>
            <a:lvl2pPr>
              <a:defRPr sz="2000">
                <a:solidFill>
                  <a:schemeClr val="bg1"/>
                </a:solidFill>
              </a:defRPr>
            </a:lvl2pPr>
            <a:lvl3pPr>
              <a:defRPr sz="1800">
                <a:solidFill>
                  <a:schemeClr val="bg1"/>
                </a:solidFill>
              </a:defRPr>
            </a:lvl3pPr>
            <a:lvl4pPr>
              <a:defRPr sz="1600">
                <a:solidFill>
                  <a:schemeClr val="bg1"/>
                </a:solidFill>
              </a:defRPr>
            </a:lvl4pPr>
            <a:lvl5pPr>
              <a:defRPr sz="1600">
                <a:solidFill>
                  <a:schemeClr val="bg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36790" y="1577497"/>
            <a:ext cx="4041775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36790" y="2207360"/>
            <a:ext cx="4041775" cy="3035058"/>
          </a:xfrm>
        </p:spPr>
        <p:txBody>
          <a:bodyPr/>
          <a:lstStyle>
            <a:lvl1pPr>
              <a:defRPr sz="2400">
                <a:solidFill>
                  <a:schemeClr val="bg1"/>
                </a:solidFill>
              </a:defRPr>
            </a:lvl1pPr>
            <a:lvl2pPr>
              <a:defRPr sz="2000">
                <a:solidFill>
                  <a:schemeClr val="bg1"/>
                </a:solidFill>
              </a:defRPr>
            </a:lvl2pPr>
            <a:lvl3pPr>
              <a:defRPr sz="1800">
                <a:solidFill>
                  <a:schemeClr val="bg1"/>
                </a:solidFill>
              </a:defRPr>
            </a:lvl3pPr>
            <a:lvl4pPr>
              <a:defRPr sz="1600">
                <a:solidFill>
                  <a:schemeClr val="bg1"/>
                </a:solidFill>
              </a:defRPr>
            </a:lvl4pPr>
            <a:lvl5pPr>
              <a:defRPr sz="1600">
                <a:solidFill>
                  <a:schemeClr val="bg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9/29/2026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29119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9/29/2026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97731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9/29/2026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1864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9/29/2026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44526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9/29/2026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76078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9/29/2026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86657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9/29/2026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36099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74F12-AA26-4AC8-9962-C36BB8F32554}" type="datetimeFigureOut">
              <a:rPr lang="en-US" smtClean="0"/>
              <a:pPr/>
              <a:t>9/29/2026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40393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877410" y="3855155"/>
            <a:ext cx="3817625" cy="2595984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200" b="1" dirty="0">
                <a:latin typeface="Comic Sans MS" panose="030F0702030302020204" pitchFamily="66" charset="0"/>
              </a:rPr>
              <a:t>Welcome to </a:t>
            </a:r>
            <a:br>
              <a:rPr lang="en-US" sz="3200" b="1" dirty="0">
                <a:latin typeface="Comic Sans MS" panose="030F0702030302020204" pitchFamily="66" charset="0"/>
              </a:rPr>
            </a:br>
            <a:r>
              <a:rPr lang="en-US" sz="3200" b="1" dirty="0">
                <a:latin typeface="Comic Sans MS" panose="030F0702030302020204" pitchFamily="66" charset="0"/>
              </a:rPr>
              <a:t>the New School Year </a:t>
            </a:r>
            <a:br>
              <a:rPr lang="en-US" sz="3200" b="1" dirty="0">
                <a:latin typeface="Comic Sans MS" panose="030F0702030302020204" pitchFamily="66" charset="0"/>
              </a:rPr>
            </a:br>
            <a:br>
              <a:rPr lang="en-US" sz="3200" b="1" dirty="0">
                <a:latin typeface="Comic Sans MS" panose="030F0702030302020204" pitchFamily="66" charset="0"/>
              </a:rPr>
            </a:br>
            <a:r>
              <a:rPr lang="en-US" sz="3200" b="1" dirty="0">
                <a:latin typeface="Comic Sans MS" panose="030F0702030302020204" pitchFamily="66" charset="0"/>
              </a:rPr>
              <a:t>Elm Class 2026-27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0" y="6451139"/>
            <a:ext cx="397033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Everyone Experiences Excellence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0935" y="374900"/>
            <a:ext cx="2890886" cy="28962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639203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>
                <a:solidFill>
                  <a:schemeClr val="bg1"/>
                </a:solidFill>
                <a:latin typeface="Comic Sans MS" panose="030F0702030302020204" pitchFamily="66" charset="0"/>
              </a:rPr>
              <a:t>In this welcome session we will cover: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8965" y="1618319"/>
            <a:ext cx="8229600" cy="4275740"/>
          </a:xfrm>
        </p:spPr>
        <p:txBody>
          <a:bodyPr>
            <a:normAutofit/>
          </a:bodyPr>
          <a:lstStyle/>
          <a:p>
            <a:r>
              <a:rPr lang="en-US" dirty="0">
                <a:latin typeface="Comic Sans MS" panose="030F0702030302020204" pitchFamily="66" charset="0"/>
              </a:rPr>
              <a:t>Meet our Team</a:t>
            </a:r>
          </a:p>
          <a:p>
            <a:r>
              <a:rPr lang="en-US" dirty="0">
                <a:latin typeface="Comic Sans MS" panose="030F0702030302020204" pitchFamily="66" charset="0"/>
              </a:rPr>
              <a:t>The usual daily routine in class</a:t>
            </a:r>
          </a:p>
          <a:p>
            <a:r>
              <a:rPr lang="en-US" dirty="0">
                <a:latin typeface="Comic Sans MS" panose="030F0702030302020204" pitchFamily="66" charset="0"/>
              </a:rPr>
              <a:t>Our Learning Journey themes for this year</a:t>
            </a:r>
          </a:p>
          <a:p>
            <a:r>
              <a:rPr lang="en-US" dirty="0">
                <a:latin typeface="Comic Sans MS" panose="030F0702030302020204" pitchFamily="66" charset="0"/>
              </a:rPr>
              <a:t>Rewards for our wonderful children</a:t>
            </a:r>
          </a:p>
          <a:p>
            <a:r>
              <a:rPr lang="en-US" dirty="0">
                <a:latin typeface="Comic Sans MS" panose="030F0702030302020204" pitchFamily="66" charset="0"/>
              </a:rPr>
              <a:t>Home learning and the expectation of a Hudson parents in this class</a:t>
            </a:r>
          </a:p>
          <a:p>
            <a:r>
              <a:rPr lang="en-US" dirty="0">
                <a:latin typeface="Comic Sans MS" panose="030F0702030302020204" pitchFamily="66" charset="0"/>
              </a:rPr>
              <a:t>Communication with families</a:t>
            </a:r>
          </a:p>
          <a:p>
            <a:r>
              <a:rPr lang="en-US" dirty="0">
                <a:latin typeface="Comic Sans MS" panose="030F0702030302020204" pitchFamily="66" charset="0"/>
              </a:rPr>
              <a:t>Things we are looking forward to this year</a:t>
            </a:r>
          </a:p>
          <a:p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2739540" y="6483100"/>
            <a:ext cx="397033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Everyone Experiences Excellence</a:t>
            </a:r>
          </a:p>
        </p:txBody>
      </p:sp>
    </p:spTree>
    <p:extLst>
      <p:ext uri="{BB962C8B-B14F-4D97-AF65-F5344CB8AC3E}">
        <p14:creationId xmlns:p14="http://schemas.microsoft.com/office/powerpoint/2010/main" val="41033094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E0A2B444-0D3A-443D-BD6F-9FDD70BF78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23310" y="833015"/>
            <a:ext cx="4886560" cy="610820"/>
          </a:xfrm>
        </p:spPr>
        <p:txBody>
          <a:bodyPr>
            <a:no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Comic Sans MS" panose="030F0702030302020204" pitchFamily="66" charset="0"/>
              </a:rPr>
              <a:t>Meet the team…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4DD4151-D9BE-4B9A-8CEA-B29FC71A7ABF}"/>
              </a:ext>
            </a:extLst>
          </p:cNvPr>
          <p:cNvSpPr txBox="1"/>
          <p:nvPr/>
        </p:nvSpPr>
        <p:spPr>
          <a:xfrm>
            <a:off x="143555" y="3070538"/>
            <a:ext cx="290139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I am Mrs Williams and I am the class teacher. I work in school Monday- Thursday.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2470651-0786-4A90-965D-78185E025F94}"/>
              </a:ext>
            </a:extLst>
          </p:cNvPr>
          <p:cNvSpPr txBox="1"/>
          <p:nvPr/>
        </p:nvSpPr>
        <p:spPr>
          <a:xfrm>
            <a:off x="5434608" y="1491416"/>
            <a:ext cx="36649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I am Mrs Garry. I am the TA3 in Elm Class. I lead learning on a Friday.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8F4F475-BB9E-482D-8A25-B67E5EEB412B}"/>
              </a:ext>
            </a:extLst>
          </p:cNvPr>
          <p:cNvSpPr txBox="1"/>
          <p:nvPr/>
        </p:nvSpPr>
        <p:spPr>
          <a:xfrm>
            <a:off x="5458956" y="2996792"/>
            <a:ext cx="36649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I am Mrs Brown and I am a TA for Elm Class.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FA1F770-661D-4B5C-9DE3-6638154B4A4D}"/>
              </a:ext>
            </a:extLst>
          </p:cNvPr>
          <p:cNvSpPr txBox="1"/>
          <p:nvPr/>
        </p:nvSpPr>
        <p:spPr>
          <a:xfrm>
            <a:off x="5434608" y="4252055"/>
            <a:ext cx="36649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I am Miss Sam and I am a TA for Elm Class.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B10F027-1728-4DC8-B17B-AC0E973E0E29}"/>
              </a:ext>
            </a:extLst>
          </p:cNvPr>
          <p:cNvSpPr txBox="1"/>
          <p:nvPr/>
        </p:nvSpPr>
        <p:spPr>
          <a:xfrm>
            <a:off x="5551844" y="5566870"/>
            <a:ext cx="36649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I am Miss Woof. I work as a TA in Elm Class on Fridays.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BC512886-872D-4E56-BC61-6396C8A7B7A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6700"/>
          <a:stretch/>
        </p:blipFill>
        <p:spPr>
          <a:xfrm>
            <a:off x="792133" y="1540738"/>
            <a:ext cx="1347626" cy="143289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3A00127-CBC0-45E7-B841-32B197F3EF0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2390" b="12390"/>
          <a:stretch/>
        </p:blipFill>
        <p:spPr>
          <a:xfrm>
            <a:off x="4404468" y="1351300"/>
            <a:ext cx="1082725" cy="122163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A609EC59-6028-4243-AC4A-9AC0EF22F57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04468" y="2628720"/>
            <a:ext cx="1082725" cy="121118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1C23D28E-7A1F-4E9C-9B53-2A0754AEC416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b="16402"/>
          <a:stretch/>
        </p:blipFill>
        <p:spPr>
          <a:xfrm>
            <a:off x="4447474" y="3895689"/>
            <a:ext cx="996711" cy="126670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9BF33F7A-16ED-4420-A653-AFE9BA0585C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43763" y="5310538"/>
            <a:ext cx="915193" cy="112986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96659AFA-5646-412F-9201-6D814017BD4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1577" y="4542328"/>
            <a:ext cx="1063252" cy="1375399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14769DB9-1EB5-4A2E-BF5F-09CCC0DA615C}"/>
              </a:ext>
            </a:extLst>
          </p:cNvPr>
          <p:cNvSpPr txBox="1"/>
          <p:nvPr/>
        </p:nvSpPr>
        <p:spPr>
          <a:xfrm>
            <a:off x="1507717" y="4636527"/>
            <a:ext cx="223849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I am Suzanne. I am a Speech &amp; Language Therapist. I work in Elm Class on Thursdays.</a:t>
            </a:r>
          </a:p>
        </p:txBody>
      </p:sp>
    </p:spTree>
    <p:extLst>
      <p:ext uri="{BB962C8B-B14F-4D97-AF65-F5344CB8AC3E}">
        <p14:creationId xmlns:p14="http://schemas.microsoft.com/office/powerpoint/2010/main" val="1545667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C340B22B-F10E-4FD4-B644-C22F21682B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23310" y="833015"/>
            <a:ext cx="4886560" cy="610820"/>
          </a:xfrm>
        </p:spPr>
        <p:txBody>
          <a:bodyPr>
            <a:no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Comic Sans MS" panose="030F0702030302020204" pitchFamily="66" charset="0"/>
              </a:rPr>
              <a:t>Our daily routine!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6BD7D7F-0314-4B21-A154-E220E18604D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4698" b="38259"/>
          <a:stretch/>
        </p:blipFill>
        <p:spPr>
          <a:xfrm>
            <a:off x="1464490" y="1443835"/>
            <a:ext cx="6215020" cy="52766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37207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C340B22B-F10E-4FD4-B644-C22F21682B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23310" y="833015"/>
            <a:ext cx="4886560" cy="610820"/>
          </a:xfrm>
        </p:spPr>
        <p:txBody>
          <a:bodyPr>
            <a:no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Comic Sans MS" panose="030F0702030302020204" pitchFamily="66" charset="0"/>
              </a:rPr>
              <a:t>Our daily routine!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F16B9A8-B405-4415-9C30-C5B29098FD6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61272"/>
          <a:stretch/>
        </p:blipFill>
        <p:spPr>
          <a:xfrm>
            <a:off x="1251181" y="1901950"/>
            <a:ext cx="6641637" cy="38283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50201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6260" y="985720"/>
            <a:ext cx="8229600" cy="610820"/>
          </a:xfrm>
        </p:spPr>
        <p:txBody>
          <a:bodyPr>
            <a:no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Comic Sans MS" panose="030F0702030302020204" pitchFamily="66" charset="0"/>
              </a:rPr>
              <a:t>Our Learning Journey Curriculum – Autumn 1-There You Are (Geography)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739540" y="6483100"/>
            <a:ext cx="397033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Everyone Experiences Excellence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1026683-1157-4AA0-8347-00E6BEB12B5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0868" y="1782389"/>
            <a:ext cx="7522264" cy="5039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45080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739540" y="6483100"/>
            <a:ext cx="397033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Everyone Experiences Excellence</a:t>
            </a: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66B42582-50C7-46C7-8285-AD34733693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6260" y="985720"/>
            <a:ext cx="8229600" cy="610820"/>
          </a:xfrm>
        </p:spPr>
        <p:txBody>
          <a:bodyPr>
            <a:no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Comic Sans MS" panose="030F0702030302020204" pitchFamily="66" charset="0"/>
              </a:rPr>
              <a:t>Our Learning Journey Curriculum – Autumn 2-Marvelous Materials (Science)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D8C171A-CEBF-4D34-A0DE-8CF83E56F2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66590" y="3429000"/>
            <a:ext cx="4395056" cy="272036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D2A123B-9C47-44FD-AADB-4809884F047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6260" y="1668793"/>
            <a:ext cx="3769336" cy="229877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7FB2D56-65CE-46E4-8E0D-95A6745552B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6261" y="4032661"/>
            <a:ext cx="3769336" cy="2047907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AE795994-AEF3-43AC-AE1F-FF5751ABB25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46418" y="1668793"/>
            <a:ext cx="4701322" cy="1619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5942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739540" y="6483100"/>
            <a:ext cx="397033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Everyone Experiences Excellence</a:t>
            </a: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E61FCEF5-43D3-479C-8971-74721D4A6F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6260" y="985720"/>
            <a:ext cx="8229600" cy="610820"/>
          </a:xfrm>
        </p:spPr>
        <p:txBody>
          <a:bodyPr>
            <a:no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Comic Sans MS" panose="030F0702030302020204" pitchFamily="66" charset="0"/>
              </a:rPr>
              <a:t>Our Learning Journey Curriculum – Spring 1-The Great Fire of London (History)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0779B03-0554-49FE-9D6A-8A7B50CC82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2185" y="1749245"/>
            <a:ext cx="7242350" cy="47228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16338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8FC9E19C-8C14-4B43-8166-C7B5AF399E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6260" y="985720"/>
            <a:ext cx="8229600" cy="610820"/>
          </a:xfrm>
        </p:spPr>
        <p:txBody>
          <a:bodyPr>
            <a:no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Comic Sans MS" panose="030F0702030302020204" pitchFamily="66" charset="0"/>
              </a:rPr>
              <a:t>Our Learning Journey Curriculum – Spring 2- Plants (Science)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3EC1EE1-64A2-4C23-B409-43962A8FD1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392" y="1749245"/>
            <a:ext cx="9049215" cy="48770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60663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36E3FB37-77CE-4910-8B57-9696A61673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6260" y="985720"/>
            <a:ext cx="8229600" cy="610820"/>
          </a:xfrm>
        </p:spPr>
        <p:txBody>
          <a:bodyPr>
            <a:no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Comic Sans MS" panose="030F0702030302020204" pitchFamily="66" charset="0"/>
              </a:rPr>
              <a:t>Our Learning Journey Curriculum – Summer 1- Where You Are (Geography)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F7A14D4-1CAE-48F0-BAC0-3EE95FD3FA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0605" y="1901950"/>
            <a:ext cx="5571803" cy="4257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946826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2B138F1F-893C-4FE7-BFB7-2CCBA8F007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6260" y="985720"/>
            <a:ext cx="8229600" cy="610820"/>
          </a:xfrm>
        </p:spPr>
        <p:txBody>
          <a:bodyPr>
            <a:no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Comic Sans MS" panose="030F0702030302020204" pitchFamily="66" charset="0"/>
              </a:rPr>
              <a:t>Our Learning Journey Curriculum – Summer 2- Homes Through Time (History)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97D45DF-464B-49C2-9483-1FD682C1F6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8560" y="1749245"/>
            <a:ext cx="7426880" cy="4930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94931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3753" y="1001254"/>
            <a:ext cx="8704185" cy="610820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Comic Sans MS" panose="030F0702030302020204" pitchFamily="66" charset="0"/>
              </a:rPr>
              <a:t>White Rose </a:t>
            </a:r>
            <a:r>
              <a:rPr lang="en-US" b="1" dirty="0" err="1">
                <a:solidFill>
                  <a:schemeClr val="bg1"/>
                </a:solidFill>
                <a:latin typeface="Comic Sans MS" panose="030F0702030302020204" pitchFamily="66" charset="0"/>
              </a:rPr>
              <a:t>Maths</a:t>
            </a:r>
            <a:r>
              <a:rPr lang="en-US" b="1" dirty="0">
                <a:solidFill>
                  <a:schemeClr val="bg1"/>
                </a:solidFill>
                <a:latin typeface="Comic Sans MS" panose="030F0702030302020204" pitchFamily="66" charset="0"/>
              </a:rPr>
              <a:t> – Year 2 &amp; 3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350360" y="6471860"/>
            <a:ext cx="397033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Everyone Experiences Excellence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EF3A2CE-EA47-4CAB-95A0-F2E5412A93F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590" t="17936" r="60020" b="36640"/>
          <a:stretch/>
        </p:blipFill>
        <p:spPr>
          <a:xfrm>
            <a:off x="173743" y="2140921"/>
            <a:ext cx="3514141" cy="351414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2E778EA-05FF-4F86-B93F-A8454DEA14E5}"/>
              </a:ext>
            </a:extLst>
          </p:cNvPr>
          <p:cNvSpPr txBox="1"/>
          <p:nvPr/>
        </p:nvSpPr>
        <p:spPr>
          <a:xfrm>
            <a:off x="3350360" y="2274844"/>
            <a:ext cx="244328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Monday, Wednesday &amp; Friday </a:t>
            </a:r>
            <a:br>
              <a:rPr lang="en-GB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br>
              <a:rPr lang="en-GB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n-GB" b="1" dirty="0">
                <a:solidFill>
                  <a:schemeClr val="bg1"/>
                </a:solidFill>
                <a:latin typeface="Comic Sans MS" panose="030F0702030302020204" pitchFamily="66" charset="0"/>
              </a:rPr>
              <a:t>Flashback 4</a:t>
            </a:r>
          </a:p>
          <a:p>
            <a:pPr algn="ctr"/>
            <a:endParaRPr lang="en-GB" b="1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b="1" dirty="0">
                <a:solidFill>
                  <a:schemeClr val="bg1"/>
                </a:solidFill>
                <a:latin typeface="Comic Sans MS" panose="030F0702030302020204" pitchFamily="66" charset="0"/>
              </a:rPr>
              <a:t>Recap</a:t>
            </a:r>
          </a:p>
          <a:p>
            <a:pPr algn="ctr"/>
            <a:endParaRPr lang="en-GB" b="1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b="1" dirty="0">
                <a:solidFill>
                  <a:schemeClr val="bg1"/>
                </a:solidFill>
                <a:latin typeface="Comic Sans MS" panose="030F0702030302020204" pitchFamily="66" charset="0"/>
              </a:rPr>
              <a:t>Guided </a:t>
            </a:r>
          </a:p>
          <a:p>
            <a:pPr algn="ctr"/>
            <a:endParaRPr lang="en-GB" b="1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b="1" dirty="0">
                <a:solidFill>
                  <a:schemeClr val="bg1"/>
                </a:solidFill>
                <a:latin typeface="Comic Sans MS" panose="030F0702030302020204" pitchFamily="66" charset="0"/>
              </a:rPr>
              <a:t>Independent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90C7DEE-1A52-4895-84ED-8F4A882AFE80}"/>
              </a:ext>
            </a:extLst>
          </p:cNvPr>
          <p:cNvSpPr txBox="1"/>
          <p:nvPr/>
        </p:nvSpPr>
        <p:spPr>
          <a:xfrm>
            <a:off x="6284649" y="2309852"/>
            <a:ext cx="24432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Tuesday &amp; Thursday</a:t>
            </a:r>
          </a:p>
          <a:p>
            <a:pPr algn="ctr"/>
            <a:r>
              <a:rPr lang="en-GB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Messy Maths!</a:t>
            </a:r>
            <a:endParaRPr lang="en-GB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C0E513E-0C5B-43A3-A838-3285A92B274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6100" y="3488379"/>
            <a:ext cx="1162110" cy="99382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885F7B3-4D3F-479D-8931-662FE0EFF2B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5889"/>
          <a:stretch/>
        </p:blipFill>
        <p:spPr>
          <a:xfrm>
            <a:off x="5985032" y="3428999"/>
            <a:ext cx="1449676" cy="118685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21E5CEF-64DA-4555-A95B-0504AD533AB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56618" y="4655348"/>
            <a:ext cx="919940" cy="93409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1AB6820-BC32-45BB-B8AF-0514D97F256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45013" y="4680859"/>
            <a:ext cx="1174810" cy="1060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909930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8965" y="1291130"/>
            <a:ext cx="8229600" cy="610820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Comic Sans MS" panose="030F0702030302020204" pitchFamily="66" charset="0"/>
              </a:rPr>
              <a:t>Rewards</a:t>
            </a:r>
            <a:endParaRPr lang="en-GB" b="1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435" y="1901950"/>
            <a:ext cx="8229600" cy="4275740"/>
          </a:xfrm>
        </p:spPr>
        <p:txBody>
          <a:bodyPr>
            <a:normAutofit fontScale="92500" lnSpcReduction="10000"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At Hudson we use class dojo to reward the children. The children can earn a dojo for a range of things such as working hard, having a calm classroom, being helpful and outstanding work</a:t>
            </a:r>
          </a:p>
          <a:p>
            <a:r>
              <a:rPr lang="en-GB" dirty="0">
                <a:latin typeface="Comic Sans MS" panose="030F0702030302020204" pitchFamily="66" charset="0"/>
              </a:rPr>
              <a:t>Sticker for every 10 points earned!</a:t>
            </a:r>
          </a:p>
          <a:p>
            <a:r>
              <a:rPr lang="en-GB" dirty="0">
                <a:latin typeface="Comic Sans MS" panose="030F0702030302020204" pitchFamily="66" charset="0"/>
              </a:rPr>
              <a:t>Children also have a chance to achieve either an Everyone Experiences Excellence award or a Charter Champion award every Friday in assembly</a:t>
            </a:r>
          </a:p>
          <a:p>
            <a:r>
              <a:rPr lang="en-GB" dirty="0">
                <a:latin typeface="Comic Sans MS" panose="030F0702030302020204" pitchFamily="66" charset="0"/>
              </a:rPr>
              <a:t>Verbal praise </a:t>
            </a:r>
          </a:p>
          <a:p>
            <a:r>
              <a:rPr lang="en-GB" dirty="0">
                <a:latin typeface="Comic Sans MS" panose="030F0702030302020204" pitchFamily="66" charset="0"/>
              </a:rPr>
              <a:t>Recognition </a:t>
            </a:r>
          </a:p>
        </p:txBody>
      </p:sp>
    </p:spTree>
    <p:extLst>
      <p:ext uri="{BB962C8B-B14F-4D97-AF65-F5344CB8AC3E}">
        <p14:creationId xmlns:p14="http://schemas.microsoft.com/office/powerpoint/2010/main" val="19692085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47780"/>
            <a:ext cx="8229600" cy="610820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Comic Sans MS" panose="030F0702030302020204" pitchFamily="66" charset="0"/>
              </a:rPr>
              <a:t>Home Learning</a:t>
            </a:r>
            <a:endParaRPr lang="en-GB" b="1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59785" y="1728744"/>
            <a:ext cx="702443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Comic Sans MS" panose="030F0702030302020204" pitchFamily="66" charset="0"/>
              </a:rPr>
              <a:t>For children on our Read, Write Inc. scheme, they may have a weekly reading book to bring home and read with their families</a:t>
            </a:r>
            <a:r>
              <a:rPr lang="en-US" dirty="0">
                <a:solidFill>
                  <a:schemeClr val="bg1"/>
                </a:solidFill>
                <a:latin typeface="Comic Sans MS" panose="030F0702030302020204" pitchFamily="66" charset="0"/>
              </a:rPr>
              <a:t>.</a:t>
            </a:r>
            <a:endParaRPr lang="en-GB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59785" y="4345230"/>
            <a:ext cx="702443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Comic Sans MS" panose="030F0702030302020204" pitchFamily="66" charset="0"/>
              </a:rPr>
              <a:t>With support from families, children are invited to share photos/videos with class during our weekly Show &amp; Tell sessions.  </a:t>
            </a:r>
            <a:endParaRPr lang="en-GB" sz="24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7233A5F-BF78-486D-9AB9-D1EAF14EFE46}"/>
              </a:ext>
            </a:extLst>
          </p:cNvPr>
          <p:cNvSpPr txBox="1"/>
          <p:nvPr/>
        </p:nvSpPr>
        <p:spPr>
          <a:xfrm>
            <a:off x="1059785" y="3276295"/>
            <a:ext cx="70244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Comic Sans MS" panose="030F0702030302020204" pitchFamily="66" charset="0"/>
              </a:rPr>
              <a:t>Reading for pleasure books- weekly</a:t>
            </a:r>
            <a:endParaRPr lang="en-GB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020234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8965" y="1094983"/>
            <a:ext cx="8229600" cy="610820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Comic Sans MS" panose="030F0702030302020204" pitchFamily="66" charset="0"/>
              </a:rPr>
              <a:t>Communicating with families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739540" y="6483100"/>
            <a:ext cx="397033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Everyone Experiences Excellence</a:t>
            </a:r>
          </a:p>
        </p:txBody>
      </p:sp>
      <p:pic>
        <p:nvPicPr>
          <p:cNvPr id="2050" name="Picture 2" descr="Image result for class doj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646" y="2207360"/>
            <a:ext cx="4428445" cy="3557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32E2D30-4903-4811-BE7E-DFC853590F05}"/>
              </a:ext>
            </a:extLst>
          </p:cNvPr>
          <p:cNvSpPr txBox="1"/>
          <p:nvPr/>
        </p:nvSpPr>
        <p:spPr>
          <a:xfrm>
            <a:off x="296259" y="2054655"/>
            <a:ext cx="3817625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bg2"/>
                </a:solidFill>
                <a:latin typeface="Comic Sans MS" panose="030F0702030302020204" pitchFamily="66" charset="0"/>
              </a:rPr>
              <a:t>Parents can communicate with school using class dojo.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bg2"/>
                </a:solidFill>
                <a:latin typeface="Comic Sans MS" panose="030F0702030302020204" pitchFamily="66" charset="0"/>
              </a:rPr>
              <a:t>The app can be downloaded onto all androids and iPhones.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bg2"/>
                </a:solidFill>
                <a:latin typeface="Comic Sans MS" panose="030F0702030302020204" pitchFamily="66" charset="0"/>
              </a:rPr>
              <a:t>Class dojos are uploaded to show learning</a:t>
            </a:r>
            <a:endParaRPr lang="en-GB" sz="2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772349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59785" y="1121236"/>
            <a:ext cx="6719018" cy="868839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Comic Sans MS" panose="030F0702030302020204" pitchFamily="66" charset="0"/>
              </a:rPr>
              <a:t>Things Elm class are looking forward to…</a:t>
            </a:r>
            <a:endParaRPr lang="en-GB" b="1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07080" y="2360065"/>
            <a:ext cx="3206805" cy="3970330"/>
          </a:xfrm>
        </p:spPr>
        <p:txBody>
          <a:bodyPr/>
          <a:lstStyle/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424374" y="2207359"/>
            <a:ext cx="778795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latin typeface="Comic Sans MS" panose="030F0702030302020204" pitchFamily="66" charset="0"/>
              </a:rPr>
              <a:t>Making new friends</a:t>
            </a:r>
            <a:endParaRPr lang="en-GB" sz="3200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r>
              <a:rPr lang="en-GB" sz="3200" dirty="0">
                <a:solidFill>
                  <a:schemeClr val="bg1"/>
                </a:solidFill>
                <a:latin typeface="Comic Sans MS" panose="030F0702030302020204" pitchFamily="66" charset="0"/>
              </a:rPr>
              <a:t>Class trips</a:t>
            </a:r>
            <a:br>
              <a:rPr lang="en-GB" sz="3200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n-GB" sz="3200" dirty="0">
                <a:solidFill>
                  <a:schemeClr val="bg1"/>
                </a:solidFill>
                <a:latin typeface="Comic Sans MS" panose="030F0702030302020204" pitchFamily="66" charset="0"/>
              </a:rPr>
              <a:t>School performances</a:t>
            </a:r>
          </a:p>
          <a:p>
            <a:r>
              <a:rPr lang="en-US" sz="3200" dirty="0">
                <a:solidFill>
                  <a:schemeClr val="bg1"/>
                </a:solidFill>
                <a:latin typeface="Comic Sans MS" panose="030F0702030302020204" pitchFamily="66" charset="0"/>
              </a:rPr>
              <a:t>School talent shows</a:t>
            </a:r>
            <a:endParaRPr lang="en-GB" sz="3200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endParaRPr lang="en-GB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87524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2756</TotalTime>
  <Words>473</Words>
  <Application>Microsoft Office PowerPoint</Application>
  <PresentationFormat>On-screen Show (4:3)</PresentationFormat>
  <Paragraphs>59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Calibri</vt:lpstr>
      <vt:lpstr>Comic Sans MS</vt:lpstr>
      <vt:lpstr>Office Theme</vt:lpstr>
      <vt:lpstr>Welcome to  the New School Year   Elm Class 2026-27</vt:lpstr>
      <vt:lpstr>In this welcome session we will cover:</vt:lpstr>
      <vt:lpstr>Meet the team…</vt:lpstr>
      <vt:lpstr>Our daily routine!</vt:lpstr>
      <vt:lpstr>Our daily routine!</vt:lpstr>
      <vt:lpstr>Our Learning Journey Curriculum – Autumn 1-There You Are (Geography)</vt:lpstr>
      <vt:lpstr>Our Learning Journey Curriculum – Autumn 2-Marvelous Materials (Science)</vt:lpstr>
      <vt:lpstr>Our Learning Journey Curriculum – Spring 1-The Great Fire of London (History)</vt:lpstr>
      <vt:lpstr>Our Learning Journey Curriculum – Spring 2- Plants (Science)</vt:lpstr>
      <vt:lpstr>Our Learning Journey Curriculum – Summer 1- Where You Are (Geography)</vt:lpstr>
      <vt:lpstr>Our Learning Journey Curriculum – Summer 2- Homes Through Time (History)</vt:lpstr>
      <vt:lpstr>White Rose Maths – Year 2 &amp; 3</vt:lpstr>
      <vt:lpstr>Rewards</vt:lpstr>
      <vt:lpstr>Home Learning</vt:lpstr>
      <vt:lpstr>Communicating with families</vt:lpstr>
      <vt:lpstr>Things Elm class are looking forward to…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Julian</dc:creator>
  <cp:lastModifiedBy>Emma Williams</cp:lastModifiedBy>
  <cp:revision>154</cp:revision>
  <dcterms:created xsi:type="dcterms:W3CDTF">2013-08-21T19:17:07Z</dcterms:created>
  <dcterms:modified xsi:type="dcterms:W3CDTF">2026-09-29T13:22:11Z</dcterms:modified>
</cp:coreProperties>
</file>