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1"/>
  </p:notesMasterIdLst>
  <p:sldIdLst>
    <p:sldId id="256" r:id="rId2"/>
    <p:sldId id="321" r:id="rId3"/>
    <p:sldId id="289" r:id="rId4"/>
    <p:sldId id="310" r:id="rId5"/>
    <p:sldId id="318" r:id="rId6"/>
    <p:sldId id="297" r:id="rId7"/>
    <p:sldId id="282" r:id="rId8"/>
    <p:sldId id="319" r:id="rId9"/>
    <p:sldId id="320" r:id="rId10"/>
    <p:sldId id="308" r:id="rId11"/>
    <p:sldId id="306" r:id="rId12"/>
    <p:sldId id="292" r:id="rId13"/>
    <p:sldId id="293" r:id="rId14"/>
    <p:sldId id="294" r:id="rId15"/>
    <p:sldId id="265" r:id="rId16"/>
    <p:sldId id="311" r:id="rId17"/>
    <p:sldId id="264" r:id="rId18"/>
    <p:sldId id="261" r:id="rId19"/>
    <p:sldId id="284" r:id="rId2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FF9E1D"/>
    <a:srgbClr val="6CA800"/>
    <a:srgbClr val="2597FF"/>
    <a:srgbClr val="D68B1C"/>
    <a:srgbClr val="609600"/>
    <a:srgbClr val="EE7D00"/>
    <a:srgbClr val="253600"/>
    <a:srgbClr val="552579"/>
    <a:srgbClr val="D09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60"/>
  </p:normalViewPr>
  <p:slideViewPr>
    <p:cSldViewPr>
      <p:cViewPr varScale="1">
        <p:scale>
          <a:sx n="62" d="100"/>
          <a:sy n="62" d="100"/>
        </p:scale>
        <p:origin x="1408" y="52"/>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9348268-F290-49B8-B916-7662B25C29E7}" type="datetimeFigureOut">
              <a:rPr lang="en-GB" smtClean="0"/>
              <a:t>28/09/2026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8B42751-1992-40CF-A975-5C3129189ECC}" type="slidenum">
              <a:rPr lang="en-GB" smtClean="0"/>
              <a:t>‹#›</a:t>
            </a:fld>
            <a:endParaRPr lang="en-GB"/>
          </a:p>
        </p:txBody>
      </p:sp>
    </p:spTree>
    <p:extLst>
      <p:ext uri="{BB962C8B-B14F-4D97-AF65-F5344CB8AC3E}">
        <p14:creationId xmlns:p14="http://schemas.microsoft.com/office/powerpoint/2010/main" val="1695666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a:t>
            </a:fld>
            <a:endParaRPr lang="en-GB"/>
          </a:p>
        </p:txBody>
      </p:sp>
    </p:spTree>
    <p:extLst>
      <p:ext uri="{BB962C8B-B14F-4D97-AF65-F5344CB8AC3E}">
        <p14:creationId xmlns:p14="http://schemas.microsoft.com/office/powerpoint/2010/main" val="1621079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2</a:t>
            </a:fld>
            <a:endParaRPr lang="en-GB"/>
          </a:p>
        </p:txBody>
      </p:sp>
    </p:spTree>
    <p:extLst>
      <p:ext uri="{BB962C8B-B14F-4D97-AF65-F5344CB8AC3E}">
        <p14:creationId xmlns:p14="http://schemas.microsoft.com/office/powerpoint/2010/main" val="1755448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3</a:t>
            </a:fld>
            <a:endParaRPr lang="en-GB"/>
          </a:p>
        </p:txBody>
      </p:sp>
    </p:spTree>
    <p:extLst>
      <p:ext uri="{BB962C8B-B14F-4D97-AF65-F5344CB8AC3E}">
        <p14:creationId xmlns:p14="http://schemas.microsoft.com/office/powerpoint/2010/main" val="1436425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7</a:t>
            </a:fld>
            <a:endParaRPr lang="en-GB"/>
          </a:p>
        </p:txBody>
      </p:sp>
    </p:spTree>
    <p:extLst>
      <p:ext uri="{BB962C8B-B14F-4D97-AF65-F5344CB8AC3E}">
        <p14:creationId xmlns:p14="http://schemas.microsoft.com/office/powerpoint/2010/main" val="1516686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12</a:t>
            </a:fld>
            <a:endParaRPr lang="en-GB"/>
          </a:p>
        </p:txBody>
      </p:sp>
    </p:spTree>
    <p:extLst>
      <p:ext uri="{BB962C8B-B14F-4D97-AF65-F5344CB8AC3E}">
        <p14:creationId xmlns:p14="http://schemas.microsoft.com/office/powerpoint/2010/main" val="253039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13</a:t>
            </a:fld>
            <a:endParaRPr lang="en-GB"/>
          </a:p>
        </p:txBody>
      </p:sp>
    </p:spTree>
    <p:extLst>
      <p:ext uri="{BB962C8B-B14F-4D97-AF65-F5344CB8AC3E}">
        <p14:creationId xmlns:p14="http://schemas.microsoft.com/office/powerpoint/2010/main" val="33749797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14</a:t>
            </a:fld>
            <a:endParaRPr lang="en-GB"/>
          </a:p>
        </p:txBody>
      </p:sp>
    </p:spTree>
    <p:extLst>
      <p:ext uri="{BB962C8B-B14F-4D97-AF65-F5344CB8AC3E}">
        <p14:creationId xmlns:p14="http://schemas.microsoft.com/office/powerpoint/2010/main" val="4237367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15</a:t>
            </a:fld>
            <a:endParaRPr lang="en-GB"/>
          </a:p>
        </p:txBody>
      </p:sp>
    </p:spTree>
    <p:extLst>
      <p:ext uri="{BB962C8B-B14F-4D97-AF65-F5344CB8AC3E}">
        <p14:creationId xmlns:p14="http://schemas.microsoft.com/office/powerpoint/2010/main" val="16419263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17</a:t>
            </a:fld>
            <a:endParaRPr lang="en-GB"/>
          </a:p>
        </p:txBody>
      </p:sp>
    </p:spTree>
    <p:extLst>
      <p:ext uri="{BB962C8B-B14F-4D97-AF65-F5344CB8AC3E}">
        <p14:creationId xmlns:p14="http://schemas.microsoft.com/office/powerpoint/2010/main" val="34178360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18</a:t>
            </a:fld>
            <a:endParaRPr lang="en-GB"/>
          </a:p>
        </p:txBody>
      </p:sp>
    </p:spTree>
    <p:extLst>
      <p:ext uri="{BB962C8B-B14F-4D97-AF65-F5344CB8AC3E}">
        <p14:creationId xmlns:p14="http://schemas.microsoft.com/office/powerpoint/2010/main" val="13819970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19</a:t>
            </a:fld>
            <a:endParaRPr lang="en-GB"/>
          </a:p>
        </p:txBody>
      </p:sp>
    </p:spTree>
    <p:extLst>
      <p:ext uri="{BB962C8B-B14F-4D97-AF65-F5344CB8AC3E}">
        <p14:creationId xmlns:p14="http://schemas.microsoft.com/office/powerpoint/2010/main" val="3154997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83113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255556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878859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074F12-AA26-4AC8-9962-C36BB8F32554}" type="datetimeFigureOut">
              <a:rPr lang="en-US" smtClean="0"/>
              <a:pPr/>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939742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9/28/2026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394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074F12-AA26-4AC8-9962-C36BB8F32554}" type="datetimeFigureOut">
              <a:rPr lang="en-US" smtClean="0"/>
              <a:pPr/>
              <a:t>9/28/2026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271238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9/28/2026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432794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052340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59990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172618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28423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7987467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677134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948252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502781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1503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074F12-AA26-4AC8-9962-C36BB8F32554}" type="datetimeFigureOut">
              <a:rPr lang="en-US" smtClean="0"/>
              <a:pPr/>
              <a:t>9/28/2026</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24090397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jpe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4375" y="5257567"/>
            <a:ext cx="8246070" cy="1374345"/>
          </a:xfrm>
        </p:spPr>
        <p:txBody>
          <a:bodyPr>
            <a:noAutofit/>
          </a:bodyPr>
          <a:lstStyle/>
          <a:p>
            <a:r>
              <a:rPr lang="en-US" sz="4800" dirty="0">
                <a:ln>
                  <a:solidFill>
                    <a:schemeClr val="bg1"/>
                  </a:solidFill>
                </a:ln>
                <a:solidFill>
                  <a:schemeClr val="tx1"/>
                </a:solidFill>
                <a:latin typeface="Comic Sans MS" panose="030F0702030302020204" pitchFamily="66" charset="0"/>
              </a:rPr>
              <a:t>Welcome to </a:t>
            </a:r>
            <a:br>
              <a:rPr lang="en-US" sz="4800" dirty="0">
                <a:ln>
                  <a:solidFill>
                    <a:schemeClr val="bg1"/>
                  </a:solidFill>
                </a:ln>
                <a:solidFill>
                  <a:schemeClr val="tx1"/>
                </a:solidFill>
                <a:latin typeface="Comic Sans MS" panose="030F0702030302020204" pitchFamily="66" charset="0"/>
              </a:rPr>
            </a:br>
            <a:r>
              <a:rPr lang="en-US" sz="4800" dirty="0">
                <a:ln>
                  <a:solidFill>
                    <a:schemeClr val="bg1"/>
                  </a:solidFill>
                </a:ln>
                <a:solidFill>
                  <a:schemeClr val="tx1"/>
                </a:solidFill>
                <a:latin typeface="Comic Sans MS" panose="030F0702030302020204" pitchFamily="66" charset="0"/>
              </a:rPr>
              <a:t>the New School Year</a:t>
            </a:r>
            <a:br>
              <a:rPr lang="en-US" sz="4800" dirty="0">
                <a:ln>
                  <a:solidFill>
                    <a:schemeClr val="bg1"/>
                  </a:solidFill>
                </a:ln>
                <a:solidFill>
                  <a:schemeClr val="tx1"/>
                </a:solidFill>
                <a:latin typeface="Sassoon Penpals" panose="02000400000000000000" pitchFamily="50" charset="0"/>
              </a:rPr>
            </a:br>
            <a:br>
              <a:rPr lang="en-US" sz="4800" dirty="0">
                <a:ln>
                  <a:solidFill>
                    <a:schemeClr val="bg1"/>
                  </a:solidFill>
                </a:ln>
                <a:solidFill>
                  <a:schemeClr val="tx1"/>
                </a:solidFill>
                <a:latin typeface="Sassoon Penpals" panose="02000400000000000000" pitchFamily="50" charset="0"/>
              </a:rPr>
            </a:br>
            <a:r>
              <a:rPr lang="en-US" sz="4800" dirty="0">
                <a:ln>
                  <a:solidFill>
                    <a:schemeClr val="bg1"/>
                  </a:solidFill>
                </a:ln>
                <a:solidFill>
                  <a:schemeClr val="tx1"/>
                </a:solidFill>
                <a:latin typeface="Comic Sans MS" panose="030F0702030302020204" pitchFamily="66" charset="0"/>
              </a:rPr>
              <a:t>Yew Class</a:t>
            </a:r>
            <a:br>
              <a:rPr lang="en-US" sz="4800" dirty="0">
                <a:ln>
                  <a:solidFill>
                    <a:schemeClr val="bg1"/>
                  </a:solidFill>
                </a:ln>
                <a:solidFill>
                  <a:schemeClr val="tx1"/>
                </a:solidFill>
                <a:latin typeface="Comic Sans MS" panose="030F0702030302020204" pitchFamily="66" charset="0"/>
              </a:rPr>
            </a:br>
            <a:r>
              <a:rPr lang="en-US" sz="4800" dirty="0">
                <a:ln>
                  <a:solidFill>
                    <a:schemeClr val="bg1"/>
                  </a:solidFill>
                </a:ln>
                <a:solidFill>
                  <a:schemeClr val="tx1"/>
                </a:solidFill>
                <a:latin typeface="Comic Sans MS" panose="030F0702030302020204" pitchFamily="66" charset="0"/>
              </a:rPr>
              <a:t> 2026-2027</a:t>
            </a:r>
          </a:p>
        </p:txBody>
      </p:sp>
      <p:sp>
        <p:nvSpPr>
          <p:cNvPr id="5" name="TextBox 4"/>
          <p:cNvSpPr txBox="1"/>
          <p:nvPr/>
        </p:nvSpPr>
        <p:spPr>
          <a:xfrm>
            <a:off x="0" y="6451139"/>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21671" t="14373" r="21671" b="41093"/>
          <a:stretch/>
        </p:blipFill>
        <p:spPr>
          <a:xfrm>
            <a:off x="6862575" y="69490"/>
            <a:ext cx="1924084" cy="2137870"/>
          </a:xfrm>
          <a:prstGeom prst="rect">
            <a:avLst/>
          </a:prstGeom>
          <a:ln>
            <a:noFill/>
          </a:ln>
          <a:effectLst>
            <a:softEdge rad="112500"/>
          </a:effectLst>
        </p:spPr>
      </p:pic>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D3C40FA-4C26-4F4C-B4A7-B29C3BB8C842}"/>
              </a:ext>
            </a:extLst>
          </p:cNvPr>
          <p:cNvSpPr/>
          <p:nvPr/>
        </p:nvSpPr>
        <p:spPr>
          <a:xfrm>
            <a:off x="5946345" y="1443834"/>
            <a:ext cx="3054100" cy="369332"/>
          </a:xfrm>
          <a:prstGeom prst="rect">
            <a:avLst/>
          </a:prstGeom>
        </p:spPr>
        <p:txBody>
          <a:bodyPr wrap="square">
            <a:spAutoFit/>
          </a:bodyPr>
          <a:lstStyle/>
          <a:p>
            <a:pPr algn="ctr"/>
            <a:endParaRPr lang="en-US" dirty="0">
              <a:latin typeface="Comic Sans MS" panose="030F0702030302020204" pitchFamily="66" charset="0"/>
            </a:endParaRPr>
          </a:p>
        </p:txBody>
      </p:sp>
      <p:sp>
        <p:nvSpPr>
          <p:cNvPr id="9" name="Title 1">
            <a:extLst>
              <a:ext uri="{FF2B5EF4-FFF2-40B4-BE49-F238E27FC236}">
                <a16:creationId xmlns:a16="http://schemas.microsoft.com/office/drawing/2014/main" id="{BF038C51-46F9-490B-9A83-BA1872067CD9}"/>
              </a:ext>
            </a:extLst>
          </p:cNvPr>
          <p:cNvSpPr>
            <a:spLocks noGrp="1"/>
          </p:cNvSpPr>
          <p:nvPr>
            <p:ph type="title"/>
          </p:nvPr>
        </p:nvSpPr>
        <p:spPr>
          <a:xfrm>
            <a:off x="1746957" y="501348"/>
            <a:ext cx="4886560" cy="745588"/>
          </a:xfrm>
        </p:spPr>
        <p:txBody>
          <a:bodyPr>
            <a:normAutofit/>
          </a:bodyPr>
          <a:lstStyle/>
          <a:p>
            <a:pPr algn="ctr"/>
            <a:r>
              <a:rPr lang="en-GB" dirty="0">
                <a:latin typeface="Comic Sans MS" panose="030F0702030302020204" pitchFamily="66" charset="0"/>
              </a:rPr>
              <a:t>Yew Class 2026-2027</a:t>
            </a:r>
          </a:p>
        </p:txBody>
      </p:sp>
      <p:pic>
        <p:nvPicPr>
          <p:cNvPr id="3" name="Picture 2">
            <a:extLst>
              <a:ext uri="{FF2B5EF4-FFF2-40B4-BE49-F238E27FC236}">
                <a16:creationId xmlns:a16="http://schemas.microsoft.com/office/drawing/2014/main" id="{CB2B1D95-49D3-40E4-8DD6-FC237E6D09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4557" y="1589057"/>
            <a:ext cx="1690361" cy="2100626"/>
          </a:xfrm>
          <a:prstGeom prst="rect">
            <a:avLst/>
          </a:prstGeom>
        </p:spPr>
      </p:pic>
      <p:pic>
        <p:nvPicPr>
          <p:cNvPr id="5" name="Picture 4">
            <a:extLst>
              <a:ext uri="{FF2B5EF4-FFF2-40B4-BE49-F238E27FC236}">
                <a16:creationId xmlns:a16="http://schemas.microsoft.com/office/drawing/2014/main" id="{B1E895C7-C5C8-4DEC-8DB1-0EDFBAA2ECC8}"/>
              </a:ext>
            </a:extLst>
          </p:cNvPr>
          <p:cNvPicPr>
            <a:picLocks noChangeAspect="1"/>
          </p:cNvPicPr>
          <p:nvPr/>
        </p:nvPicPr>
        <p:blipFill rotWithShape="1">
          <a:blip r:embed="rId4">
            <a:extLst>
              <a:ext uri="{28A0092B-C50C-407E-A947-70E740481C1C}">
                <a14:useLocalDpi xmlns:a14="http://schemas.microsoft.com/office/drawing/2010/main" val="0"/>
              </a:ext>
            </a:extLst>
          </a:blip>
          <a:srcRect t="2143" r="3754" b="5028"/>
          <a:stretch/>
        </p:blipFill>
        <p:spPr>
          <a:xfrm>
            <a:off x="2660895" y="1589057"/>
            <a:ext cx="1690361" cy="2100626"/>
          </a:xfrm>
          <a:prstGeom prst="rect">
            <a:avLst/>
          </a:prstGeom>
        </p:spPr>
      </p:pic>
      <p:pic>
        <p:nvPicPr>
          <p:cNvPr id="10" name="Picture 9">
            <a:extLst>
              <a:ext uri="{FF2B5EF4-FFF2-40B4-BE49-F238E27FC236}">
                <a16:creationId xmlns:a16="http://schemas.microsoft.com/office/drawing/2014/main" id="{32FFCF80-815A-4C1C-8BFD-A87F4C2FAD3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03434" y="1589057"/>
            <a:ext cx="1555869" cy="2100626"/>
          </a:xfrm>
          <a:prstGeom prst="rect">
            <a:avLst/>
          </a:prstGeom>
        </p:spPr>
      </p:pic>
      <p:pic>
        <p:nvPicPr>
          <p:cNvPr id="12" name="Picture 11">
            <a:extLst>
              <a:ext uri="{FF2B5EF4-FFF2-40B4-BE49-F238E27FC236}">
                <a16:creationId xmlns:a16="http://schemas.microsoft.com/office/drawing/2014/main" id="{E1659239-A760-4CE0-98BB-BAE144FDC4E7}"/>
              </a:ext>
            </a:extLst>
          </p:cNvPr>
          <p:cNvPicPr>
            <a:picLocks noChangeAspect="1"/>
          </p:cNvPicPr>
          <p:nvPr/>
        </p:nvPicPr>
        <p:blipFill rotWithShape="1">
          <a:blip r:embed="rId6">
            <a:extLst>
              <a:ext uri="{28A0092B-C50C-407E-A947-70E740481C1C}">
                <a14:useLocalDpi xmlns:a14="http://schemas.microsoft.com/office/drawing/2010/main" val="0"/>
              </a:ext>
            </a:extLst>
          </a:blip>
          <a:srcRect l="12158" r="17237"/>
          <a:stretch/>
        </p:blipFill>
        <p:spPr>
          <a:xfrm>
            <a:off x="7015280" y="1589057"/>
            <a:ext cx="1468620" cy="2100626"/>
          </a:xfrm>
          <a:prstGeom prst="rect">
            <a:avLst/>
          </a:prstGeom>
        </p:spPr>
      </p:pic>
      <p:pic>
        <p:nvPicPr>
          <p:cNvPr id="14" name="Picture 13">
            <a:extLst>
              <a:ext uri="{FF2B5EF4-FFF2-40B4-BE49-F238E27FC236}">
                <a16:creationId xmlns:a16="http://schemas.microsoft.com/office/drawing/2014/main" id="{6C4A1943-F002-40CC-9587-86FC4E59F08C}"/>
              </a:ext>
            </a:extLst>
          </p:cNvPr>
          <p:cNvPicPr>
            <a:picLocks noChangeAspect="1"/>
          </p:cNvPicPr>
          <p:nvPr/>
        </p:nvPicPr>
        <p:blipFill rotWithShape="1">
          <a:blip r:embed="rId7">
            <a:extLst>
              <a:ext uri="{28A0092B-C50C-407E-A947-70E740481C1C}">
                <a14:useLocalDpi xmlns:a14="http://schemas.microsoft.com/office/drawing/2010/main" val="0"/>
              </a:ext>
            </a:extLst>
          </a:blip>
          <a:srcRect b="20583"/>
          <a:stretch/>
        </p:blipFill>
        <p:spPr>
          <a:xfrm>
            <a:off x="3655770" y="4031804"/>
            <a:ext cx="1644563" cy="2125639"/>
          </a:xfrm>
          <a:prstGeom prst="rect">
            <a:avLst/>
          </a:prstGeom>
        </p:spPr>
      </p:pic>
      <p:pic>
        <p:nvPicPr>
          <p:cNvPr id="16" name="Picture 15">
            <a:extLst>
              <a:ext uri="{FF2B5EF4-FFF2-40B4-BE49-F238E27FC236}">
                <a16:creationId xmlns:a16="http://schemas.microsoft.com/office/drawing/2014/main" id="{4C012137-1B05-4559-8309-D9263A5E9E71}"/>
              </a:ext>
            </a:extLst>
          </p:cNvPr>
          <p:cNvPicPr>
            <a:picLocks noChangeAspect="1"/>
          </p:cNvPicPr>
          <p:nvPr/>
        </p:nvPicPr>
        <p:blipFill rotWithShape="1">
          <a:blip r:embed="rId8">
            <a:extLst>
              <a:ext uri="{28A0092B-C50C-407E-A947-70E740481C1C}">
                <a14:useLocalDpi xmlns:a14="http://schemas.microsoft.com/office/drawing/2010/main" val="0"/>
              </a:ext>
            </a:extLst>
          </a:blip>
          <a:srcRect l="8830" r="11020"/>
          <a:stretch/>
        </p:blipFill>
        <p:spPr>
          <a:xfrm>
            <a:off x="5882731" y="4031804"/>
            <a:ext cx="1632618" cy="2144488"/>
          </a:xfrm>
          <a:prstGeom prst="rect">
            <a:avLst/>
          </a:prstGeom>
        </p:spPr>
      </p:pic>
      <p:pic>
        <p:nvPicPr>
          <p:cNvPr id="18" name="Picture 17">
            <a:extLst>
              <a:ext uri="{FF2B5EF4-FFF2-40B4-BE49-F238E27FC236}">
                <a16:creationId xmlns:a16="http://schemas.microsoft.com/office/drawing/2014/main" id="{E8BECBC3-D2BF-444B-B7D4-90492F440869}"/>
              </a:ext>
            </a:extLst>
          </p:cNvPr>
          <p:cNvPicPr>
            <a:picLocks noChangeAspect="1"/>
          </p:cNvPicPr>
          <p:nvPr/>
        </p:nvPicPr>
        <p:blipFill rotWithShape="1">
          <a:blip r:embed="rId9">
            <a:extLst>
              <a:ext uri="{28A0092B-C50C-407E-A947-70E740481C1C}">
                <a14:useLocalDpi xmlns:a14="http://schemas.microsoft.com/office/drawing/2010/main" val="0"/>
              </a:ext>
            </a:extLst>
          </a:blip>
          <a:srcRect t="3475" r="8468"/>
          <a:stretch/>
        </p:blipFill>
        <p:spPr>
          <a:xfrm>
            <a:off x="1724444" y="4012955"/>
            <a:ext cx="1348928" cy="2144488"/>
          </a:xfrm>
          <a:prstGeom prst="rect">
            <a:avLst/>
          </a:prstGeom>
        </p:spPr>
      </p:pic>
    </p:spTree>
    <p:extLst>
      <p:ext uri="{BB962C8B-B14F-4D97-AF65-F5344CB8AC3E}">
        <p14:creationId xmlns:p14="http://schemas.microsoft.com/office/powerpoint/2010/main" val="25191924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5073" y="104893"/>
            <a:ext cx="4733854" cy="745588"/>
          </a:xfrm>
        </p:spPr>
        <p:txBody>
          <a:bodyPr>
            <a:normAutofit/>
          </a:bodyPr>
          <a:lstStyle/>
          <a:p>
            <a:pPr algn="ctr"/>
            <a:r>
              <a:rPr lang="en-GB" dirty="0">
                <a:latin typeface="Comic Sans MS" panose="030F0702030302020204" pitchFamily="66" charset="0"/>
              </a:rPr>
              <a:t>Our Yew Class Team</a:t>
            </a:r>
          </a:p>
        </p:txBody>
      </p:sp>
      <p:sp>
        <p:nvSpPr>
          <p:cNvPr id="6" name="Rectangle 5">
            <a:extLst>
              <a:ext uri="{FF2B5EF4-FFF2-40B4-BE49-F238E27FC236}">
                <a16:creationId xmlns:a16="http://schemas.microsoft.com/office/drawing/2014/main" id="{CD3C40FA-4C26-4F4C-B4A7-B29C3BB8C842}"/>
              </a:ext>
            </a:extLst>
          </p:cNvPr>
          <p:cNvSpPr/>
          <p:nvPr/>
        </p:nvSpPr>
        <p:spPr>
          <a:xfrm>
            <a:off x="5946345" y="1443834"/>
            <a:ext cx="3054100" cy="369332"/>
          </a:xfrm>
          <a:prstGeom prst="rect">
            <a:avLst/>
          </a:prstGeom>
        </p:spPr>
        <p:txBody>
          <a:bodyPr wrap="square">
            <a:spAutoFit/>
          </a:bodyPr>
          <a:lstStyle/>
          <a:p>
            <a:pPr algn="ctr"/>
            <a:endParaRPr lang="en-US" dirty="0">
              <a:latin typeface="Comic Sans MS" panose="030F0702030302020204" pitchFamily="66" charset="0"/>
            </a:endParaRPr>
          </a:p>
        </p:txBody>
      </p:sp>
      <p:sp>
        <p:nvSpPr>
          <p:cNvPr id="4" name="Title 1">
            <a:extLst>
              <a:ext uri="{FF2B5EF4-FFF2-40B4-BE49-F238E27FC236}">
                <a16:creationId xmlns:a16="http://schemas.microsoft.com/office/drawing/2014/main" id="{5EF73663-BB39-4ACF-96E5-F710A0746E98}"/>
              </a:ext>
            </a:extLst>
          </p:cNvPr>
          <p:cNvSpPr txBox="1">
            <a:spLocks/>
          </p:cNvSpPr>
          <p:nvPr/>
        </p:nvSpPr>
        <p:spPr>
          <a:xfrm>
            <a:off x="210124" y="4345230"/>
            <a:ext cx="9458560" cy="745588"/>
          </a:xfrm>
          <a:prstGeom prst="rect">
            <a:avLst/>
          </a:prstGeom>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dirty="0">
                <a:latin typeface="Comic Sans MS" panose="030F0702030302020204" pitchFamily="66" charset="0"/>
              </a:rPr>
              <a:t>Miss O’Keefe</a:t>
            </a:r>
          </a:p>
        </p:txBody>
      </p:sp>
      <p:sp>
        <p:nvSpPr>
          <p:cNvPr id="7" name="Title 1">
            <a:extLst>
              <a:ext uri="{FF2B5EF4-FFF2-40B4-BE49-F238E27FC236}">
                <a16:creationId xmlns:a16="http://schemas.microsoft.com/office/drawing/2014/main" id="{B5D8B09A-A9DA-454A-978C-0E95E2C31944}"/>
              </a:ext>
            </a:extLst>
          </p:cNvPr>
          <p:cNvSpPr txBox="1">
            <a:spLocks/>
          </p:cNvSpPr>
          <p:nvPr/>
        </p:nvSpPr>
        <p:spPr>
          <a:xfrm>
            <a:off x="259525" y="1440372"/>
            <a:ext cx="9458560" cy="745588"/>
          </a:xfrm>
          <a:prstGeom prst="rect">
            <a:avLst/>
          </a:prstGeom>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dirty="0">
                <a:latin typeface="Comic Sans MS" panose="030F0702030302020204" pitchFamily="66" charset="0"/>
              </a:rPr>
              <a:t>Mrs Rose        Mrs McNally       Mrs </a:t>
            </a:r>
            <a:r>
              <a:rPr lang="en-GB" sz="2800" dirty="0" err="1">
                <a:latin typeface="Comic Sans MS" panose="030F0702030302020204" pitchFamily="66" charset="0"/>
              </a:rPr>
              <a:t>Duffell</a:t>
            </a:r>
            <a:r>
              <a:rPr lang="en-GB" sz="2800" dirty="0">
                <a:latin typeface="Comic Sans MS" panose="030F0702030302020204" pitchFamily="66" charset="0"/>
              </a:rPr>
              <a:t> </a:t>
            </a:r>
          </a:p>
        </p:txBody>
      </p:sp>
      <p:pic>
        <p:nvPicPr>
          <p:cNvPr id="8" name="Picture 7">
            <a:extLst>
              <a:ext uri="{FF2B5EF4-FFF2-40B4-BE49-F238E27FC236}">
                <a16:creationId xmlns:a16="http://schemas.microsoft.com/office/drawing/2014/main" id="{1ACE9CEB-0E68-453F-A920-1F26F2071A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525" y="2039548"/>
            <a:ext cx="1759134" cy="1759134"/>
          </a:xfrm>
          <a:prstGeom prst="rect">
            <a:avLst/>
          </a:prstGeom>
        </p:spPr>
      </p:pic>
      <p:pic>
        <p:nvPicPr>
          <p:cNvPr id="3" name="Picture 2">
            <a:extLst>
              <a:ext uri="{FF2B5EF4-FFF2-40B4-BE49-F238E27FC236}">
                <a16:creationId xmlns:a16="http://schemas.microsoft.com/office/drawing/2014/main" id="{D4379579-EC70-4182-BF70-D585BEE30E08}"/>
              </a:ext>
            </a:extLst>
          </p:cNvPr>
          <p:cNvPicPr>
            <a:picLocks noChangeAspect="1"/>
          </p:cNvPicPr>
          <p:nvPr/>
        </p:nvPicPr>
        <p:blipFill rotWithShape="1">
          <a:blip r:embed="rId4"/>
          <a:srcRect l="10223"/>
          <a:stretch/>
        </p:blipFill>
        <p:spPr>
          <a:xfrm>
            <a:off x="601670" y="4940851"/>
            <a:ext cx="1367588" cy="1679557"/>
          </a:xfrm>
          <a:prstGeom prst="rect">
            <a:avLst/>
          </a:prstGeom>
        </p:spPr>
      </p:pic>
      <p:pic>
        <p:nvPicPr>
          <p:cNvPr id="10" name="Picture 9">
            <a:extLst>
              <a:ext uri="{FF2B5EF4-FFF2-40B4-BE49-F238E27FC236}">
                <a16:creationId xmlns:a16="http://schemas.microsoft.com/office/drawing/2014/main" id="{1B3AB008-EA68-4BE9-8187-45F3C4B8F7B0}"/>
              </a:ext>
            </a:extLst>
          </p:cNvPr>
          <p:cNvPicPr>
            <a:picLocks noChangeAspect="1"/>
          </p:cNvPicPr>
          <p:nvPr/>
        </p:nvPicPr>
        <p:blipFill>
          <a:blip r:embed="rId5"/>
          <a:stretch>
            <a:fillRect/>
          </a:stretch>
        </p:blipFill>
        <p:spPr>
          <a:xfrm>
            <a:off x="5509429" y="2039548"/>
            <a:ext cx="1906028" cy="1940405"/>
          </a:xfrm>
          <a:prstGeom prst="rect">
            <a:avLst/>
          </a:prstGeom>
        </p:spPr>
      </p:pic>
      <p:pic>
        <p:nvPicPr>
          <p:cNvPr id="11" name="Picture 10">
            <a:extLst>
              <a:ext uri="{FF2B5EF4-FFF2-40B4-BE49-F238E27FC236}">
                <a16:creationId xmlns:a16="http://schemas.microsoft.com/office/drawing/2014/main" id="{2EA30873-2FF3-4E88-B3FF-78288557C062}"/>
              </a:ext>
            </a:extLst>
          </p:cNvPr>
          <p:cNvPicPr>
            <a:picLocks noChangeAspect="1"/>
          </p:cNvPicPr>
          <p:nvPr/>
        </p:nvPicPr>
        <p:blipFill>
          <a:blip r:embed="rId6"/>
          <a:stretch>
            <a:fillRect/>
          </a:stretch>
        </p:blipFill>
        <p:spPr>
          <a:xfrm>
            <a:off x="2695298" y="2076927"/>
            <a:ext cx="1759134" cy="1886011"/>
          </a:xfrm>
          <a:prstGeom prst="rect">
            <a:avLst/>
          </a:prstGeom>
        </p:spPr>
      </p:pic>
    </p:spTree>
    <p:extLst>
      <p:ext uri="{BB962C8B-B14F-4D97-AF65-F5344CB8AC3E}">
        <p14:creationId xmlns:p14="http://schemas.microsoft.com/office/powerpoint/2010/main" val="2715001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7945A-431C-4535-820E-57211188BB5E}"/>
              </a:ext>
            </a:extLst>
          </p:cNvPr>
          <p:cNvSpPr>
            <a:spLocks noGrp="1"/>
          </p:cNvSpPr>
          <p:nvPr>
            <p:ph type="title"/>
          </p:nvPr>
        </p:nvSpPr>
        <p:spPr>
          <a:xfrm>
            <a:off x="1059785" y="360149"/>
            <a:ext cx="6686071" cy="1320800"/>
          </a:xfrm>
        </p:spPr>
        <p:txBody>
          <a:bodyPr>
            <a:normAutofit fontScale="90000"/>
          </a:bodyPr>
          <a:lstStyle/>
          <a:p>
            <a:pPr algn="ctr"/>
            <a:r>
              <a:rPr lang="en-US" dirty="0">
                <a:latin typeface="Comic Sans MS" panose="030F0702030302020204" pitchFamily="66" charset="0"/>
              </a:rPr>
              <a:t>Speech and Language </a:t>
            </a:r>
            <a:br>
              <a:rPr lang="en-US" dirty="0">
                <a:latin typeface="Comic Sans MS" panose="030F0702030302020204" pitchFamily="66" charset="0"/>
              </a:rPr>
            </a:br>
            <a:br>
              <a:rPr lang="en-US" dirty="0">
                <a:latin typeface="Comic Sans MS" panose="030F0702030302020204" pitchFamily="66" charset="0"/>
              </a:rPr>
            </a:br>
            <a:r>
              <a:rPr lang="en-US" sz="2700" dirty="0">
                <a:solidFill>
                  <a:schemeClr val="tx1"/>
                </a:solidFill>
                <a:latin typeface="Comic Sans MS" panose="030F0702030302020204" pitchFamily="66" charset="0"/>
              </a:rPr>
              <a:t>Suzanne 							Laura </a:t>
            </a:r>
            <a:endParaRPr lang="en-GB" dirty="0">
              <a:solidFill>
                <a:schemeClr val="tx1"/>
              </a:solidFill>
              <a:latin typeface="Comic Sans MS" panose="030F0702030302020204" pitchFamily="66" charset="0"/>
            </a:endParaRPr>
          </a:p>
        </p:txBody>
      </p:sp>
      <p:pic>
        <p:nvPicPr>
          <p:cNvPr id="5" name="Picture 4">
            <a:extLst>
              <a:ext uri="{FF2B5EF4-FFF2-40B4-BE49-F238E27FC236}">
                <a16:creationId xmlns:a16="http://schemas.microsoft.com/office/drawing/2014/main" id="{3199E273-C2CC-49BA-8183-C195FAE71B3B}"/>
              </a:ext>
            </a:extLst>
          </p:cNvPr>
          <p:cNvPicPr>
            <a:picLocks noChangeAspect="1"/>
          </p:cNvPicPr>
          <p:nvPr/>
        </p:nvPicPr>
        <p:blipFill rotWithShape="1">
          <a:blip r:embed="rId2">
            <a:extLst>
              <a:ext uri="{28A0092B-C50C-407E-A947-70E740481C1C}">
                <a14:useLocalDpi xmlns:a14="http://schemas.microsoft.com/office/drawing/2010/main" val="0"/>
              </a:ext>
            </a:extLst>
          </a:blip>
          <a:srcRect l="12836" t="-176" r="20753" b="12736"/>
          <a:stretch/>
        </p:blipFill>
        <p:spPr>
          <a:xfrm>
            <a:off x="907080" y="1901950"/>
            <a:ext cx="2443280" cy="3664919"/>
          </a:xfrm>
          <a:prstGeom prst="rect">
            <a:avLst/>
          </a:prstGeom>
        </p:spPr>
      </p:pic>
      <p:pic>
        <p:nvPicPr>
          <p:cNvPr id="7" name="Picture 6">
            <a:extLst>
              <a:ext uri="{FF2B5EF4-FFF2-40B4-BE49-F238E27FC236}">
                <a16:creationId xmlns:a16="http://schemas.microsoft.com/office/drawing/2014/main" id="{4AA41BD1-2FB5-47CE-A278-6E54D071D4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9871" y="1892837"/>
            <a:ext cx="2595985" cy="3741442"/>
          </a:xfrm>
          <a:prstGeom prst="rect">
            <a:avLst/>
          </a:prstGeom>
        </p:spPr>
      </p:pic>
      <p:pic>
        <p:nvPicPr>
          <p:cNvPr id="1026" name="Picture 2" descr="RP Web Logo_edited.png">
            <a:extLst>
              <a:ext uri="{FF2B5EF4-FFF2-40B4-BE49-F238E27FC236}">
                <a16:creationId xmlns:a16="http://schemas.microsoft.com/office/drawing/2014/main" id="{0C0C41A5-C37D-42F6-91A9-6FAA79E17C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7938" y="4192525"/>
            <a:ext cx="4762500" cy="256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23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FE9102-CED6-4919-8ECA-15FC2A2DF78A}"/>
              </a:ext>
            </a:extLst>
          </p:cNvPr>
          <p:cNvPicPr>
            <a:picLocks noChangeAspect="1"/>
          </p:cNvPicPr>
          <p:nvPr/>
        </p:nvPicPr>
        <p:blipFill>
          <a:blip r:embed="rId2"/>
          <a:stretch>
            <a:fillRect/>
          </a:stretch>
        </p:blipFill>
        <p:spPr>
          <a:xfrm>
            <a:off x="2128720" y="-39216"/>
            <a:ext cx="4581150" cy="6502904"/>
          </a:xfrm>
          <a:prstGeom prst="rect">
            <a:avLst/>
          </a:prstGeom>
        </p:spPr>
      </p:pic>
    </p:spTree>
    <p:extLst>
      <p:ext uri="{BB962C8B-B14F-4D97-AF65-F5344CB8AC3E}">
        <p14:creationId xmlns:p14="http://schemas.microsoft.com/office/powerpoint/2010/main" val="3066332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FF219-5145-482E-869D-4B6349FD346A}"/>
              </a:ext>
            </a:extLst>
          </p:cNvPr>
          <p:cNvSpPr>
            <a:spLocks noGrp="1"/>
          </p:cNvSpPr>
          <p:nvPr>
            <p:ph type="title"/>
          </p:nvPr>
        </p:nvSpPr>
        <p:spPr>
          <a:xfrm>
            <a:off x="2434373" y="182497"/>
            <a:ext cx="6347713" cy="1320800"/>
          </a:xfrm>
        </p:spPr>
        <p:txBody>
          <a:bodyPr/>
          <a:lstStyle/>
          <a:p>
            <a:r>
              <a:rPr lang="en-US" dirty="0">
                <a:latin typeface="Comic Sans MS" panose="030F0702030302020204" pitchFamily="66" charset="0"/>
              </a:rPr>
              <a:t>Our Classroom </a:t>
            </a: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3EC4A40A-E2A2-4BA2-8791-0F583AE489B6}"/>
              </a:ext>
            </a:extLst>
          </p:cNvPr>
          <p:cNvPicPr>
            <a:picLocks noChangeAspect="1"/>
          </p:cNvPicPr>
          <p:nvPr/>
        </p:nvPicPr>
        <p:blipFill>
          <a:blip r:embed="rId2"/>
          <a:stretch>
            <a:fillRect/>
          </a:stretch>
        </p:blipFill>
        <p:spPr>
          <a:xfrm>
            <a:off x="4113885" y="985720"/>
            <a:ext cx="2513474" cy="2073351"/>
          </a:xfrm>
          <a:prstGeom prst="rect">
            <a:avLst/>
          </a:prstGeom>
        </p:spPr>
      </p:pic>
      <p:pic>
        <p:nvPicPr>
          <p:cNvPr id="5" name="Picture 4">
            <a:extLst>
              <a:ext uri="{FF2B5EF4-FFF2-40B4-BE49-F238E27FC236}">
                <a16:creationId xmlns:a16="http://schemas.microsoft.com/office/drawing/2014/main" id="{ED6916CA-B9CB-4BEE-8EFA-804C0B146182}"/>
              </a:ext>
            </a:extLst>
          </p:cNvPr>
          <p:cNvPicPr>
            <a:picLocks noChangeAspect="1"/>
          </p:cNvPicPr>
          <p:nvPr/>
        </p:nvPicPr>
        <p:blipFill>
          <a:blip r:embed="rId3"/>
          <a:stretch>
            <a:fillRect/>
          </a:stretch>
        </p:blipFill>
        <p:spPr>
          <a:xfrm>
            <a:off x="612130" y="4192525"/>
            <a:ext cx="2749691" cy="2482978"/>
          </a:xfrm>
          <a:prstGeom prst="rect">
            <a:avLst/>
          </a:prstGeom>
        </p:spPr>
      </p:pic>
      <p:pic>
        <p:nvPicPr>
          <p:cNvPr id="8" name="Picture 7">
            <a:extLst>
              <a:ext uri="{FF2B5EF4-FFF2-40B4-BE49-F238E27FC236}">
                <a16:creationId xmlns:a16="http://schemas.microsoft.com/office/drawing/2014/main" id="{95BBA206-5BB6-4EA4-967C-90F1DC3CA81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1393" r="19013"/>
          <a:stretch/>
        </p:blipFill>
        <p:spPr>
          <a:xfrm rot="5400000">
            <a:off x="3190659" y="3996877"/>
            <a:ext cx="2953216" cy="1817463"/>
          </a:xfrm>
          <a:prstGeom prst="rect">
            <a:avLst/>
          </a:prstGeom>
        </p:spPr>
      </p:pic>
      <p:pic>
        <p:nvPicPr>
          <p:cNvPr id="10" name="Picture 9">
            <a:extLst>
              <a:ext uri="{FF2B5EF4-FFF2-40B4-BE49-F238E27FC236}">
                <a16:creationId xmlns:a16="http://schemas.microsoft.com/office/drawing/2014/main" id="{DAA0C1DF-2267-4C75-8AD5-AE887D92ACE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600" r="29960"/>
          <a:stretch/>
        </p:blipFill>
        <p:spPr>
          <a:xfrm rot="5400000">
            <a:off x="462614" y="984611"/>
            <a:ext cx="3048721" cy="3209024"/>
          </a:xfrm>
          <a:prstGeom prst="rect">
            <a:avLst/>
          </a:prstGeom>
        </p:spPr>
      </p:pic>
      <p:pic>
        <p:nvPicPr>
          <p:cNvPr id="12" name="Picture 11">
            <a:extLst>
              <a:ext uri="{FF2B5EF4-FFF2-40B4-BE49-F238E27FC236}">
                <a16:creationId xmlns:a16="http://schemas.microsoft.com/office/drawing/2014/main" id="{EA6C601B-4C0F-4FF9-9C6B-1AE46952456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8826" r="16600" b="10415"/>
          <a:stretch/>
        </p:blipFill>
        <p:spPr>
          <a:xfrm rot="5400000">
            <a:off x="5650393" y="3769321"/>
            <a:ext cx="2935216" cy="2290577"/>
          </a:xfrm>
          <a:prstGeom prst="rect">
            <a:avLst/>
          </a:prstGeom>
        </p:spPr>
      </p:pic>
    </p:spTree>
    <p:extLst>
      <p:ext uri="{BB962C8B-B14F-4D97-AF65-F5344CB8AC3E}">
        <p14:creationId xmlns:p14="http://schemas.microsoft.com/office/powerpoint/2010/main" val="2878491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04" y="214855"/>
            <a:ext cx="8390846" cy="387727"/>
          </a:xfrm>
        </p:spPr>
        <p:txBody>
          <a:bodyPr>
            <a:normAutofit fontScale="90000"/>
          </a:bodyPr>
          <a:lstStyle/>
          <a:p>
            <a:pPr algn="ctr"/>
            <a:r>
              <a:rPr lang="en-GB" altLang="en-US" sz="27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Hudson Primary School</a:t>
            </a:r>
            <a:br>
              <a:rPr lang="en-GB" altLang="en-US" sz="27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br>
            <a:r>
              <a:rPr lang="en-GB" altLang="en-US" sz="27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Yew Class Timetable 2026-2027</a:t>
            </a:r>
            <a:br>
              <a:rPr lang="en-GB" altLang="en-US" sz="1600" dirty="0">
                <a:solidFill>
                  <a:schemeClr val="tx1"/>
                </a:solidFill>
              </a:rPr>
            </a:br>
            <a:br>
              <a:rPr lang="en-GB" altLang="en-US" sz="1600" dirty="0">
                <a:solidFill>
                  <a:schemeClr val="tx1"/>
                </a:solidFill>
              </a:rPr>
            </a:br>
            <a:endParaRPr lang="en-GB" dirty="0"/>
          </a:p>
        </p:txBody>
      </p:sp>
      <p:sp>
        <p:nvSpPr>
          <p:cNvPr id="3" name="Rectangle 2">
            <a:extLst>
              <a:ext uri="{FF2B5EF4-FFF2-40B4-BE49-F238E27FC236}">
                <a16:creationId xmlns:a16="http://schemas.microsoft.com/office/drawing/2014/main" id="{B63BD1C1-D718-465E-9D38-1F59DBA5611B}"/>
              </a:ext>
            </a:extLst>
          </p:cNvPr>
          <p:cNvSpPr/>
          <p:nvPr/>
        </p:nvSpPr>
        <p:spPr>
          <a:xfrm>
            <a:off x="4479636" y="2967335"/>
            <a:ext cx="184731" cy="923330"/>
          </a:xfrm>
          <a:prstGeom prst="rect">
            <a:avLst/>
          </a:prstGeom>
          <a:noFill/>
        </p:spPr>
        <p:txBody>
          <a:bodyPr wrap="none" lIns="91440" tIns="45720" rIns="91440" bIns="45720">
            <a:spAutoFit/>
          </a:bodyPr>
          <a:lstStyle/>
          <a:p>
            <a:pPr algn="ctr"/>
            <a:endParaRPr lang="en-US" sz="5400" b="0" cap="none" spc="0" dirty="0">
              <a:ln w="0"/>
              <a:solidFill>
                <a:schemeClr val="tx1"/>
              </a:solidFill>
              <a:effectLst>
                <a:outerShdw blurRad="38100" dist="19050" dir="2700000" algn="tl" rotWithShape="0">
                  <a:schemeClr val="dk1">
                    <a:alpha val="40000"/>
                  </a:schemeClr>
                </a:outerShdw>
              </a:effectLst>
            </a:endParaRPr>
          </a:p>
        </p:txBody>
      </p:sp>
      <p:pic>
        <p:nvPicPr>
          <p:cNvPr id="5" name="Picture 4">
            <a:extLst>
              <a:ext uri="{FF2B5EF4-FFF2-40B4-BE49-F238E27FC236}">
                <a16:creationId xmlns:a16="http://schemas.microsoft.com/office/drawing/2014/main" id="{FB312B65-9BB8-45DB-8FFC-069ED4AADFDD}"/>
              </a:ext>
            </a:extLst>
          </p:cNvPr>
          <p:cNvPicPr>
            <a:picLocks noChangeAspect="1"/>
          </p:cNvPicPr>
          <p:nvPr/>
        </p:nvPicPr>
        <p:blipFill>
          <a:blip r:embed="rId3"/>
          <a:stretch>
            <a:fillRect/>
          </a:stretch>
        </p:blipFill>
        <p:spPr>
          <a:xfrm>
            <a:off x="154673" y="1831561"/>
            <a:ext cx="8834653" cy="2901395"/>
          </a:xfrm>
          <a:prstGeom prst="rect">
            <a:avLst/>
          </a:prstGeom>
        </p:spPr>
      </p:pic>
    </p:spTree>
    <p:extLst>
      <p:ext uri="{BB962C8B-B14F-4D97-AF65-F5344CB8AC3E}">
        <p14:creationId xmlns:p14="http://schemas.microsoft.com/office/powerpoint/2010/main" val="2187739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1E485-343A-4DBC-B17A-AC48FDC304E5}"/>
              </a:ext>
            </a:extLst>
          </p:cNvPr>
          <p:cNvSpPr>
            <a:spLocks noGrp="1"/>
          </p:cNvSpPr>
          <p:nvPr>
            <p:ph type="title"/>
          </p:nvPr>
        </p:nvSpPr>
        <p:spPr>
          <a:xfrm>
            <a:off x="1125783" y="527605"/>
            <a:ext cx="6347713" cy="1320800"/>
          </a:xfrm>
        </p:spPr>
        <p:txBody>
          <a:bodyPr/>
          <a:lstStyle/>
          <a:p>
            <a:pPr algn="ctr"/>
            <a:r>
              <a:rPr lang="en-US" dirty="0">
                <a:latin typeface="Comic Sans MS" panose="030F0702030302020204" pitchFamily="66" charset="0"/>
              </a:rPr>
              <a:t>Curriculum</a:t>
            </a:r>
            <a:endParaRPr lang="en-GB" dirty="0">
              <a:latin typeface="Comic Sans MS" panose="030F0702030302020204" pitchFamily="66" charset="0"/>
            </a:endParaRPr>
          </a:p>
        </p:txBody>
      </p:sp>
      <p:pic>
        <p:nvPicPr>
          <p:cNvPr id="3" name="Picture 2">
            <a:extLst>
              <a:ext uri="{FF2B5EF4-FFF2-40B4-BE49-F238E27FC236}">
                <a16:creationId xmlns:a16="http://schemas.microsoft.com/office/drawing/2014/main" id="{51F8B1D1-AABD-4CE4-9F5A-E8F10A6F50D2}"/>
              </a:ext>
            </a:extLst>
          </p:cNvPr>
          <p:cNvPicPr>
            <a:picLocks noChangeAspect="1"/>
          </p:cNvPicPr>
          <p:nvPr/>
        </p:nvPicPr>
        <p:blipFill>
          <a:blip r:embed="rId2"/>
          <a:stretch>
            <a:fillRect/>
          </a:stretch>
        </p:blipFill>
        <p:spPr>
          <a:xfrm>
            <a:off x="1517900" y="1596540"/>
            <a:ext cx="5627115" cy="3941699"/>
          </a:xfrm>
          <a:prstGeom prst="rect">
            <a:avLst/>
          </a:prstGeom>
        </p:spPr>
      </p:pic>
    </p:spTree>
    <p:extLst>
      <p:ext uri="{BB962C8B-B14F-4D97-AF65-F5344CB8AC3E}">
        <p14:creationId xmlns:p14="http://schemas.microsoft.com/office/powerpoint/2010/main" val="20682021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1E485-343A-4DBC-B17A-AC48FDC304E5}"/>
              </a:ext>
            </a:extLst>
          </p:cNvPr>
          <p:cNvSpPr>
            <a:spLocks noGrp="1"/>
          </p:cNvSpPr>
          <p:nvPr>
            <p:ph type="title"/>
          </p:nvPr>
        </p:nvSpPr>
        <p:spPr>
          <a:xfrm>
            <a:off x="1398143" y="374900"/>
            <a:ext cx="6347713" cy="1320800"/>
          </a:xfrm>
        </p:spPr>
        <p:txBody>
          <a:bodyPr/>
          <a:lstStyle/>
          <a:p>
            <a:pPr algn="ctr"/>
            <a:r>
              <a:rPr lang="en-US" dirty="0">
                <a:latin typeface="Comic Sans MS" panose="030F0702030302020204" pitchFamily="66" charset="0"/>
              </a:rPr>
              <a:t>Curriculum</a:t>
            </a: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B436EB42-0245-48D6-ADA3-68FAC6DC37A3}"/>
              </a:ext>
            </a:extLst>
          </p:cNvPr>
          <p:cNvPicPr>
            <a:picLocks noChangeAspect="1"/>
          </p:cNvPicPr>
          <p:nvPr/>
        </p:nvPicPr>
        <p:blipFill>
          <a:blip r:embed="rId2"/>
          <a:stretch>
            <a:fillRect/>
          </a:stretch>
        </p:blipFill>
        <p:spPr>
          <a:xfrm>
            <a:off x="448965" y="1035300"/>
            <a:ext cx="8070576" cy="5623492"/>
          </a:xfrm>
          <a:prstGeom prst="rect">
            <a:avLst/>
          </a:prstGeom>
        </p:spPr>
      </p:pic>
    </p:spTree>
    <p:extLst>
      <p:ext uri="{BB962C8B-B14F-4D97-AF65-F5344CB8AC3E}">
        <p14:creationId xmlns:p14="http://schemas.microsoft.com/office/powerpoint/2010/main" val="20643483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1E485-343A-4DBC-B17A-AC48FDC304E5}"/>
              </a:ext>
            </a:extLst>
          </p:cNvPr>
          <p:cNvSpPr>
            <a:spLocks noGrp="1"/>
          </p:cNvSpPr>
          <p:nvPr>
            <p:ph type="title"/>
          </p:nvPr>
        </p:nvSpPr>
        <p:spPr>
          <a:xfrm>
            <a:off x="777164" y="374900"/>
            <a:ext cx="6347713" cy="1320800"/>
          </a:xfrm>
        </p:spPr>
        <p:txBody>
          <a:bodyPr/>
          <a:lstStyle/>
          <a:p>
            <a:pPr algn="ctr"/>
            <a:r>
              <a:rPr lang="en-US" dirty="0">
                <a:latin typeface="Comic Sans MS" panose="030F0702030302020204" pitchFamily="66" charset="0"/>
              </a:rPr>
              <a:t>Interventions</a:t>
            </a: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82888E69-8017-4588-A478-38ED027F7EF7}"/>
              </a:ext>
            </a:extLst>
          </p:cNvPr>
          <p:cNvPicPr>
            <a:picLocks noChangeAspect="1"/>
          </p:cNvPicPr>
          <p:nvPr/>
        </p:nvPicPr>
        <p:blipFill>
          <a:blip r:embed="rId2"/>
          <a:stretch>
            <a:fillRect/>
          </a:stretch>
        </p:blipFill>
        <p:spPr>
          <a:xfrm>
            <a:off x="448965" y="1091771"/>
            <a:ext cx="3808475" cy="2856356"/>
          </a:xfrm>
          <a:prstGeom prst="rect">
            <a:avLst/>
          </a:prstGeom>
        </p:spPr>
      </p:pic>
      <p:pic>
        <p:nvPicPr>
          <p:cNvPr id="1028" name="Picture 4" descr="Read Write Inc - High View Primary Learning Centre">
            <a:extLst>
              <a:ext uri="{FF2B5EF4-FFF2-40B4-BE49-F238E27FC236}">
                <a16:creationId xmlns:a16="http://schemas.microsoft.com/office/drawing/2014/main" id="{20E2EAF9-2563-4BA9-B52B-CE03403A460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4705" y="1140151"/>
            <a:ext cx="3350360" cy="24365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nsory Circuits | Children Young People and Families Online Resource">
            <a:extLst>
              <a:ext uri="{FF2B5EF4-FFF2-40B4-BE49-F238E27FC236}">
                <a16:creationId xmlns:a16="http://schemas.microsoft.com/office/drawing/2014/main" id="{76283357-F56D-48DD-B438-C27B2C9C74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8965" y="4095046"/>
            <a:ext cx="2478024" cy="245737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OMY Pop Up Pirate | TOMY UK">
            <a:extLst>
              <a:ext uri="{FF2B5EF4-FFF2-40B4-BE49-F238E27FC236}">
                <a16:creationId xmlns:a16="http://schemas.microsoft.com/office/drawing/2014/main" id="{1BC44C61-E298-49BD-998B-03B47599B1F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36148" y="3734410"/>
            <a:ext cx="2512770" cy="251277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10788E78-3CCC-4072-9ED3-CBE9DDFC7B59}"/>
              </a:ext>
            </a:extLst>
          </p:cNvPr>
          <p:cNvPicPr>
            <a:picLocks noChangeAspect="1"/>
          </p:cNvPicPr>
          <p:nvPr/>
        </p:nvPicPr>
        <p:blipFill>
          <a:blip r:embed="rId6"/>
          <a:stretch>
            <a:fillRect/>
          </a:stretch>
        </p:blipFill>
        <p:spPr>
          <a:xfrm>
            <a:off x="2999986" y="4356668"/>
            <a:ext cx="3236162" cy="1849695"/>
          </a:xfrm>
          <a:prstGeom prst="rect">
            <a:avLst/>
          </a:prstGeom>
        </p:spPr>
      </p:pic>
    </p:spTree>
    <p:extLst>
      <p:ext uri="{BB962C8B-B14F-4D97-AF65-F5344CB8AC3E}">
        <p14:creationId xmlns:p14="http://schemas.microsoft.com/office/powerpoint/2010/main" val="1716918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EE367A-834A-4964-AEB4-A3284B2435C0}"/>
              </a:ext>
            </a:extLst>
          </p:cNvPr>
          <p:cNvSpPr txBox="1"/>
          <p:nvPr/>
        </p:nvSpPr>
        <p:spPr>
          <a:xfrm>
            <a:off x="2434130" y="570221"/>
            <a:ext cx="5650085" cy="830997"/>
          </a:xfrm>
          <a:prstGeom prst="rect">
            <a:avLst/>
          </a:prstGeom>
          <a:noFill/>
        </p:spPr>
        <p:txBody>
          <a:bodyPr wrap="square" rtlCol="0">
            <a:spAutoFit/>
          </a:bodyPr>
          <a:lstStyle/>
          <a:p>
            <a:r>
              <a:rPr lang="en-GB" sz="4800" dirty="0">
                <a:solidFill>
                  <a:schemeClr val="accent1"/>
                </a:solidFill>
                <a:latin typeface="Comic Sans MS" panose="030F0702030302020204" pitchFamily="66" charset="0"/>
              </a:rPr>
              <a:t>School Trips</a:t>
            </a:r>
          </a:p>
        </p:txBody>
      </p:sp>
      <p:pic>
        <p:nvPicPr>
          <p:cNvPr id="6" name="Picture 2" descr="See the source image">
            <a:extLst>
              <a:ext uri="{FF2B5EF4-FFF2-40B4-BE49-F238E27FC236}">
                <a16:creationId xmlns:a16="http://schemas.microsoft.com/office/drawing/2014/main" id="{8D570FBD-66C6-4399-900D-AEA744F22A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6345" y="4039820"/>
            <a:ext cx="2607364" cy="205728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BFFA3BF-9435-47A5-A0D4-88A723A9F0AD}"/>
              </a:ext>
            </a:extLst>
          </p:cNvPr>
          <p:cNvPicPr>
            <a:picLocks noChangeAspect="1"/>
          </p:cNvPicPr>
          <p:nvPr/>
        </p:nvPicPr>
        <p:blipFill>
          <a:blip r:embed="rId3"/>
          <a:stretch>
            <a:fillRect/>
          </a:stretch>
        </p:blipFill>
        <p:spPr>
          <a:xfrm>
            <a:off x="1365195" y="1706397"/>
            <a:ext cx="2443280" cy="1919720"/>
          </a:xfrm>
          <a:prstGeom prst="rect">
            <a:avLst/>
          </a:prstGeom>
        </p:spPr>
      </p:pic>
      <p:pic>
        <p:nvPicPr>
          <p:cNvPr id="2050" name="Picture 2" descr="Farm Vector Art, Icons, and Graphics for Free Download">
            <a:extLst>
              <a:ext uri="{FF2B5EF4-FFF2-40B4-BE49-F238E27FC236}">
                <a16:creationId xmlns:a16="http://schemas.microsoft.com/office/drawing/2014/main" id="{95BAD645-2F78-4CF9-9296-26CE5634A2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48161" y="1498102"/>
            <a:ext cx="3373347" cy="236311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127D5F8-42D4-4AD2-9288-11AE53264CD4}"/>
              </a:ext>
            </a:extLst>
          </p:cNvPr>
          <p:cNvPicPr>
            <a:picLocks noChangeAspect="1"/>
          </p:cNvPicPr>
          <p:nvPr/>
        </p:nvPicPr>
        <p:blipFill>
          <a:blip r:embed="rId5"/>
          <a:stretch>
            <a:fillRect/>
          </a:stretch>
        </p:blipFill>
        <p:spPr>
          <a:xfrm>
            <a:off x="1823310" y="3861217"/>
            <a:ext cx="3044184" cy="2185024"/>
          </a:xfrm>
          <a:prstGeom prst="rect">
            <a:avLst/>
          </a:prstGeom>
        </p:spPr>
      </p:pic>
    </p:spTree>
    <p:extLst>
      <p:ext uri="{BB962C8B-B14F-4D97-AF65-F5344CB8AC3E}">
        <p14:creationId xmlns:p14="http://schemas.microsoft.com/office/powerpoint/2010/main" val="3024271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1576" y="451462"/>
            <a:ext cx="6347713" cy="818691"/>
          </a:xfrm>
        </p:spPr>
        <p:txBody>
          <a:bodyPr>
            <a:normAutofit/>
          </a:bodyPr>
          <a:lstStyle/>
          <a:p>
            <a:pPr algn="ctr"/>
            <a:r>
              <a:rPr lang="en-GB" sz="4400" b="1" dirty="0">
                <a:latin typeface="Comic Sans MS" panose="030F0702030302020204" pitchFamily="66" charset="0"/>
              </a:rPr>
              <a:t>Uniform</a:t>
            </a: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1680460"/>
          </a:xfrm>
          <a:prstGeom prst="rect">
            <a:avLst/>
          </a:prstGeom>
        </p:spPr>
        <p:txBody>
          <a:bodyPr wrap="square">
            <a:spAutoFit/>
          </a:bodyPr>
          <a:lstStyle/>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sp>
        <p:nvSpPr>
          <p:cNvPr id="5" name="Rectangle 4">
            <a:extLst>
              <a:ext uri="{FF2B5EF4-FFF2-40B4-BE49-F238E27FC236}">
                <a16:creationId xmlns:a16="http://schemas.microsoft.com/office/drawing/2014/main" id="{6A18E778-484C-4DEE-B04E-CAC4A95093EA}"/>
              </a:ext>
            </a:extLst>
          </p:cNvPr>
          <p:cNvSpPr/>
          <p:nvPr/>
        </p:nvSpPr>
        <p:spPr>
          <a:xfrm>
            <a:off x="-49401" y="2035375"/>
            <a:ext cx="2628261" cy="2452146"/>
          </a:xfrm>
          <a:prstGeom prst="rect">
            <a:avLst/>
          </a:prstGeom>
        </p:spPr>
        <p:txBody>
          <a:bodyPr wrap="square">
            <a:spAutoFit/>
          </a:bodyPr>
          <a:lstStyle/>
          <a:p>
            <a:pPr algn="ctr"/>
            <a:r>
              <a:rPr lang="en-US" sz="2000" b="1" u="sng" dirty="0">
                <a:latin typeface="Comic Sans MS" panose="030F0702030302020204" pitchFamily="66" charset="0"/>
              </a:rPr>
              <a:t>Boys</a:t>
            </a:r>
          </a:p>
          <a:p>
            <a:pPr algn="ctr"/>
            <a:endParaRPr lang="en-US" sz="1600" u="sng" dirty="0">
              <a:latin typeface="Comic Sans MS" panose="030F0702030302020204" pitchFamily="66" charset="0"/>
            </a:endParaRPr>
          </a:p>
          <a:p>
            <a:pPr algn="ctr">
              <a:lnSpc>
                <a:spcPct val="150000"/>
              </a:lnSpc>
              <a:buFont typeface="Arial"/>
              <a:buChar char="•"/>
            </a:pPr>
            <a:r>
              <a:rPr lang="en-US" sz="1600" dirty="0">
                <a:latin typeface="Comic Sans MS" panose="030F0702030302020204" pitchFamily="66" charset="0"/>
              </a:rPr>
              <a:t> Hudson jumper </a:t>
            </a:r>
          </a:p>
          <a:p>
            <a:pPr algn="ctr">
              <a:lnSpc>
                <a:spcPct val="150000"/>
              </a:lnSpc>
              <a:buFont typeface="Arial"/>
              <a:buChar char="•"/>
            </a:pPr>
            <a:r>
              <a:rPr lang="en-US" sz="1600" dirty="0">
                <a:latin typeface="Comic Sans MS" panose="030F0702030302020204" pitchFamily="66" charset="0"/>
              </a:rPr>
              <a:t> Red polo shirt</a:t>
            </a:r>
          </a:p>
          <a:p>
            <a:pPr algn="ctr">
              <a:lnSpc>
                <a:spcPct val="150000"/>
              </a:lnSpc>
              <a:buFont typeface="Arial"/>
              <a:buChar char="•"/>
            </a:pPr>
            <a:r>
              <a:rPr lang="en-US" sz="1600" dirty="0">
                <a:latin typeface="Comic Sans MS" panose="030F0702030302020204" pitchFamily="66" charset="0"/>
              </a:rPr>
              <a:t> Grey trousers </a:t>
            </a:r>
          </a:p>
          <a:p>
            <a:pPr algn="ctr">
              <a:lnSpc>
                <a:spcPct val="150000"/>
              </a:lnSpc>
              <a:buFont typeface="Arial"/>
              <a:buChar char="•"/>
            </a:pPr>
            <a:r>
              <a:rPr lang="en-US" sz="1600" dirty="0">
                <a:latin typeface="Comic Sans MS" panose="030F0702030302020204" pitchFamily="66" charset="0"/>
              </a:rPr>
              <a:t> Dark socks </a:t>
            </a:r>
          </a:p>
          <a:p>
            <a:pPr algn="ctr">
              <a:lnSpc>
                <a:spcPct val="150000"/>
              </a:lnSpc>
              <a:buFont typeface="Arial"/>
              <a:buChar char="•"/>
            </a:pPr>
            <a:r>
              <a:rPr lang="en-US" sz="1600" dirty="0">
                <a:latin typeface="Comic Sans MS" panose="030F0702030302020204" pitchFamily="66" charset="0"/>
              </a:rPr>
              <a:t> Black shoes</a:t>
            </a:r>
          </a:p>
        </p:txBody>
      </p:sp>
      <p:sp>
        <p:nvSpPr>
          <p:cNvPr id="3" name="Rectangle 2">
            <a:extLst>
              <a:ext uri="{FF2B5EF4-FFF2-40B4-BE49-F238E27FC236}">
                <a16:creationId xmlns:a16="http://schemas.microsoft.com/office/drawing/2014/main" id="{0E61C248-CD7E-441F-84F3-FF327D8DBCC5}"/>
              </a:ext>
            </a:extLst>
          </p:cNvPr>
          <p:cNvSpPr/>
          <p:nvPr/>
        </p:nvSpPr>
        <p:spPr>
          <a:xfrm>
            <a:off x="2614252" y="1943641"/>
            <a:ext cx="2767715" cy="2359813"/>
          </a:xfrm>
          <a:prstGeom prst="rect">
            <a:avLst/>
          </a:prstGeom>
        </p:spPr>
        <p:txBody>
          <a:bodyPr wrap="square">
            <a:spAutoFit/>
          </a:bodyPr>
          <a:lstStyle/>
          <a:p>
            <a:pPr algn="ctr">
              <a:lnSpc>
                <a:spcPct val="150000"/>
              </a:lnSpc>
            </a:pPr>
            <a:r>
              <a:rPr lang="en-US" sz="2000" b="1" u="sng" dirty="0">
                <a:latin typeface="Comic Sans MS" panose="030F0702030302020204" pitchFamily="66" charset="0"/>
              </a:rPr>
              <a:t>Girls</a:t>
            </a:r>
          </a:p>
          <a:p>
            <a:pPr algn="ctr">
              <a:lnSpc>
                <a:spcPct val="150000"/>
              </a:lnSpc>
              <a:buFont typeface="Arial"/>
              <a:buChar char="•"/>
            </a:pPr>
            <a:r>
              <a:rPr lang="en-US" sz="1600" dirty="0">
                <a:latin typeface="Comic Sans MS" panose="030F0702030302020204" pitchFamily="66" charset="0"/>
              </a:rPr>
              <a:t> Hudson cardigan/jumper</a:t>
            </a:r>
          </a:p>
          <a:p>
            <a:pPr algn="ctr">
              <a:lnSpc>
                <a:spcPct val="150000"/>
              </a:lnSpc>
              <a:buFont typeface="Arial"/>
              <a:buChar char="•"/>
            </a:pPr>
            <a:r>
              <a:rPr lang="en-US" sz="1600" dirty="0">
                <a:latin typeface="Comic Sans MS" panose="030F0702030302020204" pitchFamily="66" charset="0"/>
              </a:rPr>
              <a:t> Red polo shirt </a:t>
            </a:r>
          </a:p>
          <a:p>
            <a:pPr algn="ctr">
              <a:lnSpc>
                <a:spcPct val="150000"/>
              </a:lnSpc>
              <a:buFont typeface="Arial"/>
              <a:buChar char="•"/>
            </a:pPr>
            <a:r>
              <a:rPr lang="en-US" sz="1600" dirty="0">
                <a:latin typeface="Comic Sans MS" panose="030F0702030302020204" pitchFamily="66" charset="0"/>
              </a:rPr>
              <a:t> Grey skirt/ trousers</a:t>
            </a:r>
          </a:p>
          <a:p>
            <a:pPr algn="ctr">
              <a:lnSpc>
                <a:spcPct val="150000"/>
              </a:lnSpc>
              <a:buFont typeface="Arial"/>
              <a:buChar char="•"/>
            </a:pPr>
            <a:r>
              <a:rPr lang="en-US" sz="1600" dirty="0">
                <a:latin typeface="Comic Sans MS" panose="030F0702030302020204" pitchFamily="66" charset="0"/>
              </a:rPr>
              <a:t> Dark socks or tights </a:t>
            </a:r>
          </a:p>
          <a:p>
            <a:pPr algn="ctr">
              <a:lnSpc>
                <a:spcPct val="150000"/>
              </a:lnSpc>
              <a:buFont typeface="Arial"/>
              <a:buChar char="•"/>
            </a:pPr>
            <a:r>
              <a:rPr lang="en-US" sz="1600" dirty="0">
                <a:latin typeface="Comic Sans MS" panose="030F0702030302020204" pitchFamily="66" charset="0"/>
              </a:rPr>
              <a:t> Black shoes </a:t>
            </a:r>
          </a:p>
        </p:txBody>
      </p:sp>
      <p:sp>
        <p:nvSpPr>
          <p:cNvPr id="6" name="Rectangle 5">
            <a:extLst>
              <a:ext uri="{FF2B5EF4-FFF2-40B4-BE49-F238E27FC236}">
                <a16:creationId xmlns:a16="http://schemas.microsoft.com/office/drawing/2014/main" id="{22426A42-00CA-4F8E-9B74-01F855160694}"/>
              </a:ext>
            </a:extLst>
          </p:cNvPr>
          <p:cNvSpPr/>
          <p:nvPr/>
        </p:nvSpPr>
        <p:spPr>
          <a:xfrm>
            <a:off x="563372" y="5983188"/>
            <a:ext cx="8017256" cy="584775"/>
          </a:xfrm>
          <a:prstGeom prst="rect">
            <a:avLst/>
          </a:prstGeom>
        </p:spPr>
        <p:txBody>
          <a:bodyPr wrap="square">
            <a:spAutoFit/>
          </a:bodyPr>
          <a:lstStyle/>
          <a:p>
            <a:pPr algn="ctr"/>
            <a:r>
              <a:rPr lang="en-US" sz="1600" dirty="0">
                <a:latin typeface="Comic Sans MS" panose="030F0702030302020204" pitchFamily="66" charset="0"/>
              </a:rPr>
              <a:t>Items containing a school logo can be purchased from ‘Sefton </a:t>
            </a:r>
            <a:r>
              <a:rPr lang="en-US" sz="1600" dirty="0" err="1">
                <a:latin typeface="Comic Sans MS" panose="030F0702030302020204" pitchFamily="66" charset="0"/>
              </a:rPr>
              <a:t>Schoolwear</a:t>
            </a:r>
            <a:r>
              <a:rPr lang="en-US" sz="1600" dirty="0">
                <a:latin typeface="Comic Sans MS" panose="030F0702030302020204" pitchFamily="66" charset="0"/>
              </a:rPr>
              <a:t>’ on Dover Road.</a:t>
            </a:r>
            <a:endParaRPr lang="en-GB" sz="1600" dirty="0">
              <a:latin typeface="Comic Sans MS" panose="030F0702030302020204" pitchFamily="66" charset="0"/>
            </a:endParaRPr>
          </a:p>
        </p:txBody>
      </p:sp>
      <p:sp>
        <p:nvSpPr>
          <p:cNvPr id="10" name="Rectangle 9">
            <a:extLst>
              <a:ext uri="{FF2B5EF4-FFF2-40B4-BE49-F238E27FC236}">
                <a16:creationId xmlns:a16="http://schemas.microsoft.com/office/drawing/2014/main" id="{E848324A-3C0F-4FB5-A4E7-F7AD487F0AB0}"/>
              </a:ext>
            </a:extLst>
          </p:cNvPr>
          <p:cNvSpPr/>
          <p:nvPr/>
        </p:nvSpPr>
        <p:spPr>
          <a:xfrm>
            <a:off x="1938199" y="1321546"/>
            <a:ext cx="4073248" cy="461665"/>
          </a:xfrm>
          <a:prstGeom prst="rect">
            <a:avLst/>
          </a:prstGeom>
        </p:spPr>
        <p:txBody>
          <a:bodyPr wrap="square">
            <a:spAutoFit/>
          </a:bodyPr>
          <a:lstStyle/>
          <a:p>
            <a:r>
              <a:rPr lang="en-US" sz="2400" dirty="0">
                <a:latin typeface="Comic Sans MS" panose="030F0702030302020204" pitchFamily="66" charset="0"/>
              </a:rPr>
              <a:t>Please label </a:t>
            </a:r>
            <a:r>
              <a:rPr lang="en-US" sz="2400" b="1" u="sng" dirty="0">
                <a:latin typeface="Comic Sans MS" panose="030F0702030302020204" pitchFamily="66" charset="0"/>
              </a:rPr>
              <a:t>EVERYTHING! </a:t>
            </a:r>
          </a:p>
        </p:txBody>
      </p:sp>
      <p:sp>
        <p:nvSpPr>
          <p:cNvPr id="11" name="Rectangle 10">
            <a:extLst>
              <a:ext uri="{FF2B5EF4-FFF2-40B4-BE49-F238E27FC236}">
                <a16:creationId xmlns:a16="http://schemas.microsoft.com/office/drawing/2014/main" id="{6A18E778-484C-4DEE-B04E-CAC4A95093EA}"/>
              </a:ext>
            </a:extLst>
          </p:cNvPr>
          <p:cNvSpPr/>
          <p:nvPr/>
        </p:nvSpPr>
        <p:spPr>
          <a:xfrm>
            <a:off x="5381967" y="2053077"/>
            <a:ext cx="2628261" cy="1754326"/>
          </a:xfrm>
          <a:prstGeom prst="rect">
            <a:avLst/>
          </a:prstGeom>
        </p:spPr>
        <p:txBody>
          <a:bodyPr wrap="square">
            <a:spAutoFit/>
          </a:bodyPr>
          <a:lstStyle/>
          <a:p>
            <a:pPr algn="ctr"/>
            <a:r>
              <a:rPr lang="en-US" sz="2000" b="1" u="sng" dirty="0">
                <a:latin typeface="Comic Sans MS" panose="030F0702030302020204" pitchFamily="66" charset="0"/>
              </a:rPr>
              <a:t>PE Kit</a:t>
            </a:r>
          </a:p>
          <a:p>
            <a:pPr algn="ctr"/>
            <a:endParaRPr lang="en-US" sz="1600" u="sng" dirty="0">
              <a:latin typeface="Comic Sans MS" panose="030F0702030302020204" pitchFamily="66" charset="0"/>
            </a:endParaRPr>
          </a:p>
          <a:p>
            <a:pPr algn="ctr">
              <a:lnSpc>
                <a:spcPct val="150000"/>
              </a:lnSpc>
              <a:buFont typeface="Arial"/>
              <a:buChar char="•"/>
            </a:pPr>
            <a:r>
              <a:rPr lang="en-US" sz="1600" dirty="0">
                <a:latin typeface="Comic Sans MS" panose="030F0702030302020204" pitchFamily="66" charset="0"/>
              </a:rPr>
              <a:t> Hudson Red PE t-shirt</a:t>
            </a:r>
          </a:p>
          <a:p>
            <a:pPr algn="ctr">
              <a:lnSpc>
                <a:spcPct val="150000"/>
              </a:lnSpc>
              <a:buFont typeface="Arial"/>
              <a:buChar char="•"/>
            </a:pPr>
            <a:r>
              <a:rPr lang="en-US" sz="1600" dirty="0">
                <a:latin typeface="Comic Sans MS" panose="030F0702030302020204" pitchFamily="66" charset="0"/>
              </a:rPr>
              <a:t>Navy shorts </a:t>
            </a:r>
          </a:p>
          <a:p>
            <a:pPr algn="ctr">
              <a:lnSpc>
                <a:spcPct val="150000"/>
              </a:lnSpc>
              <a:buFont typeface="Arial"/>
              <a:buChar char="•"/>
            </a:pPr>
            <a:r>
              <a:rPr lang="en-US" sz="1600" dirty="0">
                <a:latin typeface="Comic Sans MS" panose="030F0702030302020204" pitchFamily="66" charset="0"/>
              </a:rPr>
              <a:t>Black pumps</a:t>
            </a:r>
          </a:p>
        </p:txBody>
      </p:sp>
      <p:sp>
        <p:nvSpPr>
          <p:cNvPr id="12" name="Rectangle 11">
            <a:extLst>
              <a:ext uri="{FF2B5EF4-FFF2-40B4-BE49-F238E27FC236}">
                <a16:creationId xmlns:a16="http://schemas.microsoft.com/office/drawing/2014/main" id="{F379B02C-812A-4932-B415-673C239EB5D6}"/>
              </a:ext>
            </a:extLst>
          </p:cNvPr>
          <p:cNvSpPr/>
          <p:nvPr/>
        </p:nvSpPr>
        <p:spPr>
          <a:xfrm>
            <a:off x="5350930" y="4064434"/>
            <a:ext cx="2628261" cy="1713482"/>
          </a:xfrm>
          <a:prstGeom prst="rect">
            <a:avLst/>
          </a:prstGeom>
        </p:spPr>
        <p:txBody>
          <a:bodyPr wrap="square">
            <a:spAutoFit/>
          </a:bodyPr>
          <a:lstStyle/>
          <a:p>
            <a:pPr algn="ctr"/>
            <a:r>
              <a:rPr lang="en-US" sz="2000" b="1" u="sng" dirty="0">
                <a:latin typeface="Comic Sans MS" panose="030F0702030302020204" pitchFamily="66" charset="0"/>
              </a:rPr>
              <a:t>Forest School Kit</a:t>
            </a:r>
          </a:p>
          <a:p>
            <a:pPr algn="ctr"/>
            <a:endParaRPr lang="en-US" sz="1600" u="sng" dirty="0">
              <a:latin typeface="Comic Sans MS" panose="030F0702030302020204" pitchFamily="66" charset="0"/>
            </a:endParaRPr>
          </a:p>
          <a:p>
            <a:pPr algn="ctr">
              <a:lnSpc>
                <a:spcPct val="150000"/>
              </a:lnSpc>
              <a:buFont typeface="Arial"/>
              <a:buChar char="•"/>
            </a:pPr>
            <a:r>
              <a:rPr lang="en-US" sz="1600" dirty="0">
                <a:latin typeface="Comic Sans MS" panose="030F0702030302020204" pitchFamily="66" charset="0"/>
              </a:rPr>
              <a:t> Wellies</a:t>
            </a:r>
          </a:p>
          <a:p>
            <a:pPr algn="ctr">
              <a:lnSpc>
                <a:spcPct val="150000"/>
              </a:lnSpc>
              <a:buFont typeface="Arial"/>
              <a:buChar char="•"/>
            </a:pPr>
            <a:r>
              <a:rPr lang="en-US" sz="1600" dirty="0">
                <a:latin typeface="Comic Sans MS" panose="030F0702030302020204" pitchFamily="66" charset="0"/>
              </a:rPr>
              <a:t>  Puddle suits</a:t>
            </a:r>
          </a:p>
          <a:p>
            <a:pPr algn="ctr">
              <a:lnSpc>
                <a:spcPct val="150000"/>
              </a:lnSpc>
              <a:buFont typeface="Arial"/>
              <a:buChar char="•"/>
            </a:pPr>
            <a:r>
              <a:rPr lang="en-US" sz="1600" dirty="0">
                <a:latin typeface="Comic Sans MS" panose="030F0702030302020204" pitchFamily="66" charset="0"/>
              </a:rPr>
              <a:t> Change of clothes</a:t>
            </a:r>
          </a:p>
        </p:txBody>
      </p:sp>
    </p:spTree>
    <p:extLst>
      <p:ext uri="{BB962C8B-B14F-4D97-AF65-F5344CB8AC3E}">
        <p14:creationId xmlns:p14="http://schemas.microsoft.com/office/powerpoint/2010/main" val="2765573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0168" y="310601"/>
            <a:ext cx="6347713" cy="818691"/>
          </a:xfrm>
        </p:spPr>
        <p:txBody>
          <a:bodyPr>
            <a:normAutofit fontScale="90000"/>
          </a:bodyPr>
          <a:lstStyle/>
          <a:p>
            <a:pPr algn="ctr"/>
            <a:r>
              <a:rPr lang="en-GB" sz="4800" b="1" dirty="0">
                <a:latin typeface="Comic Sans MS" panose="030F0702030302020204" pitchFamily="66" charset="0"/>
              </a:rPr>
              <a:t>Useful Information</a:t>
            </a: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1680460"/>
          </a:xfrm>
          <a:prstGeom prst="rect">
            <a:avLst/>
          </a:prstGeom>
        </p:spPr>
        <p:txBody>
          <a:bodyPr wrap="square">
            <a:spAutoFit/>
          </a:bodyPr>
          <a:lstStyle/>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sp>
        <p:nvSpPr>
          <p:cNvPr id="5" name="Rectangle 4">
            <a:extLst>
              <a:ext uri="{FF2B5EF4-FFF2-40B4-BE49-F238E27FC236}">
                <a16:creationId xmlns:a16="http://schemas.microsoft.com/office/drawing/2014/main" id="{6A18E778-484C-4DEE-B04E-CAC4A95093EA}"/>
              </a:ext>
            </a:extLst>
          </p:cNvPr>
          <p:cNvSpPr/>
          <p:nvPr/>
        </p:nvSpPr>
        <p:spPr>
          <a:xfrm>
            <a:off x="123317" y="1443841"/>
            <a:ext cx="7209411" cy="4247317"/>
          </a:xfrm>
          <a:prstGeom prst="rect">
            <a:avLst/>
          </a:prstGeom>
        </p:spPr>
        <p:txBody>
          <a:bodyPr wrap="square">
            <a:spAutoFit/>
          </a:bodyPr>
          <a:lstStyle/>
          <a:p>
            <a:pPr marL="285750" indent="-285750">
              <a:buFont typeface="Arial" panose="020B0604020202020204" pitchFamily="34" charset="0"/>
              <a:buChar char="•"/>
            </a:pPr>
            <a:r>
              <a:rPr lang="en-US" dirty="0">
                <a:latin typeface="Comic Sans MS" panose="030F0702030302020204" pitchFamily="66" charset="0"/>
              </a:rPr>
              <a:t>Uniform - Wellies are also required for children's outdoor play and a set of spare clothes please.</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PE – Please can your children arrive at school in their kit.                                                                                             Navy shorts/tracksuit pants, red t-shirt, black pumps. </a:t>
            </a:r>
          </a:p>
          <a:p>
            <a:endParaRPr lang="en-US" dirty="0">
              <a:latin typeface="Comic Sans MS" panose="030F0702030302020204" pitchFamily="66" charset="0"/>
              <a:sym typeface="Wingdings"/>
            </a:endParaRPr>
          </a:p>
          <a:p>
            <a:pPr marL="285750" indent="-285750">
              <a:buFont typeface="Arial" panose="020B0604020202020204" pitchFamily="34" charset="0"/>
              <a:buChar char="•"/>
            </a:pPr>
            <a:r>
              <a:rPr lang="en-US" dirty="0">
                <a:latin typeface="Comic Sans MS" panose="030F0702030302020204" pitchFamily="66" charset="0"/>
                <a:sym typeface="Wingdings"/>
              </a:rPr>
              <a:t>Snack – </a:t>
            </a:r>
            <a:r>
              <a:rPr lang="en-GB" dirty="0">
                <a:latin typeface="Comic Sans MS" panose="030F0702030302020204" pitchFamily="66" charset="0"/>
                <a:sym typeface="Wingdings"/>
              </a:rPr>
              <a:t>School f</a:t>
            </a:r>
            <a:r>
              <a:rPr lang="en-GB" dirty="0">
                <a:latin typeface="Comic Sans MS" panose="030F0702030302020204" pitchFamily="66" charset="0"/>
              </a:rPr>
              <a:t>ruit or bring your own snack. (This can include toast – please send in bread/bagels and butter).</a:t>
            </a:r>
            <a:endParaRPr lang="en-US" dirty="0">
              <a:latin typeface="Comic Sans MS" panose="030F0702030302020204" pitchFamily="66" charset="0"/>
              <a:sym typeface="Wingdings"/>
            </a:endParaRP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Water bottles - Labelled. These must be washed and refilled at home. </a:t>
            </a:r>
          </a:p>
          <a:p>
            <a:pPr marL="285750" indent="-285750">
              <a:buFont typeface="Arial" panose="020B0604020202020204" pitchFamily="34" charset="0"/>
              <a:buChar char="•"/>
            </a:pPr>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If your child wears nappies, please send in wipes for your child weekly. If your child needs more nappies we will let you know via Dojo.</a:t>
            </a:r>
            <a:endParaRPr lang="en-GB" sz="1500" dirty="0"/>
          </a:p>
        </p:txBody>
      </p:sp>
    </p:spTree>
    <p:extLst>
      <p:ext uri="{BB962C8B-B14F-4D97-AF65-F5344CB8AC3E}">
        <p14:creationId xmlns:p14="http://schemas.microsoft.com/office/powerpoint/2010/main" val="548578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0168" y="310601"/>
            <a:ext cx="6347713" cy="818691"/>
          </a:xfrm>
        </p:spPr>
        <p:txBody>
          <a:bodyPr>
            <a:normAutofit fontScale="90000"/>
          </a:bodyPr>
          <a:lstStyle/>
          <a:p>
            <a:pPr algn="ctr"/>
            <a:r>
              <a:rPr lang="en-GB" sz="4800" b="1" dirty="0">
                <a:latin typeface="Comic Sans MS" panose="030F0702030302020204" pitchFamily="66" charset="0"/>
              </a:rPr>
              <a:t>Useful Information</a:t>
            </a: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1680460"/>
          </a:xfrm>
          <a:prstGeom prst="rect">
            <a:avLst/>
          </a:prstGeom>
        </p:spPr>
        <p:txBody>
          <a:bodyPr wrap="square">
            <a:spAutoFit/>
          </a:bodyPr>
          <a:lstStyle/>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sp>
        <p:nvSpPr>
          <p:cNvPr id="5" name="Rectangle 4">
            <a:extLst>
              <a:ext uri="{FF2B5EF4-FFF2-40B4-BE49-F238E27FC236}">
                <a16:creationId xmlns:a16="http://schemas.microsoft.com/office/drawing/2014/main" id="{6A18E778-484C-4DEE-B04E-CAC4A95093EA}"/>
              </a:ext>
            </a:extLst>
          </p:cNvPr>
          <p:cNvSpPr/>
          <p:nvPr/>
        </p:nvSpPr>
        <p:spPr>
          <a:xfrm>
            <a:off x="71847" y="1649971"/>
            <a:ext cx="7361811" cy="2862322"/>
          </a:xfrm>
          <a:prstGeom prst="rect">
            <a:avLst/>
          </a:prstGeom>
        </p:spPr>
        <p:txBody>
          <a:bodyPr wrap="square">
            <a:spAutoFit/>
          </a:bodyPr>
          <a:lstStyle/>
          <a:p>
            <a:pPr marL="285750" indent="-285750">
              <a:buFont typeface="Arial" panose="020B0604020202020204" pitchFamily="34" charset="0"/>
              <a:buChar char="•"/>
            </a:pPr>
            <a:r>
              <a:rPr lang="en-US" dirty="0">
                <a:latin typeface="Comic Sans MS" panose="030F0702030302020204" pitchFamily="66" charset="0"/>
              </a:rPr>
              <a:t>Medical forms must be completed and we must be aware of any changes.</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If medication is required during school hours then a “permission to administer medication” must also be filled in at the school office. </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Within each class there is a ‘grab bag’ which contains first aid equipment and children’s personal necessities too e.g. inhalers.</a:t>
            </a:r>
          </a:p>
          <a:p>
            <a:r>
              <a:rPr lang="en-US" dirty="0">
                <a:latin typeface="Comic Sans MS" panose="030F0702030302020204" pitchFamily="66" charset="0"/>
              </a:rPr>
              <a:t> </a:t>
            </a:r>
          </a:p>
        </p:txBody>
      </p:sp>
    </p:spTree>
    <p:extLst>
      <p:ext uri="{BB962C8B-B14F-4D97-AF65-F5344CB8AC3E}">
        <p14:creationId xmlns:p14="http://schemas.microsoft.com/office/powerpoint/2010/main" val="35201021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6592" y="60357"/>
            <a:ext cx="6347713" cy="818691"/>
          </a:xfrm>
        </p:spPr>
        <p:txBody>
          <a:bodyPr>
            <a:normAutofit fontScale="90000"/>
          </a:bodyPr>
          <a:lstStyle/>
          <a:p>
            <a:pPr algn="ctr"/>
            <a:r>
              <a:rPr lang="en-US" sz="4800" b="1" dirty="0">
                <a:latin typeface="Comic Sans MS" panose="030F0702030302020204" pitchFamily="66" charset="0"/>
              </a:rPr>
              <a:t>Home Learning</a:t>
            </a:r>
            <a:endParaRPr lang="en-GB" sz="4800" b="1" dirty="0">
              <a:latin typeface="Comic Sans MS" panose="030F0702030302020204" pitchFamily="66" charset="0"/>
            </a:endParaRP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7012715" cy="6635663"/>
          </a:xfrm>
          <a:prstGeom prst="rect">
            <a:avLst/>
          </a:prstGeom>
        </p:spPr>
        <p:txBody>
          <a:bodyPr wrap="square">
            <a:spAutoFit/>
          </a:bodyPr>
          <a:lstStyle/>
          <a:p>
            <a:pPr marL="285750" indent="-285750">
              <a:buFont typeface="Arial" panose="020B0604020202020204" pitchFamily="34" charset="0"/>
              <a:buChar char="•"/>
            </a:pPr>
            <a:r>
              <a:rPr lang="en-US" sz="1600" dirty="0">
                <a:latin typeface="Comic Sans MS" panose="030F0702030302020204" pitchFamily="66" charset="0"/>
              </a:rPr>
              <a:t>Learning Journey Homework – Posted on Dojo. Activities to enjoy together at home, based on our school topics.</a:t>
            </a:r>
          </a:p>
          <a:p>
            <a:pPr marL="285750" indent="-285750">
              <a:buFont typeface="Arial" panose="020B0604020202020204" pitchFamily="34" charset="0"/>
              <a:buChar char="•"/>
            </a:pPr>
            <a:endParaRPr lang="en-US" sz="1600" dirty="0">
              <a:latin typeface="Comic Sans MS" panose="030F0702030302020204" pitchFamily="66" charset="0"/>
            </a:endParaRPr>
          </a:p>
          <a:p>
            <a:pPr marL="285750" indent="-285750">
              <a:buFont typeface="Arial" panose="020B0604020202020204" pitchFamily="34" charset="0"/>
              <a:buChar char="•"/>
            </a:pPr>
            <a:r>
              <a:rPr lang="en-US" sz="1600" dirty="0">
                <a:latin typeface="Comic Sans MS" panose="030F0702030302020204" pitchFamily="66" charset="0"/>
              </a:rPr>
              <a:t>Reading for pleasure books go home on Fridays. We love sharing stories in class and this is an opportunity for you to do this at home too </a:t>
            </a:r>
            <a:r>
              <a:rPr lang="en-US" sz="1600" dirty="0">
                <a:latin typeface="Comic Sans MS" panose="030F0702030302020204" pitchFamily="66" charset="0"/>
                <a:sym typeface="Wingdings" panose="05000000000000000000" pitchFamily="2" charset="2"/>
              </a:rPr>
              <a:t> </a:t>
            </a:r>
            <a:endParaRPr lang="en-US" sz="16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r>
              <a:rPr lang="en-GB" sz="1500" b="1" u="sng" dirty="0">
                <a:latin typeface="Comic Sans MS" panose="030F0702030302020204" pitchFamily="66" charset="0"/>
              </a:rPr>
              <a:t>Proud Cloud </a:t>
            </a:r>
          </a:p>
          <a:p>
            <a:endParaRPr lang="en-GB" sz="1500" dirty="0">
              <a:latin typeface="Comic Sans MS" panose="030F0702030302020204" pitchFamily="66" charset="0"/>
            </a:endParaRPr>
          </a:p>
          <a:p>
            <a:r>
              <a:rPr lang="en-GB" sz="1500" dirty="0">
                <a:latin typeface="Comic Sans MS" panose="030F0702030302020204" pitchFamily="66" charset="0"/>
              </a:rPr>
              <a:t>A proud cloud is a way of sharing your child's achievements at home with us in school. Whatever your child has done, no matter how small, it is an achievement that you are proud of and we want to share that with everyone in class.</a:t>
            </a:r>
          </a:p>
          <a:p>
            <a:endParaRPr lang="en-GB" sz="1600" dirty="0"/>
          </a:p>
          <a:p>
            <a:pPr fontAlgn="t"/>
            <a:r>
              <a:rPr lang="en-GB" sz="1500" dirty="0">
                <a:latin typeface="Comic Sans MS" panose="030F0702030302020204" pitchFamily="66" charset="0"/>
              </a:rPr>
              <a:t>Achievements can be about learning to do something for the first time, being brave, being kind to family and friends. They can also be something achieved any out of school activity.</a:t>
            </a:r>
          </a:p>
          <a:p>
            <a:pPr fontAlgn="t"/>
            <a:r>
              <a:rPr lang="en-GB" sz="1500" dirty="0">
                <a:latin typeface="Comic Sans MS" panose="030F0702030302020204" pitchFamily="66" charset="0"/>
              </a:rPr>
              <a:t> </a:t>
            </a:r>
          </a:p>
          <a:p>
            <a:pPr fontAlgn="t"/>
            <a:r>
              <a:rPr lang="en-GB" sz="1500" dirty="0">
                <a:latin typeface="Comic Sans MS" panose="030F0702030302020204" pitchFamily="66" charset="0"/>
              </a:rPr>
              <a:t>You can send a Proud Cloud into school at any time – These can be sent via Class Dojo, it may be something that your child has written, a drawing or photos! Send in any achievements and we will put them on our Proud Cloud. </a:t>
            </a: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pic>
        <p:nvPicPr>
          <p:cNvPr id="3" name="Picture 2">
            <a:extLst>
              <a:ext uri="{FF2B5EF4-FFF2-40B4-BE49-F238E27FC236}">
                <a16:creationId xmlns:a16="http://schemas.microsoft.com/office/drawing/2014/main" id="{F833F0C9-C8D1-4BEE-82F2-027828C98985}"/>
              </a:ext>
            </a:extLst>
          </p:cNvPr>
          <p:cNvPicPr>
            <a:picLocks noChangeAspect="1"/>
          </p:cNvPicPr>
          <p:nvPr/>
        </p:nvPicPr>
        <p:blipFill rotWithShape="1">
          <a:blip r:embed="rId4"/>
          <a:srcRect l="20741" t="23266" r="46660" b="35318"/>
          <a:stretch/>
        </p:blipFill>
        <p:spPr>
          <a:xfrm>
            <a:off x="2128720" y="2512770"/>
            <a:ext cx="1068935" cy="763525"/>
          </a:xfrm>
          <a:prstGeom prst="rect">
            <a:avLst/>
          </a:prstGeom>
        </p:spPr>
      </p:pic>
    </p:spTree>
    <p:extLst>
      <p:ext uri="{BB962C8B-B14F-4D97-AF65-F5344CB8AC3E}">
        <p14:creationId xmlns:p14="http://schemas.microsoft.com/office/powerpoint/2010/main" val="2990202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BE63D-F200-4221-9197-68480B9F9CDD}"/>
              </a:ext>
            </a:extLst>
          </p:cNvPr>
          <p:cNvSpPr>
            <a:spLocks noGrp="1"/>
          </p:cNvSpPr>
          <p:nvPr>
            <p:ph type="title"/>
          </p:nvPr>
        </p:nvSpPr>
        <p:spPr/>
        <p:txBody>
          <a:bodyPr/>
          <a:lstStyle/>
          <a:p>
            <a:r>
              <a:rPr lang="en-US" dirty="0">
                <a:latin typeface="Comic Sans MS" panose="030F0702030302020204" pitchFamily="66" charset="0"/>
              </a:rPr>
              <a:t>Teams!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041ABEB-73C7-46EA-A1D5-86D5080A3330}"/>
              </a:ext>
            </a:extLst>
          </p:cNvPr>
          <p:cNvSpPr>
            <a:spLocks noGrp="1"/>
          </p:cNvSpPr>
          <p:nvPr>
            <p:ph idx="1"/>
          </p:nvPr>
        </p:nvSpPr>
        <p:spPr/>
        <p:txBody>
          <a:bodyPr>
            <a:normAutofit/>
          </a:bodyPr>
          <a:lstStyle/>
          <a:p>
            <a:r>
              <a:rPr lang="en-US" sz="4000">
                <a:solidFill>
                  <a:srgbClr val="0070C0"/>
                </a:solidFill>
                <a:latin typeface="Comic Sans MS" panose="030F0702030302020204" pitchFamily="66" charset="0"/>
              </a:rPr>
              <a:t>Johnson </a:t>
            </a:r>
            <a:r>
              <a:rPr lang="en-US" sz="4000" dirty="0">
                <a:solidFill>
                  <a:srgbClr val="0070C0"/>
                </a:solidFill>
                <a:latin typeface="Comic Sans MS" panose="030F0702030302020204" pitchFamily="66" charset="0"/>
              </a:rPr>
              <a:t>Thompson </a:t>
            </a:r>
          </a:p>
          <a:p>
            <a:r>
              <a:rPr lang="en-US" sz="4000" dirty="0">
                <a:solidFill>
                  <a:srgbClr val="FFCC00"/>
                </a:solidFill>
                <a:latin typeface="Comic Sans MS" panose="030F0702030302020204" pitchFamily="66" charset="0"/>
              </a:rPr>
              <a:t>Jonas </a:t>
            </a:r>
          </a:p>
          <a:p>
            <a:r>
              <a:rPr lang="en-US" sz="4000" dirty="0">
                <a:solidFill>
                  <a:schemeClr val="accent5"/>
                </a:solidFill>
                <a:latin typeface="Comic Sans MS" panose="030F0702030302020204" pitchFamily="66" charset="0"/>
              </a:rPr>
              <a:t>Boardman </a:t>
            </a:r>
          </a:p>
          <a:p>
            <a:r>
              <a:rPr lang="en-US" sz="4000" dirty="0">
                <a:solidFill>
                  <a:srgbClr val="00B050"/>
                </a:solidFill>
                <a:latin typeface="Comic Sans MS" panose="030F0702030302020204" pitchFamily="66" charset="0"/>
              </a:rPr>
              <a:t>Farrell </a:t>
            </a:r>
            <a:endParaRPr lang="en-GB" sz="40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2658866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785" y="222195"/>
            <a:ext cx="6347713" cy="1320800"/>
          </a:xfrm>
        </p:spPr>
        <p:txBody>
          <a:bodyPr>
            <a:normAutofit/>
          </a:bodyPr>
          <a:lstStyle/>
          <a:p>
            <a:pPr algn="ctr"/>
            <a:r>
              <a:rPr lang="en-US" sz="4400" dirty="0">
                <a:latin typeface="Comic Sans MS" panose="030F0702030302020204" pitchFamily="66" charset="0"/>
              </a:rPr>
              <a:t>Rewards</a:t>
            </a:r>
            <a:endParaRPr lang="en-GB" sz="4400" dirty="0">
              <a:latin typeface="Comic Sans MS" panose="030F0702030302020204" pitchFamily="66" charset="0"/>
            </a:endParaRPr>
          </a:p>
        </p:txBody>
      </p:sp>
      <p:sp>
        <p:nvSpPr>
          <p:cNvPr id="4" name="Text Box 2"/>
          <p:cNvSpPr txBox="1">
            <a:spLocks noChangeArrowheads="1"/>
          </p:cNvSpPr>
          <p:nvPr/>
        </p:nvSpPr>
        <p:spPr bwMode="auto">
          <a:xfrm>
            <a:off x="975328" y="485679"/>
            <a:ext cx="8246070" cy="60334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70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sz="1700"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70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sz="1700"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70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sz="1700"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Attendance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Good work in a lesson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Good behaviour in a lesson</a:t>
            </a:r>
          </a:p>
          <a:p>
            <a:pPr marL="0" marR="0" lvl="0" indent="0" algn="l" defTabSz="914400" rtl="0" eaLnBrk="0" fontAlgn="base" latinLnBrk="0" hangingPunct="0">
              <a:lnSpc>
                <a:spcPct val="100000"/>
              </a:lnSpc>
              <a:spcBef>
                <a:spcPct val="0"/>
              </a:spcBef>
              <a:spcAft>
                <a:spcPct val="0"/>
              </a:spcAft>
              <a:buClrTx/>
              <a:buSzTx/>
              <a:buFontTx/>
              <a:buNone/>
              <a:tabLst/>
            </a:pPr>
            <a:r>
              <a:rPr lang="en-GB" sz="1700" dirty="0">
                <a:latin typeface="Comic Sans MS" panose="030F0702030302020204" pitchFamily="66" charset="0"/>
              </a:rPr>
              <a:t>Being a good friend</a:t>
            </a:r>
            <a:endParaRPr kumimoji="0" lang="en-GB" sz="170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Homework </a:t>
            </a:r>
          </a:p>
          <a:p>
            <a:pPr marL="0" marR="0" lvl="0" indent="0" algn="l" defTabSz="914400" rtl="0" eaLnBrk="0" fontAlgn="base" latinLnBrk="0" hangingPunct="0">
              <a:lnSpc>
                <a:spcPct val="100000"/>
              </a:lnSpc>
              <a:spcBef>
                <a:spcPct val="0"/>
              </a:spcBef>
              <a:spcAft>
                <a:spcPct val="0"/>
              </a:spcAft>
              <a:buClrTx/>
              <a:buSzTx/>
              <a:buFontTx/>
              <a:buNone/>
              <a:tabLst/>
            </a:pPr>
            <a:r>
              <a:rPr lang="en-GB" sz="1700" dirty="0">
                <a:latin typeface="Comic Sans MS" panose="030F0702030302020204" pitchFamily="66" charset="0"/>
              </a:rPr>
              <a:t>Stickers</a:t>
            </a:r>
          </a:p>
          <a:p>
            <a:pPr marL="0" marR="0" lvl="0" indent="0" algn="l" defTabSz="914400" rtl="0" eaLnBrk="0" fontAlgn="base" latinLnBrk="0" hangingPunct="0">
              <a:lnSpc>
                <a:spcPct val="100000"/>
              </a:lnSpc>
              <a:spcBef>
                <a:spcPct val="0"/>
              </a:spcBef>
              <a:spcAft>
                <a:spcPct val="0"/>
              </a:spcAft>
              <a:buClrTx/>
              <a:buSzTx/>
              <a:buFontTx/>
              <a:buNone/>
              <a:tabLst/>
            </a:pPr>
            <a:r>
              <a:rPr lang="en-GB" sz="1700" dirty="0">
                <a:latin typeface="Comic Sans MS" panose="030F0702030302020204" pitchFamily="66" charset="0"/>
              </a:rPr>
              <a:t>Certificates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Stars of the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70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Reward for behaviour in corridor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Reward for behaviour in assembly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Reward for behaviour at lunchtime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Reward for behaviour in playground</a:t>
            </a:r>
          </a:p>
        </p:txBody>
      </p:sp>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16158" t="16998" r="30995" b="6891"/>
          <a:stretch>
            <a:fillRect/>
          </a:stretch>
        </p:blipFill>
        <p:spPr bwMode="auto">
          <a:xfrm rot="-1301192">
            <a:off x="4085538" y="1242428"/>
            <a:ext cx="2025650" cy="16398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l="14783" t="20438" r="31245" b="9561"/>
          <a:stretch>
            <a:fillRect/>
          </a:stretch>
        </p:blipFill>
        <p:spPr bwMode="auto">
          <a:xfrm>
            <a:off x="7039010" y="5160783"/>
            <a:ext cx="1835150" cy="1338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l="21671" t="14373" r="21671" b="41093"/>
          <a:stretch/>
        </p:blipFill>
        <p:spPr>
          <a:xfrm>
            <a:off x="7129200" y="96023"/>
            <a:ext cx="1924084" cy="2137870"/>
          </a:xfrm>
          <a:prstGeom prst="rect">
            <a:avLst/>
          </a:prstGeom>
          <a:ln>
            <a:noFill/>
          </a:ln>
          <a:effectLst>
            <a:softEdge rad="112500"/>
          </a:effectLst>
        </p:spPr>
      </p:pic>
    </p:spTree>
    <p:extLst>
      <p:ext uri="{BB962C8B-B14F-4D97-AF65-F5344CB8AC3E}">
        <p14:creationId xmlns:p14="http://schemas.microsoft.com/office/powerpoint/2010/main" val="19692085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560" y="296095"/>
            <a:ext cx="8229600" cy="610820"/>
          </a:xfrm>
        </p:spPr>
        <p:txBody>
          <a:bodyPr>
            <a:noAutofit/>
          </a:bodyPr>
          <a:lstStyle/>
          <a:p>
            <a:pPr algn="ctr"/>
            <a:r>
              <a:rPr lang="en-US" sz="4800" b="1" dirty="0">
                <a:latin typeface="Comic Sans MS" panose="030F0702030302020204" pitchFamily="66" charset="0"/>
              </a:rPr>
              <a:t>Communicating with families</a:t>
            </a:r>
          </a:p>
        </p:txBody>
      </p:sp>
      <p:pic>
        <p:nvPicPr>
          <p:cNvPr id="2050" name="Picture 2" descr="Image result for class doj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86070" y="2966834"/>
            <a:ext cx="1802875" cy="144831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22418" y="2075010"/>
            <a:ext cx="6404459" cy="2497222"/>
          </a:xfrm>
          <a:prstGeom prst="rect">
            <a:avLst/>
          </a:prstGeom>
        </p:spPr>
        <p:txBody>
          <a:bodyPr wrap="square">
            <a:spAutoFit/>
          </a:bodyPr>
          <a:lstStyle/>
          <a:p>
            <a:pPr algn="ctr" defTabSz="457200">
              <a:spcBef>
                <a:spcPts val="1000"/>
              </a:spcBef>
              <a:buClr>
                <a:schemeClr val="accent1"/>
              </a:buClr>
              <a:buSzPct val="80000"/>
            </a:pPr>
            <a:endParaRPr lang="en-US" sz="2200" u="sng" dirty="0">
              <a:latin typeface="Comic Sans MS" panose="030F0702030302020204" pitchFamily="66" charset="0"/>
            </a:endParaRPr>
          </a:p>
          <a:p>
            <a:pPr marL="0" marR="0" indent="0" algn="ctr">
              <a:lnSpc>
                <a:spcPct val="119000"/>
              </a:lnSpc>
              <a:spcBef>
                <a:spcPts val="0"/>
              </a:spcBef>
              <a:spcAft>
                <a:spcPts val="0"/>
              </a:spcAft>
            </a:pPr>
            <a:r>
              <a:rPr lang="en-GB" sz="1600" dirty="0">
                <a:latin typeface="Comic Sans MS" panose="030F0702030302020204" pitchFamily="66" charset="0"/>
              </a:rPr>
              <a:t>Parents can communicate using our front office, you can  contact the office either by email using the following email address: </a:t>
            </a:r>
          </a:p>
          <a:p>
            <a:pPr marL="0" marR="0" indent="0" algn="ctr">
              <a:lnSpc>
                <a:spcPct val="119000"/>
              </a:lnSpc>
              <a:spcBef>
                <a:spcPts val="0"/>
              </a:spcBef>
              <a:spcAft>
                <a:spcPts val="0"/>
              </a:spcAft>
            </a:pPr>
            <a:r>
              <a:rPr lang="en-GB" sz="1600" dirty="0">
                <a:latin typeface="Comic Sans MS" panose="030F0702030302020204" pitchFamily="66" charset="0"/>
              </a:rPr>
              <a:t>enquiries@hudsonprimary.co.uk</a:t>
            </a:r>
          </a:p>
          <a:p>
            <a:pPr marL="0" marR="0" indent="0" algn="ctr">
              <a:lnSpc>
                <a:spcPct val="119000"/>
              </a:lnSpc>
              <a:spcBef>
                <a:spcPts val="0"/>
              </a:spcBef>
              <a:spcAft>
                <a:spcPts val="0"/>
              </a:spcAft>
            </a:pPr>
            <a:r>
              <a:rPr lang="en-GB" sz="1600" dirty="0">
                <a:latin typeface="Comic Sans MS" panose="030F0702030302020204" pitchFamily="66" charset="0"/>
              </a:rPr>
              <a:t> </a:t>
            </a:r>
          </a:p>
          <a:p>
            <a:pPr marL="0" marR="0" indent="0" algn="ctr">
              <a:lnSpc>
                <a:spcPct val="119000"/>
              </a:lnSpc>
              <a:spcBef>
                <a:spcPts val="0"/>
              </a:spcBef>
              <a:spcAft>
                <a:spcPts val="0"/>
              </a:spcAft>
            </a:pPr>
            <a:r>
              <a:rPr lang="en-GB" sz="1600" dirty="0">
                <a:latin typeface="Comic Sans MS" panose="030F0702030302020204" pitchFamily="66" charset="0"/>
              </a:rPr>
              <a:t>Or by telephone on the following number:                  </a:t>
            </a:r>
          </a:p>
          <a:p>
            <a:pPr marL="0" marR="0" indent="0" algn="ctr">
              <a:lnSpc>
                <a:spcPct val="119000"/>
              </a:lnSpc>
              <a:spcBef>
                <a:spcPts val="0"/>
              </a:spcBef>
              <a:spcAft>
                <a:spcPts val="0"/>
              </a:spcAft>
            </a:pPr>
            <a:r>
              <a:rPr lang="en-GB" sz="1600" dirty="0">
                <a:latin typeface="Comic Sans MS" panose="030F0702030302020204" pitchFamily="66" charset="0"/>
              </a:rPr>
              <a:t>0151 526 1568</a:t>
            </a:r>
          </a:p>
          <a:p>
            <a:pPr marL="0" marR="0" indent="0" algn="l">
              <a:lnSpc>
                <a:spcPct val="119000"/>
              </a:lnSpc>
              <a:spcBef>
                <a:spcPts val="0"/>
              </a:spcBef>
              <a:spcAft>
                <a:spcPts val="600"/>
              </a:spcAft>
            </a:pPr>
            <a:r>
              <a:rPr lang="en-GB" sz="1800" kern="1400" dirty="0">
                <a:ln>
                  <a:noFill/>
                </a:ln>
                <a:solidFill>
                  <a:srgbClr val="000000"/>
                </a:solidFill>
                <a:effectLst/>
                <a:latin typeface="Calibri" panose="020F0502020204030204" pitchFamily="34" charset="0"/>
              </a:rPr>
              <a:t> </a:t>
            </a: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21671" t="14373" r="21671" b="41093"/>
          <a:stretch/>
        </p:blipFill>
        <p:spPr>
          <a:xfrm>
            <a:off x="7167985" y="52420"/>
            <a:ext cx="1924084" cy="2137870"/>
          </a:xfrm>
          <a:prstGeom prst="rect">
            <a:avLst/>
          </a:prstGeom>
          <a:ln>
            <a:noFill/>
          </a:ln>
          <a:effectLst>
            <a:softEdge rad="112500"/>
          </a:effectLst>
        </p:spPr>
      </p:pic>
      <p:sp>
        <p:nvSpPr>
          <p:cNvPr id="8" name="Rectangle 7">
            <a:extLst>
              <a:ext uri="{FF2B5EF4-FFF2-40B4-BE49-F238E27FC236}">
                <a16:creationId xmlns:a16="http://schemas.microsoft.com/office/drawing/2014/main" id="{590EE801-BB48-4ACE-A517-A1D923F29405}"/>
              </a:ext>
            </a:extLst>
          </p:cNvPr>
          <p:cNvSpPr/>
          <p:nvPr/>
        </p:nvSpPr>
        <p:spPr>
          <a:xfrm>
            <a:off x="525876" y="5191688"/>
            <a:ext cx="6660194" cy="830997"/>
          </a:xfrm>
          <a:prstGeom prst="rect">
            <a:avLst/>
          </a:prstGeom>
        </p:spPr>
        <p:txBody>
          <a:bodyPr wrap="square">
            <a:spAutoFit/>
          </a:bodyPr>
          <a:lstStyle/>
          <a:p>
            <a:pPr algn="ctr"/>
            <a:r>
              <a:rPr lang="en-GB" sz="1600" dirty="0">
                <a:latin typeface="Comic Sans MS" panose="030F0702030302020204" pitchFamily="66" charset="0"/>
              </a:rPr>
              <a:t>Hudson Primary School is a cashless school and all charges and payment go via ParentPay. Our families new to Hudson Primary School will be given a login in September.</a:t>
            </a:r>
          </a:p>
        </p:txBody>
      </p:sp>
    </p:spTree>
    <p:extLst>
      <p:ext uri="{BB962C8B-B14F-4D97-AF65-F5344CB8AC3E}">
        <p14:creationId xmlns:p14="http://schemas.microsoft.com/office/powerpoint/2010/main" val="35477234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045316" y="680310"/>
            <a:ext cx="6167228" cy="4123035"/>
          </a:xfrm>
          <a:prstGeom prst="rect">
            <a:avLst/>
          </a:prstGeom>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l="21671" t="14373" r="21671" b="41093"/>
          <a:stretch/>
        </p:blipFill>
        <p:spPr>
          <a:xfrm>
            <a:off x="2892245" y="2970885"/>
            <a:ext cx="2473370" cy="2748187"/>
          </a:xfrm>
          <a:prstGeom prst="roundRect">
            <a:avLst/>
          </a:prstGeom>
          <a:ln>
            <a:noFill/>
          </a:ln>
          <a:effectLst>
            <a:softEdge rad="112500"/>
          </a:effectLst>
        </p:spPr>
      </p:pic>
      <p:sp>
        <p:nvSpPr>
          <p:cNvPr id="6" name="Title 1">
            <a:extLst>
              <a:ext uri="{FF2B5EF4-FFF2-40B4-BE49-F238E27FC236}">
                <a16:creationId xmlns:a16="http://schemas.microsoft.com/office/drawing/2014/main" id="{AC140928-6AFE-4171-A84F-72864665A455}"/>
              </a:ext>
            </a:extLst>
          </p:cNvPr>
          <p:cNvSpPr>
            <a:spLocks noGrp="1"/>
          </p:cNvSpPr>
          <p:nvPr>
            <p:ph type="title"/>
          </p:nvPr>
        </p:nvSpPr>
        <p:spPr>
          <a:xfrm>
            <a:off x="1212490" y="374900"/>
            <a:ext cx="6347713" cy="1320800"/>
          </a:xfrm>
        </p:spPr>
        <p:txBody>
          <a:bodyPr/>
          <a:lstStyle/>
          <a:p>
            <a:pPr algn="ctr"/>
            <a:r>
              <a:rPr lang="en-US" dirty="0">
                <a:latin typeface="Comic Sans MS" panose="030F0702030302020204" pitchFamily="66" charset="0"/>
              </a:rPr>
              <a:t>Any questions?</a:t>
            </a:r>
            <a:endParaRPr lang="en-GB" dirty="0">
              <a:latin typeface="Comic Sans MS" panose="030F0702030302020204" pitchFamily="66" charset="0"/>
            </a:endParaRPr>
          </a:p>
        </p:txBody>
      </p:sp>
    </p:spTree>
    <p:extLst>
      <p:ext uri="{BB962C8B-B14F-4D97-AF65-F5344CB8AC3E}">
        <p14:creationId xmlns:p14="http://schemas.microsoft.com/office/powerpoint/2010/main" val="240451457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13809</TotalTime>
  <Words>661</Words>
  <Application>Microsoft Office PowerPoint</Application>
  <PresentationFormat>On-screen Show (4:3)</PresentationFormat>
  <Paragraphs>138</Paragraphs>
  <Slides>19</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Calibri</vt:lpstr>
      <vt:lpstr>Comic Sans MS</vt:lpstr>
      <vt:lpstr>Sassoon Penpals</vt:lpstr>
      <vt:lpstr>Times New Roman</vt:lpstr>
      <vt:lpstr>Trebuchet MS</vt:lpstr>
      <vt:lpstr>Wingdings</vt:lpstr>
      <vt:lpstr>Wingdings 3</vt:lpstr>
      <vt:lpstr>Facet</vt:lpstr>
      <vt:lpstr>Welcome to  the New School Year  Yew Class  2026-2027</vt:lpstr>
      <vt:lpstr>Yew Class 2026-2027</vt:lpstr>
      <vt:lpstr>Our Yew Class Team</vt:lpstr>
      <vt:lpstr>Speech and Language   Suzanne        Laura </vt:lpstr>
      <vt:lpstr>PowerPoint Presentation</vt:lpstr>
      <vt:lpstr>Our Classroom </vt:lpstr>
      <vt:lpstr>Hudson Primary School Yew Class Timetable 2026-2027  </vt:lpstr>
      <vt:lpstr>Curriculum</vt:lpstr>
      <vt:lpstr>Curriculum</vt:lpstr>
      <vt:lpstr>Interventions</vt:lpstr>
      <vt:lpstr>PowerPoint Presentation</vt:lpstr>
      <vt:lpstr>Uniform</vt:lpstr>
      <vt:lpstr>Useful Information</vt:lpstr>
      <vt:lpstr>Useful Information</vt:lpstr>
      <vt:lpstr>Home Learning</vt:lpstr>
      <vt:lpstr>Teams! </vt:lpstr>
      <vt:lpstr>Rewards</vt:lpstr>
      <vt:lpstr>Communicating with families</vt:lpstr>
      <vt:lpstr>Any questions?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Emma Rose</cp:lastModifiedBy>
  <cp:revision>355</cp:revision>
  <cp:lastPrinted>2022-07-14T11:05:08Z</cp:lastPrinted>
  <dcterms:created xsi:type="dcterms:W3CDTF">2013-08-21T19:17:07Z</dcterms:created>
  <dcterms:modified xsi:type="dcterms:W3CDTF">2026-09-28T09:49:16Z</dcterms:modified>
</cp:coreProperties>
</file>