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4"/>
  </p:notesMasterIdLst>
  <p:sldIdLst>
    <p:sldId id="256" r:id="rId2"/>
    <p:sldId id="289" r:id="rId3"/>
    <p:sldId id="263" r:id="rId4"/>
    <p:sldId id="282" r:id="rId5"/>
    <p:sldId id="307" r:id="rId6"/>
    <p:sldId id="288" r:id="rId7"/>
    <p:sldId id="306" r:id="rId8"/>
    <p:sldId id="292" r:id="rId9"/>
    <p:sldId id="296" r:id="rId10"/>
    <p:sldId id="293" r:id="rId11"/>
    <p:sldId id="294" r:id="rId12"/>
    <p:sldId id="265"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E1D"/>
    <a:srgbClr val="6CA800"/>
    <a:srgbClr val="2597FF"/>
    <a:srgbClr val="D68B1C"/>
    <a:srgbClr val="609600"/>
    <a:srgbClr val="EE7D00"/>
    <a:srgbClr val="253600"/>
    <a:srgbClr val="552579"/>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p:cViewPr varScale="1">
        <p:scale>
          <a:sx n="103" d="100"/>
          <a:sy n="103" d="100"/>
        </p:scale>
        <p:origin x="1866" y="10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9348268-F290-49B8-B916-7662B25C29E7}" type="datetimeFigureOut">
              <a:rPr lang="en-GB" smtClean="0"/>
              <a:t>24/06/2026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8B42751-1992-40CF-A975-5C3129189ECC}" type="slidenum">
              <a:rPr lang="en-GB" smtClean="0"/>
              <a:t>‹#›</a:t>
            </a:fld>
            <a:endParaRPr lang="en-GB"/>
          </a:p>
        </p:txBody>
      </p:sp>
    </p:spTree>
    <p:extLst>
      <p:ext uri="{BB962C8B-B14F-4D97-AF65-F5344CB8AC3E}">
        <p14:creationId xmlns:p14="http://schemas.microsoft.com/office/powerpoint/2010/main" val="169566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a:t>
            </a:fld>
            <a:endParaRPr lang="en-GB"/>
          </a:p>
        </p:txBody>
      </p:sp>
    </p:spTree>
    <p:extLst>
      <p:ext uri="{BB962C8B-B14F-4D97-AF65-F5344CB8AC3E}">
        <p14:creationId xmlns:p14="http://schemas.microsoft.com/office/powerpoint/2010/main" val="1621079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2</a:t>
            </a:fld>
            <a:endParaRPr lang="en-GB"/>
          </a:p>
        </p:txBody>
      </p:sp>
    </p:spTree>
    <p:extLst>
      <p:ext uri="{BB962C8B-B14F-4D97-AF65-F5344CB8AC3E}">
        <p14:creationId xmlns:p14="http://schemas.microsoft.com/office/powerpoint/2010/main" val="1436425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42751-1992-40CF-A975-5C3129189ECC}" type="slidenum">
              <a:rPr lang="en-GB" smtClean="0"/>
              <a:t>3</a:t>
            </a:fld>
            <a:endParaRPr lang="en-GB"/>
          </a:p>
        </p:txBody>
      </p:sp>
    </p:spTree>
    <p:extLst>
      <p:ext uri="{BB962C8B-B14F-4D97-AF65-F5344CB8AC3E}">
        <p14:creationId xmlns:p14="http://schemas.microsoft.com/office/powerpoint/2010/main" val="197285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4</a:t>
            </a:fld>
            <a:endParaRPr lang="en-GB"/>
          </a:p>
        </p:txBody>
      </p:sp>
    </p:spTree>
    <p:extLst>
      <p:ext uri="{BB962C8B-B14F-4D97-AF65-F5344CB8AC3E}">
        <p14:creationId xmlns:p14="http://schemas.microsoft.com/office/powerpoint/2010/main" val="1516686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6</a:t>
            </a:fld>
            <a:endParaRPr lang="en-GB"/>
          </a:p>
        </p:txBody>
      </p:sp>
    </p:spTree>
    <p:extLst>
      <p:ext uri="{BB962C8B-B14F-4D97-AF65-F5344CB8AC3E}">
        <p14:creationId xmlns:p14="http://schemas.microsoft.com/office/powerpoint/2010/main" val="584428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8</a:t>
            </a:fld>
            <a:endParaRPr lang="en-GB"/>
          </a:p>
        </p:txBody>
      </p:sp>
    </p:spTree>
    <p:extLst>
      <p:ext uri="{BB962C8B-B14F-4D97-AF65-F5344CB8AC3E}">
        <p14:creationId xmlns:p14="http://schemas.microsoft.com/office/powerpoint/2010/main" val="253039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9</a:t>
            </a:fld>
            <a:endParaRPr lang="en-GB"/>
          </a:p>
        </p:txBody>
      </p:sp>
    </p:spTree>
    <p:extLst>
      <p:ext uri="{BB962C8B-B14F-4D97-AF65-F5344CB8AC3E}">
        <p14:creationId xmlns:p14="http://schemas.microsoft.com/office/powerpoint/2010/main" val="2149825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10</a:t>
            </a:fld>
            <a:endParaRPr lang="en-GB"/>
          </a:p>
        </p:txBody>
      </p:sp>
    </p:spTree>
    <p:extLst>
      <p:ext uri="{BB962C8B-B14F-4D97-AF65-F5344CB8AC3E}">
        <p14:creationId xmlns:p14="http://schemas.microsoft.com/office/powerpoint/2010/main" val="33749797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11</a:t>
            </a:fld>
            <a:endParaRPr lang="en-GB"/>
          </a:p>
        </p:txBody>
      </p:sp>
    </p:spTree>
    <p:extLst>
      <p:ext uri="{BB962C8B-B14F-4D97-AF65-F5344CB8AC3E}">
        <p14:creationId xmlns:p14="http://schemas.microsoft.com/office/powerpoint/2010/main" val="4237367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12</a:t>
            </a:fld>
            <a:endParaRPr lang="en-GB"/>
          </a:p>
        </p:txBody>
      </p:sp>
    </p:spTree>
    <p:extLst>
      <p:ext uri="{BB962C8B-B14F-4D97-AF65-F5344CB8AC3E}">
        <p14:creationId xmlns:p14="http://schemas.microsoft.com/office/powerpoint/2010/main" val="1641926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8311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55556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78859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6/24/2026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939742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6/24/2026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394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074F12-AA26-4AC8-9962-C36BB8F32554}" type="datetimeFigureOut">
              <a:rPr lang="en-US" smtClean="0"/>
              <a:pPr/>
              <a:t>6/24/2026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71238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6/24/2026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432794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05234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59990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7261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842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798746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7713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94825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02781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150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074F12-AA26-4AC8-9962-C36BB8F32554}" type="datetimeFigureOut">
              <a:rPr lang="en-US" smtClean="0"/>
              <a:pPr/>
              <a:t>6/24/2026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24090397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4375" y="5257567"/>
            <a:ext cx="8246070" cy="1374345"/>
          </a:xfrm>
        </p:spPr>
        <p:txBody>
          <a:bodyPr>
            <a:noAutofit/>
          </a:bodyPr>
          <a:lstStyle/>
          <a:p>
            <a:r>
              <a:rPr lang="en-US" sz="4800" dirty="0">
                <a:ln>
                  <a:solidFill>
                    <a:schemeClr val="bg1"/>
                  </a:solidFill>
                </a:ln>
                <a:solidFill>
                  <a:schemeClr val="tx1"/>
                </a:solidFill>
                <a:latin typeface="Comic Sans MS" panose="030F0702030302020204" pitchFamily="66" charset="0"/>
              </a:rPr>
              <a:t>Welcome to </a:t>
            </a:r>
            <a:br>
              <a:rPr lang="en-US" sz="4800" dirty="0">
                <a:ln>
                  <a:solidFill>
                    <a:schemeClr val="bg1"/>
                  </a:solidFill>
                </a:ln>
                <a:solidFill>
                  <a:schemeClr val="tx1"/>
                </a:solidFill>
                <a:latin typeface="Comic Sans MS" panose="030F0702030302020204" pitchFamily="66" charset="0"/>
              </a:rPr>
            </a:br>
            <a:r>
              <a:rPr lang="en-US" sz="4800" dirty="0">
                <a:ln>
                  <a:solidFill>
                    <a:schemeClr val="bg1"/>
                  </a:solidFill>
                </a:ln>
                <a:solidFill>
                  <a:schemeClr val="tx1"/>
                </a:solidFill>
                <a:latin typeface="Comic Sans MS" panose="030F0702030302020204" pitchFamily="66" charset="0"/>
              </a:rPr>
              <a:t>the New School Year</a:t>
            </a:r>
            <a:br>
              <a:rPr lang="en-US" sz="4800" dirty="0">
                <a:ln>
                  <a:solidFill>
                    <a:schemeClr val="bg1"/>
                  </a:solidFill>
                </a:ln>
                <a:solidFill>
                  <a:schemeClr val="tx1"/>
                </a:solidFill>
                <a:latin typeface="Sassoon Penpals" panose="02000400000000000000" pitchFamily="50" charset="0"/>
              </a:rPr>
            </a:br>
            <a:br>
              <a:rPr lang="en-US" sz="4800" dirty="0">
                <a:ln>
                  <a:solidFill>
                    <a:schemeClr val="bg1"/>
                  </a:solidFill>
                </a:ln>
                <a:solidFill>
                  <a:schemeClr val="tx1"/>
                </a:solidFill>
                <a:latin typeface="Sassoon Penpals" panose="02000400000000000000" pitchFamily="50" charset="0"/>
              </a:rPr>
            </a:br>
            <a:r>
              <a:rPr lang="en-US" sz="4800" dirty="0">
                <a:ln>
                  <a:solidFill>
                    <a:schemeClr val="bg1"/>
                  </a:solidFill>
                </a:ln>
                <a:solidFill>
                  <a:schemeClr val="tx1"/>
                </a:solidFill>
                <a:latin typeface="Comic Sans MS" panose="030F0702030302020204" pitchFamily="66" charset="0"/>
              </a:rPr>
              <a:t>Holly Class</a:t>
            </a:r>
            <a:br>
              <a:rPr lang="en-US" sz="4800" dirty="0">
                <a:ln>
                  <a:solidFill>
                    <a:schemeClr val="bg1"/>
                  </a:solidFill>
                </a:ln>
                <a:solidFill>
                  <a:schemeClr val="tx1"/>
                </a:solidFill>
                <a:latin typeface="Comic Sans MS" panose="030F0702030302020204" pitchFamily="66" charset="0"/>
              </a:rPr>
            </a:br>
            <a:br>
              <a:rPr lang="en-US" sz="4800" dirty="0">
                <a:ln>
                  <a:solidFill>
                    <a:schemeClr val="bg1"/>
                  </a:solidFill>
                </a:ln>
                <a:solidFill>
                  <a:schemeClr val="tx1"/>
                </a:solidFill>
                <a:latin typeface="Comic Sans MS" panose="030F0702030302020204" pitchFamily="66" charset="0"/>
              </a:rPr>
            </a:br>
            <a:r>
              <a:rPr lang="en-US" sz="4800" dirty="0">
                <a:ln>
                  <a:solidFill>
                    <a:schemeClr val="bg1"/>
                  </a:solidFill>
                </a:ln>
                <a:solidFill>
                  <a:schemeClr val="tx1"/>
                </a:solidFill>
                <a:latin typeface="Comic Sans MS" panose="030F0702030302020204" pitchFamily="66" charset="0"/>
              </a:rPr>
              <a:t> Nurture Class of 2023-24</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6862575" y="69490"/>
            <a:ext cx="1924084" cy="2137870"/>
          </a:xfrm>
          <a:prstGeom prst="rect">
            <a:avLst/>
          </a:prstGeom>
          <a:ln>
            <a:noFill/>
          </a:ln>
          <a:effectLst>
            <a:softEdge rad="112500"/>
          </a:effectLst>
        </p:spPr>
      </p:pic>
      <p:pic>
        <p:nvPicPr>
          <p:cNvPr id="4" name="Picture 3">
            <a:extLst>
              <a:ext uri="{FF2B5EF4-FFF2-40B4-BE49-F238E27FC236}">
                <a16:creationId xmlns:a16="http://schemas.microsoft.com/office/drawing/2014/main" id="{A826D8FF-4F8C-49A2-BB7D-8A7A487F2457}"/>
              </a:ext>
            </a:extLst>
          </p:cNvPr>
          <p:cNvPicPr>
            <a:picLocks noChangeAspect="1"/>
          </p:cNvPicPr>
          <p:nvPr/>
        </p:nvPicPr>
        <p:blipFill>
          <a:blip r:embed="rId5"/>
          <a:stretch>
            <a:fillRect/>
          </a:stretch>
        </p:blipFill>
        <p:spPr>
          <a:xfrm>
            <a:off x="0" y="-46073"/>
            <a:ext cx="9144000" cy="7350865"/>
          </a:xfrm>
          <a:prstGeom prst="rect">
            <a:avLst/>
          </a:prstGeom>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5073" y="104893"/>
            <a:ext cx="4733854" cy="745588"/>
          </a:xfrm>
        </p:spPr>
        <p:txBody>
          <a:bodyPr>
            <a:normAutofit/>
          </a:bodyPr>
          <a:lstStyle/>
          <a:p>
            <a:pPr algn="ctr"/>
            <a:r>
              <a:rPr lang="en-GB" dirty="0">
                <a:latin typeface="Comic Sans MS" panose="030F0702030302020204" pitchFamily="66" charset="0"/>
              </a:rPr>
              <a:t>Our Holly Class Team</a:t>
            </a:r>
          </a:p>
        </p:txBody>
      </p:sp>
      <p:sp>
        <p:nvSpPr>
          <p:cNvPr id="8" name="Content Placeholder 7">
            <a:extLst>
              <a:ext uri="{FF2B5EF4-FFF2-40B4-BE49-F238E27FC236}">
                <a16:creationId xmlns:a16="http://schemas.microsoft.com/office/drawing/2014/main" id="{AF74EDD6-C903-4C55-9324-D1D8E122B620}"/>
              </a:ext>
            </a:extLst>
          </p:cNvPr>
          <p:cNvSpPr>
            <a:spLocks noGrp="1"/>
          </p:cNvSpPr>
          <p:nvPr>
            <p:ph idx="1"/>
          </p:nvPr>
        </p:nvSpPr>
        <p:spPr>
          <a:xfrm>
            <a:off x="143555" y="1551649"/>
            <a:ext cx="2595985" cy="745588"/>
          </a:xfrm>
        </p:spPr>
        <p:txBody>
          <a:bodyPr>
            <a:normAutofit fontScale="62500" lnSpcReduction="20000"/>
          </a:bodyPr>
          <a:lstStyle/>
          <a:p>
            <a:pPr marL="0" indent="0" algn="ctr">
              <a:buNone/>
            </a:pPr>
            <a:r>
              <a:rPr lang="en-GB" sz="4000" b="1" dirty="0">
                <a:solidFill>
                  <a:schemeClr val="tx1"/>
                </a:solidFill>
                <a:latin typeface="Comic Sans MS" panose="030F0702030302020204" pitchFamily="66" charset="0"/>
              </a:rPr>
              <a:t>Mrs Spafford </a:t>
            </a:r>
          </a:p>
          <a:p>
            <a:pPr marL="0" indent="0" algn="ctr">
              <a:buNone/>
            </a:pPr>
            <a:r>
              <a:rPr lang="en-GB" sz="2900" dirty="0">
                <a:solidFill>
                  <a:schemeClr val="tx1"/>
                </a:solidFill>
                <a:latin typeface="Comic Sans MS" panose="030F0702030302020204" pitchFamily="66" charset="0"/>
              </a:rPr>
              <a:t> Class Teacher </a:t>
            </a:r>
          </a:p>
          <a:p>
            <a:pPr marL="0" indent="0" algn="ctr">
              <a:buNone/>
            </a:pPr>
            <a:endParaRPr lang="en-GB" dirty="0">
              <a:solidFill>
                <a:schemeClr val="tx1"/>
              </a:solidFill>
              <a:latin typeface="Comic Sans MS" panose="030F0702030302020204" pitchFamily="66" charset="0"/>
            </a:endParaRPr>
          </a:p>
          <a:p>
            <a:pPr marL="0" indent="0" algn="ctr">
              <a:buNone/>
            </a:pPr>
            <a:endParaRPr lang="en-GB" dirty="0">
              <a:solidFill>
                <a:schemeClr val="tx1"/>
              </a:solidFill>
              <a:latin typeface="Comic Sans MS" panose="030F0702030302020204" pitchFamily="66" charset="0"/>
            </a:endParaRPr>
          </a:p>
          <a:p>
            <a:pPr marL="0" indent="0" algn="ctr">
              <a:buNone/>
            </a:pPr>
            <a:endParaRPr lang="en-GB" dirty="0">
              <a:solidFill>
                <a:schemeClr val="tx1"/>
              </a:solidFill>
              <a:latin typeface="Comic Sans MS" panose="030F0702030302020204" pitchFamily="66" charset="0"/>
            </a:endParaRPr>
          </a:p>
          <a:p>
            <a:pPr marL="0" indent="0" algn="ctr">
              <a:buNone/>
            </a:pPr>
            <a:endParaRPr lang="en-GB" dirty="0">
              <a:solidFill>
                <a:schemeClr val="tx1"/>
              </a:solidFill>
              <a:latin typeface="Comic Sans MS" panose="030F0702030302020204" pitchFamily="66" charset="0"/>
            </a:endParaRPr>
          </a:p>
          <a:p>
            <a:pPr marL="0" indent="0" algn="ctr">
              <a:buNone/>
            </a:pPr>
            <a:endParaRPr lang="en-US" dirty="0">
              <a:solidFill>
                <a:schemeClr val="tx1"/>
              </a:solidFill>
              <a:latin typeface="Comic Sans MS" panose="030F0702030302020204" pitchFamily="66" charset="0"/>
            </a:endParaRPr>
          </a:p>
          <a:p>
            <a:pPr marL="0" indent="0" algn="ctr">
              <a:buNone/>
            </a:pPr>
            <a:endParaRPr lang="en-US" dirty="0">
              <a:solidFill>
                <a:schemeClr val="tx1"/>
              </a:solidFill>
              <a:latin typeface="Comic Sans MS" panose="030F0702030302020204" pitchFamily="66" charset="0"/>
            </a:endParaRPr>
          </a:p>
          <a:p>
            <a:pPr marL="0" indent="0" algn="ctr">
              <a:buNone/>
            </a:pPr>
            <a:endParaRPr lang="en-US" dirty="0">
              <a:latin typeface="Comic Sans MS" panose="030F0702030302020204" pitchFamily="66" charset="0"/>
            </a:endParaRPr>
          </a:p>
          <a:p>
            <a:pPr marL="0" indent="0" algn="ctr">
              <a:buNone/>
            </a:pPr>
            <a:endParaRPr lang="en-US"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sp>
        <p:nvSpPr>
          <p:cNvPr id="19" name="Rectangle 18">
            <a:extLst>
              <a:ext uri="{FF2B5EF4-FFF2-40B4-BE49-F238E27FC236}">
                <a16:creationId xmlns:a16="http://schemas.microsoft.com/office/drawing/2014/main" id="{CD3C40FA-4C26-4F4C-B4A7-B29C3BB8C842}"/>
              </a:ext>
            </a:extLst>
          </p:cNvPr>
          <p:cNvSpPr/>
          <p:nvPr/>
        </p:nvSpPr>
        <p:spPr>
          <a:xfrm>
            <a:off x="3159766" y="1431730"/>
            <a:ext cx="2366353" cy="800219"/>
          </a:xfrm>
          <a:prstGeom prst="rect">
            <a:avLst/>
          </a:prstGeom>
        </p:spPr>
        <p:txBody>
          <a:bodyPr wrap="none">
            <a:spAutoFit/>
          </a:bodyPr>
          <a:lstStyle/>
          <a:p>
            <a:pPr algn="ctr"/>
            <a:r>
              <a:rPr lang="en-US" sz="2800" dirty="0">
                <a:latin typeface="Comic Sans MS" panose="030F0702030302020204" pitchFamily="66" charset="0"/>
              </a:rPr>
              <a:t>Mrs Williams</a:t>
            </a:r>
          </a:p>
          <a:p>
            <a:pPr algn="ctr"/>
            <a:r>
              <a:rPr lang="en-US" dirty="0">
                <a:latin typeface="Comic Sans MS" panose="030F0702030302020204" pitchFamily="66" charset="0"/>
              </a:rPr>
              <a:t>Teaching Assistant</a:t>
            </a:r>
          </a:p>
        </p:txBody>
      </p:sp>
      <p:sp>
        <p:nvSpPr>
          <p:cNvPr id="6" name="Rectangle 5">
            <a:extLst>
              <a:ext uri="{FF2B5EF4-FFF2-40B4-BE49-F238E27FC236}">
                <a16:creationId xmlns:a16="http://schemas.microsoft.com/office/drawing/2014/main" id="{CD3C40FA-4C26-4F4C-B4A7-B29C3BB8C842}"/>
              </a:ext>
            </a:extLst>
          </p:cNvPr>
          <p:cNvSpPr/>
          <p:nvPr/>
        </p:nvSpPr>
        <p:spPr>
          <a:xfrm>
            <a:off x="5946345" y="1443834"/>
            <a:ext cx="3054100" cy="800219"/>
          </a:xfrm>
          <a:prstGeom prst="rect">
            <a:avLst/>
          </a:prstGeom>
        </p:spPr>
        <p:txBody>
          <a:bodyPr wrap="square">
            <a:spAutoFit/>
          </a:bodyPr>
          <a:lstStyle/>
          <a:p>
            <a:pPr algn="ctr"/>
            <a:r>
              <a:rPr lang="en-US" sz="2800" dirty="0">
                <a:latin typeface="Comic Sans MS" panose="030F0702030302020204" pitchFamily="66" charset="0"/>
              </a:rPr>
              <a:t>Mrs McGrail</a:t>
            </a:r>
          </a:p>
          <a:p>
            <a:pPr algn="ctr"/>
            <a:r>
              <a:rPr lang="en-US" dirty="0">
                <a:latin typeface="Comic Sans MS" panose="030F0702030302020204" pitchFamily="66" charset="0"/>
              </a:rPr>
              <a:t>Teaching Assistant</a:t>
            </a:r>
          </a:p>
        </p:txBody>
      </p:sp>
      <p:pic>
        <p:nvPicPr>
          <p:cNvPr id="3" name="Picture 2">
            <a:extLst>
              <a:ext uri="{FF2B5EF4-FFF2-40B4-BE49-F238E27FC236}">
                <a16:creationId xmlns:a16="http://schemas.microsoft.com/office/drawing/2014/main" id="{552884EB-ADC0-4D22-8092-F51F8D2B02E0}"/>
              </a:ext>
            </a:extLst>
          </p:cNvPr>
          <p:cNvPicPr>
            <a:picLocks noChangeAspect="1"/>
          </p:cNvPicPr>
          <p:nvPr/>
        </p:nvPicPr>
        <p:blipFill>
          <a:blip r:embed="rId3"/>
          <a:stretch>
            <a:fillRect/>
          </a:stretch>
        </p:blipFill>
        <p:spPr>
          <a:xfrm>
            <a:off x="0" y="0"/>
            <a:ext cx="9144000" cy="6996784"/>
          </a:xfrm>
          <a:prstGeom prst="rect">
            <a:avLst/>
          </a:prstGeom>
        </p:spPr>
      </p:pic>
      <p:pic>
        <p:nvPicPr>
          <p:cNvPr id="10" name="Picture 9">
            <a:extLst>
              <a:ext uri="{FF2B5EF4-FFF2-40B4-BE49-F238E27FC236}">
                <a16:creationId xmlns:a16="http://schemas.microsoft.com/office/drawing/2014/main" id="{5C0AFFA7-0E1A-45F8-B847-7B587F319585}"/>
              </a:ext>
            </a:extLst>
          </p:cNvPr>
          <p:cNvPicPr>
            <a:picLocks noChangeAspect="1"/>
          </p:cNvPicPr>
          <p:nvPr/>
        </p:nvPicPr>
        <p:blipFill>
          <a:blip r:embed="rId4"/>
          <a:stretch>
            <a:fillRect/>
          </a:stretch>
        </p:blipFill>
        <p:spPr>
          <a:xfrm>
            <a:off x="5097940" y="1741411"/>
            <a:ext cx="1001110" cy="1393437"/>
          </a:xfrm>
          <a:prstGeom prst="rect">
            <a:avLst/>
          </a:prstGeom>
        </p:spPr>
      </p:pic>
      <p:pic>
        <p:nvPicPr>
          <p:cNvPr id="12" name="Picture 11">
            <a:extLst>
              <a:ext uri="{FF2B5EF4-FFF2-40B4-BE49-F238E27FC236}">
                <a16:creationId xmlns:a16="http://schemas.microsoft.com/office/drawing/2014/main" id="{2721B267-A257-4711-B0CC-7EC4E2608C10}"/>
              </a:ext>
            </a:extLst>
          </p:cNvPr>
          <p:cNvPicPr>
            <a:picLocks noChangeAspect="1"/>
          </p:cNvPicPr>
          <p:nvPr/>
        </p:nvPicPr>
        <p:blipFill>
          <a:blip r:embed="rId5"/>
          <a:stretch>
            <a:fillRect/>
          </a:stretch>
        </p:blipFill>
        <p:spPr>
          <a:xfrm>
            <a:off x="5526119" y="4455370"/>
            <a:ext cx="1076325" cy="1562100"/>
          </a:xfrm>
          <a:prstGeom prst="rect">
            <a:avLst/>
          </a:prstGeom>
        </p:spPr>
      </p:pic>
      <p:pic>
        <p:nvPicPr>
          <p:cNvPr id="13" name="Picture 12">
            <a:extLst>
              <a:ext uri="{FF2B5EF4-FFF2-40B4-BE49-F238E27FC236}">
                <a16:creationId xmlns:a16="http://schemas.microsoft.com/office/drawing/2014/main" id="{B78693E3-43FF-4CCE-A412-8B9C801C385E}"/>
              </a:ext>
            </a:extLst>
          </p:cNvPr>
          <p:cNvPicPr>
            <a:picLocks noChangeAspect="1"/>
          </p:cNvPicPr>
          <p:nvPr/>
        </p:nvPicPr>
        <p:blipFill>
          <a:blip r:embed="rId6"/>
          <a:stretch>
            <a:fillRect/>
          </a:stretch>
        </p:blipFill>
        <p:spPr>
          <a:xfrm>
            <a:off x="7722141" y="4485527"/>
            <a:ext cx="952500" cy="1419225"/>
          </a:xfrm>
          <a:prstGeom prst="rect">
            <a:avLst/>
          </a:prstGeom>
        </p:spPr>
      </p:pic>
      <p:pic>
        <p:nvPicPr>
          <p:cNvPr id="14" name="Picture 13">
            <a:extLst>
              <a:ext uri="{FF2B5EF4-FFF2-40B4-BE49-F238E27FC236}">
                <a16:creationId xmlns:a16="http://schemas.microsoft.com/office/drawing/2014/main" id="{FA9F6835-0700-4DA7-8706-13562B8E8D81}"/>
              </a:ext>
            </a:extLst>
          </p:cNvPr>
          <p:cNvPicPr>
            <a:picLocks noChangeAspect="1"/>
          </p:cNvPicPr>
          <p:nvPr/>
        </p:nvPicPr>
        <p:blipFill>
          <a:blip r:embed="rId7"/>
          <a:stretch>
            <a:fillRect/>
          </a:stretch>
        </p:blipFill>
        <p:spPr>
          <a:xfrm>
            <a:off x="3486150" y="4456952"/>
            <a:ext cx="1085850" cy="1447800"/>
          </a:xfrm>
          <a:prstGeom prst="rect">
            <a:avLst/>
          </a:prstGeom>
        </p:spPr>
      </p:pic>
    </p:spTree>
    <p:extLst>
      <p:ext uri="{BB962C8B-B14F-4D97-AF65-F5344CB8AC3E}">
        <p14:creationId xmlns:p14="http://schemas.microsoft.com/office/powerpoint/2010/main" val="2715001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8334978" y="5948632"/>
            <a:ext cx="687173" cy="763525"/>
          </a:xfrm>
          <a:prstGeom prst="rect">
            <a:avLst/>
          </a:prstGeom>
          <a:ln>
            <a:noFill/>
          </a:ln>
          <a:effectLst>
            <a:softEdge rad="112500"/>
          </a:effectLst>
        </p:spPr>
      </p:pic>
      <p:sp>
        <p:nvSpPr>
          <p:cNvPr id="6" name="Title 5">
            <a:extLst>
              <a:ext uri="{FF2B5EF4-FFF2-40B4-BE49-F238E27FC236}">
                <a16:creationId xmlns:a16="http://schemas.microsoft.com/office/drawing/2014/main" id="{202DEAE4-7CE8-4376-A8B3-59FB0A030694}"/>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8BFC46B7-DC50-41EE-BD45-0E9FA67898CE}"/>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B37BE3FE-A60C-4CDF-A280-225A0BF206D2}"/>
              </a:ext>
            </a:extLst>
          </p:cNvPr>
          <p:cNvPicPr>
            <a:picLocks noChangeAspect="1"/>
          </p:cNvPicPr>
          <p:nvPr/>
        </p:nvPicPr>
        <p:blipFill>
          <a:blip r:embed="rId4"/>
          <a:stretch>
            <a:fillRect/>
          </a:stretch>
        </p:blipFill>
        <p:spPr>
          <a:xfrm>
            <a:off x="17059" y="0"/>
            <a:ext cx="9109881" cy="6858000"/>
          </a:xfrm>
          <a:prstGeom prst="rect">
            <a:avLst/>
          </a:prstGeom>
        </p:spPr>
      </p:pic>
      <p:pic>
        <p:nvPicPr>
          <p:cNvPr id="10" name="Picture 9">
            <a:extLst>
              <a:ext uri="{FF2B5EF4-FFF2-40B4-BE49-F238E27FC236}">
                <a16:creationId xmlns:a16="http://schemas.microsoft.com/office/drawing/2014/main" id="{F09DD380-3E17-4E64-B8C4-786E95190280}"/>
              </a:ext>
            </a:extLst>
          </p:cNvPr>
          <p:cNvPicPr>
            <a:picLocks noChangeAspect="1"/>
          </p:cNvPicPr>
          <p:nvPr/>
        </p:nvPicPr>
        <p:blipFill rotWithShape="1">
          <a:blip r:embed="rId5"/>
          <a:srcRect l="23280" t="14373" r="21609" b="11404"/>
          <a:stretch/>
        </p:blipFill>
        <p:spPr>
          <a:xfrm>
            <a:off x="4685831" y="1455144"/>
            <a:ext cx="2864021" cy="2169712"/>
          </a:xfrm>
          <a:prstGeom prst="rect">
            <a:avLst/>
          </a:prstGeom>
        </p:spPr>
      </p:pic>
      <p:pic>
        <p:nvPicPr>
          <p:cNvPr id="11" name="Picture 10">
            <a:extLst>
              <a:ext uri="{FF2B5EF4-FFF2-40B4-BE49-F238E27FC236}">
                <a16:creationId xmlns:a16="http://schemas.microsoft.com/office/drawing/2014/main" id="{DECD9F97-C1EE-4A67-BA85-648C6BAC8BBB}"/>
              </a:ext>
            </a:extLst>
          </p:cNvPr>
          <p:cNvPicPr>
            <a:picLocks noChangeAspect="1"/>
          </p:cNvPicPr>
          <p:nvPr/>
        </p:nvPicPr>
        <p:blipFill rotWithShape="1">
          <a:blip r:embed="rId6"/>
          <a:srcRect l="34970" t="14373" r="33299" b="11404"/>
          <a:stretch/>
        </p:blipFill>
        <p:spPr>
          <a:xfrm>
            <a:off x="5433378" y="4325118"/>
            <a:ext cx="1523934" cy="2005176"/>
          </a:xfrm>
          <a:prstGeom prst="rect">
            <a:avLst/>
          </a:prstGeom>
        </p:spPr>
      </p:pic>
    </p:spTree>
    <p:extLst>
      <p:ext uri="{BB962C8B-B14F-4D97-AF65-F5344CB8AC3E}">
        <p14:creationId xmlns:p14="http://schemas.microsoft.com/office/powerpoint/2010/main" val="23407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04" y="214855"/>
            <a:ext cx="8390846" cy="387727"/>
          </a:xfrm>
        </p:spPr>
        <p:txBody>
          <a:bodyPr>
            <a:normAutofit fontScale="90000"/>
          </a:bodyPr>
          <a:lstStyle/>
          <a:p>
            <a:pPr algn="ct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Hudson Primary School</a:t>
            </a:r>
            <a:b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b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Holly Class Timetable 2023 </a:t>
            </a:r>
            <a:r>
              <a:rPr lang="en-GB" altLang="en-US" sz="27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2024</a:t>
            </a:r>
            <a:br>
              <a:rPr lang="en-GB" altLang="en-US" sz="1600" dirty="0">
                <a:solidFill>
                  <a:schemeClr val="tx1"/>
                </a:solidFill>
              </a:rPr>
            </a:br>
            <a:endParaRPr lang="en-GB" dirty="0"/>
          </a:p>
        </p:txBody>
      </p:sp>
      <p:sp>
        <p:nvSpPr>
          <p:cNvPr id="3" name="Rectangle 2">
            <a:extLst>
              <a:ext uri="{FF2B5EF4-FFF2-40B4-BE49-F238E27FC236}">
                <a16:creationId xmlns:a16="http://schemas.microsoft.com/office/drawing/2014/main" id="{B63BD1C1-D718-465E-9D38-1F59DBA5611B}"/>
              </a:ext>
            </a:extLst>
          </p:cNvPr>
          <p:cNvSpPr/>
          <p:nvPr/>
        </p:nvSpPr>
        <p:spPr>
          <a:xfrm>
            <a:off x="4479636" y="2967335"/>
            <a:ext cx="184731" cy="923330"/>
          </a:xfrm>
          <a:prstGeom prst="rect">
            <a:avLst/>
          </a:prstGeom>
          <a:noFill/>
        </p:spPr>
        <p:txBody>
          <a:bodyPr wrap="none" lIns="91440" tIns="45720" rIns="91440" bIns="45720">
            <a:spAutoFit/>
          </a:bodyPr>
          <a:lstStyle/>
          <a:p>
            <a:pPr algn="ct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4" name="Picture 3">
            <a:extLst>
              <a:ext uri="{FF2B5EF4-FFF2-40B4-BE49-F238E27FC236}">
                <a16:creationId xmlns:a16="http://schemas.microsoft.com/office/drawing/2014/main" id="{02FB05A1-93AB-4D67-BD6F-6A0D2EA007C8}"/>
              </a:ext>
            </a:extLst>
          </p:cNvPr>
          <p:cNvPicPr>
            <a:picLocks noChangeAspect="1"/>
          </p:cNvPicPr>
          <p:nvPr/>
        </p:nvPicPr>
        <p:blipFill>
          <a:blip r:embed="rId3"/>
          <a:stretch>
            <a:fillRect/>
          </a:stretch>
        </p:blipFill>
        <p:spPr>
          <a:xfrm>
            <a:off x="0" y="30018"/>
            <a:ext cx="9144000" cy="6797964"/>
          </a:xfrm>
          <a:prstGeom prst="rect">
            <a:avLst/>
          </a:prstGeom>
        </p:spPr>
      </p:pic>
      <p:pic>
        <p:nvPicPr>
          <p:cNvPr id="5" name="Picture 4">
            <a:extLst>
              <a:ext uri="{FF2B5EF4-FFF2-40B4-BE49-F238E27FC236}">
                <a16:creationId xmlns:a16="http://schemas.microsoft.com/office/drawing/2014/main" id="{BC91ABD4-0B5A-48DB-85A2-30D7C90F2BED}"/>
              </a:ext>
            </a:extLst>
          </p:cNvPr>
          <p:cNvPicPr>
            <a:picLocks noChangeAspect="1"/>
          </p:cNvPicPr>
          <p:nvPr/>
        </p:nvPicPr>
        <p:blipFill>
          <a:blip r:embed="rId4"/>
          <a:stretch>
            <a:fillRect/>
          </a:stretch>
        </p:blipFill>
        <p:spPr>
          <a:xfrm>
            <a:off x="4812342" y="2512770"/>
            <a:ext cx="3119168" cy="2149391"/>
          </a:xfrm>
          <a:prstGeom prst="rect">
            <a:avLst/>
          </a:prstGeom>
        </p:spPr>
      </p:pic>
    </p:spTree>
    <p:extLst>
      <p:ext uri="{BB962C8B-B14F-4D97-AF65-F5344CB8AC3E}">
        <p14:creationId xmlns:p14="http://schemas.microsoft.com/office/powerpoint/2010/main" val="2187739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F0FE1-78F5-4236-9BD3-299CB453007D}"/>
              </a:ext>
            </a:extLst>
          </p:cNvPr>
          <p:cNvSpPr>
            <a:spLocks noGrp="1"/>
          </p:cNvSpPr>
          <p:nvPr>
            <p:ph type="title"/>
          </p:nvPr>
        </p:nvSpPr>
        <p:spPr/>
        <p:txBody>
          <a:bodyPr/>
          <a:lstStyle/>
          <a:p>
            <a:pPr algn="ctr"/>
            <a:r>
              <a:rPr lang="en-US" dirty="0">
                <a:latin typeface="Comic Sans MS" panose="030F0702030302020204" pitchFamily="66" charset="0"/>
              </a:rPr>
              <a:t>Arch Way </a:t>
            </a:r>
            <a:endParaRPr lang="en-GB" dirty="0">
              <a:latin typeface="Comic Sans MS" panose="030F0702030302020204" pitchFamily="66" charset="0"/>
            </a:endParaRPr>
          </a:p>
        </p:txBody>
      </p:sp>
      <p:pic>
        <p:nvPicPr>
          <p:cNvPr id="3" name="Picture 2">
            <a:extLst>
              <a:ext uri="{FF2B5EF4-FFF2-40B4-BE49-F238E27FC236}">
                <a16:creationId xmlns:a16="http://schemas.microsoft.com/office/drawing/2014/main" id="{DDF3950C-6030-42B5-8079-BDC373B44512}"/>
              </a:ext>
            </a:extLst>
          </p:cNvPr>
          <p:cNvPicPr>
            <a:picLocks noChangeAspect="1"/>
          </p:cNvPicPr>
          <p:nvPr/>
        </p:nvPicPr>
        <p:blipFill>
          <a:blip r:embed="rId2"/>
          <a:stretch>
            <a:fillRect/>
          </a:stretch>
        </p:blipFill>
        <p:spPr>
          <a:xfrm>
            <a:off x="-33237" y="0"/>
            <a:ext cx="9378624" cy="6858000"/>
          </a:xfrm>
          <a:prstGeom prst="rect">
            <a:avLst/>
          </a:prstGeom>
        </p:spPr>
      </p:pic>
      <p:pic>
        <p:nvPicPr>
          <p:cNvPr id="2050" name="image19.jpg">
            <a:extLst>
              <a:ext uri="{FF2B5EF4-FFF2-40B4-BE49-F238E27FC236}">
                <a16:creationId xmlns:a16="http://schemas.microsoft.com/office/drawing/2014/main" id="{3211F5DC-1702-48DD-B481-DC040227C5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7531" y="476757"/>
            <a:ext cx="2883011" cy="3844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820483E7-9223-4635-B647-9BEA1659A2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7531" y="3418767"/>
            <a:ext cx="5890180" cy="3439233"/>
          </a:xfrm>
          <a:prstGeom prst="rect">
            <a:avLst/>
          </a:prstGeom>
        </p:spPr>
      </p:pic>
      <p:pic>
        <p:nvPicPr>
          <p:cNvPr id="8" name="Picture 7">
            <a:extLst>
              <a:ext uri="{FF2B5EF4-FFF2-40B4-BE49-F238E27FC236}">
                <a16:creationId xmlns:a16="http://schemas.microsoft.com/office/drawing/2014/main" id="{902EC606-4C3E-4C51-9372-515DB860A7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5900" y="1030236"/>
            <a:ext cx="2563936" cy="2250068"/>
          </a:xfrm>
          <a:prstGeom prst="rect">
            <a:avLst/>
          </a:prstGeom>
        </p:spPr>
      </p:pic>
    </p:spTree>
    <p:extLst>
      <p:ext uri="{BB962C8B-B14F-4D97-AF65-F5344CB8AC3E}">
        <p14:creationId xmlns:p14="http://schemas.microsoft.com/office/powerpoint/2010/main" val="2794366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9970" y="59635"/>
            <a:ext cx="8398778" cy="707886"/>
          </a:xfrm>
          <a:prstGeom prst="rect">
            <a:avLst/>
          </a:prstGeom>
          <a:noFill/>
        </p:spPr>
        <p:txBody>
          <a:bodyPr wrap="square" rtlCol="0">
            <a:spAutoFit/>
          </a:bodyPr>
          <a:lstStyle/>
          <a:p>
            <a:pPr algn="ctr"/>
            <a:r>
              <a:rPr lang="en-GB" sz="2000" b="1" dirty="0">
                <a:solidFill>
                  <a:srgbClr val="6CA800"/>
                </a:solidFill>
                <a:latin typeface="Comic Sans MS" panose="030F0702030302020204" pitchFamily="66" charset="0"/>
              </a:rPr>
              <a:t>Yearly overview </a:t>
            </a:r>
          </a:p>
          <a:p>
            <a:pPr algn="ctr"/>
            <a:endParaRPr lang="en-GB" sz="2000" b="1" dirty="0">
              <a:solidFill>
                <a:srgbClr val="6CA800"/>
              </a:solidFill>
              <a:latin typeface="Comic Sans MS" panose="030F0702030302020204" pitchFamily="66" charset="0"/>
            </a:endParaRPr>
          </a:p>
        </p:txBody>
      </p:sp>
    </p:spTree>
    <p:extLst>
      <p:ext uri="{BB962C8B-B14F-4D97-AF65-F5344CB8AC3E}">
        <p14:creationId xmlns:p14="http://schemas.microsoft.com/office/powerpoint/2010/main" val="2998032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EE367A-834A-4964-AEB4-A3284B2435C0}"/>
              </a:ext>
            </a:extLst>
          </p:cNvPr>
          <p:cNvSpPr txBox="1"/>
          <p:nvPr/>
        </p:nvSpPr>
        <p:spPr>
          <a:xfrm>
            <a:off x="1746957" y="693308"/>
            <a:ext cx="5650085" cy="830997"/>
          </a:xfrm>
          <a:prstGeom prst="rect">
            <a:avLst/>
          </a:prstGeom>
          <a:noFill/>
        </p:spPr>
        <p:txBody>
          <a:bodyPr wrap="square" rtlCol="0">
            <a:spAutoFit/>
          </a:bodyPr>
          <a:lstStyle/>
          <a:p>
            <a:r>
              <a:rPr lang="en-GB" sz="4800" dirty="0">
                <a:solidFill>
                  <a:schemeClr val="accent1"/>
                </a:solidFill>
                <a:latin typeface="Comic Sans MS" panose="030F0702030302020204" pitchFamily="66" charset="0"/>
              </a:rPr>
              <a:t>School trips </a:t>
            </a:r>
          </a:p>
        </p:txBody>
      </p:sp>
    </p:spTree>
    <p:extLst>
      <p:ext uri="{BB962C8B-B14F-4D97-AF65-F5344CB8AC3E}">
        <p14:creationId xmlns:p14="http://schemas.microsoft.com/office/powerpoint/2010/main" val="302427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576" y="451462"/>
            <a:ext cx="6347713" cy="818691"/>
          </a:xfrm>
        </p:spPr>
        <p:txBody>
          <a:bodyPr>
            <a:normAutofit/>
          </a:bodyPr>
          <a:lstStyle/>
          <a:p>
            <a:pPr algn="ctr"/>
            <a:r>
              <a:rPr lang="en-GB" sz="4400" b="1" dirty="0">
                <a:latin typeface="Comic Sans MS" panose="030F0702030302020204" pitchFamily="66" charset="0"/>
              </a:rPr>
              <a:t>Uniform</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310327" y="2447204"/>
            <a:ext cx="2628261" cy="2452146"/>
          </a:xfrm>
          <a:prstGeom prst="rect">
            <a:avLst/>
          </a:prstGeom>
        </p:spPr>
        <p:txBody>
          <a:bodyPr wrap="square">
            <a:spAutoFit/>
          </a:bodyPr>
          <a:lstStyle/>
          <a:p>
            <a:pPr algn="ctr"/>
            <a:r>
              <a:rPr lang="en-US" sz="2000" b="1" u="sng" dirty="0">
                <a:latin typeface="Comic Sans MS" panose="030F0702030302020204" pitchFamily="66" charset="0"/>
              </a:rPr>
              <a:t>Boys</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jumper </a:t>
            </a:r>
          </a:p>
          <a:p>
            <a:pPr algn="ctr">
              <a:lnSpc>
                <a:spcPct val="150000"/>
              </a:lnSpc>
              <a:buFont typeface="Arial"/>
              <a:buChar char="•"/>
            </a:pPr>
            <a:r>
              <a:rPr lang="en-US" sz="1600" dirty="0">
                <a:latin typeface="Comic Sans MS" panose="030F0702030302020204" pitchFamily="66" charset="0"/>
              </a:rPr>
              <a:t> Red polo shirt</a:t>
            </a:r>
          </a:p>
          <a:p>
            <a:pPr algn="ctr">
              <a:lnSpc>
                <a:spcPct val="150000"/>
              </a:lnSpc>
              <a:buFont typeface="Arial"/>
              <a:buChar char="•"/>
            </a:pPr>
            <a:r>
              <a:rPr lang="en-US" sz="1600" dirty="0">
                <a:latin typeface="Comic Sans MS" panose="030F0702030302020204" pitchFamily="66" charset="0"/>
              </a:rPr>
              <a:t> Grey trousers </a:t>
            </a:r>
          </a:p>
          <a:p>
            <a:pPr algn="ctr">
              <a:lnSpc>
                <a:spcPct val="150000"/>
              </a:lnSpc>
              <a:buFont typeface="Arial"/>
              <a:buChar char="•"/>
            </a:pPr>
            <a:r>
              <a:rPr lang="en-US" sz="1600" dirty="0">
                <a:latin typeface="Comic Sans MS" panose="030F0702030302020204" pitchFamily="66" charset="0"/>
              </a:rPr>
              <a:t> Dark socks </a:t>
            </a:r>
          </a:p>
          <a:p>
            <a:pPr algn="ctr">
              <a:lnSpc>
                <a:spcPct val="150000"/>
              </a:lnSpc>
              <a:buFont typeface="Arial"/>
              <a:buChar char="•"/>
            </a:pPr>
            <a:r>
              <a:rPr lang="en-US" sz="1600" dirty="0">
                <a:latin typeface="Comic Sans MS" panose="030F0702030302020204" pitchFamily="66" charset="0"/>
              </a:rPr>
              <a:t> Black shoes</a:t>
            </a:r>
          </a:p>
        </p:txBody>
      </p:sp>
      <p:sp>
        <p:nvSpPr>
          <p:cNvPr id="3" name="Rectangle 2">
            <a:extLst>
              <a:ext uri="{FF2B5EF4-FFF2-40B4-BE49-F238E27FC236}">
                <a16:creationId xmlns:a16="http://schemas.microsoft.com/office/drawing/2014/main" id="{0E61C248-CD7E-441F-84F3-FF327D8DBCC5}"/>
              </a:ext>
            </a:extLst>
          </p:cNvPr>
          <p:cNvSpPr/>
          <p:nvPr/>
        </p:nvSpPr>
        <p:spPr>
          <a:xfrm>
            <a:off x="2434130" y="2262538"/>
            <a:ext cx="2767715" cy="2821478"/>
          </a:xfrm>
          <a:prstGeom prst="rect">
            <a:avLst/>
          </a:prstGeom>
        </p:spPr>
        <p:txBody>
          <a:bodyPr wrap="square">
            <a:spAutoFit/>
          </a:bodyPr>
          <a:lstStyle/>
          <a:p>
            <a:pPr algn="ctr">
              <a:lnSpc>
                <a:spcPct val="150000"/>
              </a:lnSpc>
            </a:pPr>
            <a:r>
              <a:rPr lang="en-US" sz="2000" b="1" u="sng" dirty="0">
                <a:latin typeface="Comic Sans MS" panose="030F0702030302020204" pitchFamily="66" charset="0"/>
              </a:rPr>
              <a:t>Girls</a:t>
            </a:r>
          </a:p>
          <a:p>
            <a:pPr algn="ctr">
              <a:lnSpc>
                <a:spcPct val="150000"/>
              </a:lnSpc>
            </a:pPr>
            <a:endParaRPr lang="en-US" sz="2000" b="1"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cardigan/jumper</a:t>
            </a:r>
          </a:p>
          <a:p>
            <a:pPr algn="ctr">
              <a:lnSpc>
                <a:spcPct val="150000"/>
              </a:lnSpc>
              <a:buFont typeface="Arial"/>
              <a:buChar char="•"/>
            </a:pPr>
            <a:r>
              <a:rPr lang="en-US" sz="1600" dirty="0">
                <a:latin typeface="Comic Sans MS" panose="030F0702030302020204" pitchFamily="66" charset="0"/>
              </a:rPr>
              <a:t> Red polo shirt </a:t>
            </a:r>
          </a:p>
          <a:p>
            <a:pPr algn="ctr">
              <a:lnSpc>
                <a:spcPct val="150000"/>
              </a:lnSpc>
              <a:buFont typeface="Arial"/>
              <a:buChar char="•"/>
            </a:pPr>
            <a:r>
              <a:rPr lang="en-US" sz="1600" dirty="0">
                <a:latin typeface="Comic Sans MS" panose="030F0702030302020204" pitchFamily="66" charset="0"/>
              </a:rPr>
              <a:t> Grey skirt/ trousers</a:t>
            </a:r>
          </a:p>
          <a:p>
            <a:pPr algn="ctr">
              <a:lnSpc>
                <a:spcPct val="150000"/>
              </a:lnSpc>
              <a:buFont typeface="Arial"/>
              <a:buChar char="•"/>
            </a:pPr>
            <a:r>
              <a:rPr lang="en-US" sz="1600" dirty="0">
                <a:latin typeface="Comic Sans MS" panose="030F0702030302020204" pitchFamily="66" charset="0"/>
              </a:rPr>
              <a:t> Dark socks or tights </a:t>
            </a:r>
          </a:p>
          <a:p>
            <a:pPr algn="ctr">
              <a:lnSpc>
                <a:spcPct val="150000"/>
              </a:lnSpc>
              <a:buFont typeface="Arial"/>
              <a:buChar char="•"/>
            </a:pPr>
            <a:r>
              <a:rPr lang="en-US" sz="1600" dirty="0">
                <a:latin typeface="Comic Sans MS" panose="030F0702030302020204" pitchFamily="66" charset="0"/>
              </a:rPr>
              <a:t> Black shoes </a:t>
            </a:r>
          </a:p>
        </p:txBody>
      </p:sp>
      <p:sp>
        <p:nvSpPr>
          <p:cNvPr id="6" name="Rectangle 5">
            <a:extLst>
              <a:ext uri="{FF2B5EF4-FFF2-40B4-BE49-F238E27FC236}">
                <a16:creationId xmlns:a16="http://schemas.microsoft.com/office/drawing/2014/main" id="{22426A42-00CA-4F8E-9B74-01F855160694}"/>
              </a:ext>
            </a:extLst>
          </p:cNvPr>
          <p:cNvSpPr/>
          <p:nvPr/>
        </p:nvSpPr>
        <p:spPr>
          <a:xfrm>
            <a:off x="563372" y="5983188"/>
            <a:ext cx="8017256" cy="584775"/>
          </a:xfrm>
          <a:prstGeom prst="rect">
            <a:avLst/>
          </a:prstGeom>
        </p:spPr>
        <p:txBody>
          <a:bodyPr wrap="square">
            <a:spAutoFit/>
          </a:bodyPr>
          <a:lstStyle/>
          <a:p>
            <a:pPr algn="ctr"/>
            <a:r>
              <a:rPr lang="en-US" sz="1600" dirty="0">
                <a:latin typeface="Comic Sans MS" panose="030F0702030302020204" pitchFamily="66" charset="0"/>
              </a:rPr>
              <a:t>Items containing a school logo can be purchased from ‘Sefton </a:t>
            </a:r>
            <a:r>
              <a:rPr lang="en-US" sz="1600" dirty="0" err="1">
                <a:latin typeface="Comic Sans MS" panose="030F0702030302020204" pitchFamily="66" charset="0"/>
              </a:rPr>
              <a:t>Schoolwear</a:t>
            </a:r>
            <a:r>
              <a:rPr lang="en-US" sz="1600" dirty="0">
                <a:latin typeface="Comic Sans MS" panose="030F0702030302020204" pitchFamily="66" charset="0"/>
              </a:rPr>
              <a:t>’ on Dover Road.</a:t>
            </a:r>
            <a:endParaRPr lang="en-GB" sz="1600" dirty="0">
              <a:latin typeface="Comic Sans MS" panose="030F0702030302020204" pitchFamily="66" charset="0"/>
            </a:endParaRPr>
          </a:p>
        </p:txBody>
      </p:sp>
      <p:sp>
        <p:nvSpPr>
          <p:cNvPr id="10" name="Rectangle 9">
            <a:extLst>
              <a:ext uri="{FF2B5EF4-FFF2-40B4-BE49-F238E27FC236}">
                <a16:creationId xmlns:a16="http://schemas.microsoft.com/office/drawing/2014/main" id="{E848324A-3C0F-4FB5-A4E7-F7AD487F0AB0}"/>
              </a:ext>
            </a:extLst>
          </p:cNvPr>
          <p:cNvSpPr/>
          <p:nvPr/>
        </p:nvSpPr>
        <p:spPr>
          <a:xfrm>
            <a:off x="1938808" y="1639798"/>
            <a:ext cx="4073248" cy="461665"/>
          </a:xfrm>
          <a:prstGeom prst="rect">
            <a:avLst/>
          </a:prstGeom>
        </p:spPr>
        <p:txBody>
          <a:bodyPr wrap="square">
            <a:spAutoFit/>
          </a:bodyPr>
          <a:lstStyle/>
          <a:p>
            <a:r>
              <a:rPr lang="en-US" sz="2400" dirty="0">
                <a:latin typeface="Comic Sans MS" panose="030F0702030302020204" pitchFamily="66" charset="0"/>
              </a:rPr>
              <a:t>Please label </a:t>
            </a:r>
            <a:r>
              <a:rPr lang="en-US" sz="2400" b="1" u="sng" dirty="0">
                <a:latin typeface="Comic Sans MS" panose="030F0702030302020204" pitchFamily="66" charset="0"/>
              </a:rPr>
              <a:t>EVERYTHING! </a:t>
            </a:r>
          </a:p>
        </p:txBody>
      </p:sp>
      <p:sp>
        <p:nvSpPr>
          <p:cNvPr id="11" name="Rectangle 10">
            <a:extLst>
              <a:ext uri="{FF2B5EF4-FFF2-40B4-BE49-F238E27FC236}">
                <a16:creationId xmlns:a16="http://schemas.microsoft.com/office/drawing/2014/main" id="{6A18E778-484C-4DEE-B04E-CAC4A95093EA}"/>
              </a:ext>
            </a:extLst>
          </p:cNvPr>
          <p:cNvSpPr/>
          <p:nvPr/>
        </p:nvSpPr>
        <p:spPr>
          <a:xfrm>
            <a:off x="5407392" y="2449081"/>
            <a:ext cx="2628261" cy="1754326"/>
          </a:xfrm>
          <a:prstGeom prst="rect">
            <a:avLst/>
          </a:prstGeom>
        </p:spPr>
        <p:txBody>
          <a:bodyPr wrap="square">
            <a:spAutoFit/>
          </a:bodyPr>
          <a:lstStyle/>
          <a:p>
            <a:pPr algn="ctr"/>
            <a:r>
              <a:rPr lang="en-US" sz="2000" b="1" u="sng" dirty="0">
                <a:latin typeface="Comic Sans MS" panose="030F0702030302020204" pitchFamily="66" charset="0"/>
              </a:rPr>
              <a:t>PE Kit</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Red PE t-shirt</a:t>
            </a:r>
          </a:p>
          <a:p>
            <a:pPr algn="ctr">
              <a:lnSpc>
                <a:spcPct val="150000"/>
              </a:lnSpc>
              <a:buFont typeface="Arial"/>
              <a:buChar char="•"/>
            </a:pPr>
            <a:r>
              <a:rPr lang="en-US" sz="1600" dirty="0">
                <a:latin typeface="Comic Sans MS" panose="030F0702030302020204" pitchFamily="66" charset="0"/>
              </a:rPr>
              <a:t>Navy shorts </a:t>
            </a:r>
          </a:p>
          <a:p>
            <a:pPr algn="ctr">
              <a:lnSpc>
                <a:spcPct val="150000"/>
              </a:lnSpc>
              <a:buFont typeface="Arial"/>
              <a:buChar char="•"/>
            </a:pPr>
            <a:r>
              <a:rPr lang="en-US" sz="1600" dirty="0">
                <a:latin typeface="Comic Sans MS" panose="030F0702030302020204" pitchFamily="66" charset="0"/>
              </a:rPr>
              <a:t>Black pumps</a:t>
            </a:r>
          </a:p>
        </p:txBody>
      </p:sp>
    </p:spTree>
    <p:extLst>
      <p:ext uri="{BB962C8B-B14F-4D97-AF65-F5344CB8AC3E}">
        <p14:creationId xmlns:p14="http://schemas.microsoft.com/office/powerpoint/2010/main" val="2765573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Forest School Kit</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9" name="TextBox 8">
            <a:extLst>
              <a:ext uri="{FF2B5EF4-FFF2-40B4-BE49-F238E27FC236}">
                <a16:creationId xmlns:a16="http://schemas.microsoft.com/office/drawing/2014/main" id="{7E43CFFA-05DB-4258-A147-DF115E166896}"/>
              </a:ext>
            </a:extLst>
          </p:cNvPr>
          <p:cNvSpPr txBox="1"/>
          <p:nvPr/>
        </p:nvSpPr>
        <p:spPr>
          <a:xfrm>
            <a:off x="346551" y="1221432"/>
            <a:ext cx="3431177" cy="4370427"/>
          </a:xfrm>
          <a:prstGeom prst="rect">
            <a:avLst/>
          </a:prstGeom>
          <a:noFill/>
        </p:spPr>
        <p:txBody>
          <a:bodyPr wrap="square" rtlCol="0">
            <a:spAutoFit/>
          </a:bodyPr>
          <a:lstStyle/>
          <a:p>
            <a:pPr algn="ctr"/>
            <a:r>
              <a:rPr lang="en-GB" sz="2000" b="1" u="sng" dirty="0">
                <a:latin typeface="Comic Sans MS" panose="030F0702030302020204" pitchFamily="66" charset="0"/>
              </a:rPr>
              <a:t>Kit List</a:t>
            </a:r>
          </a:p>
          <a:p>
            <a:endParaRPr lang="en-GB" sz="2000" b="1" u="sng"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Warm thick socks</a:t>
            </a:r>
          </a:p>
          <a:p>
            <a:pPr marL="285750" indent="-285750">
              <a:buFont typeface="Arial" panose="020B0604020202020204" pitchFamily="34" charset="0"/>
              <a:buChar char="•"/>
            </a:pPr>
            <a:r>
              <a:rPr lang="en-GB" sz="1400" dirty="0">
                <a:latin typeface="Comic Sans MS" panose="030F0702030302020204" pitchFamily="66" charset="0"/>
              </a:rPr>
              <a:t>Long Trousers</a:t>
            </a:r>
          </a:p>
          <a:p>
            <a:pPr marL="285750" indent="-285750">
              <a:buFont typeface="Arial" panose="020B0604020202020204" pitchFamily="34" charset="0"/>
              <a:buChar char="•"/>
            </a:pPr>
            <a:r>
              <a:rPr lang="en-GB" sz="1400" dirty="0">
                <a:latin typeface="Comic Sans MS" panose="030F0702030302020204" pitchFamily="66" charset="0"/>
              </a:rPr>
              <a:t>Layers for the top of the body:</a:t>
            </a:r>
          </a:p>
          <a:p>
            <a:pPr marL="285750" indent="-285750">
              <a:buFont typeface="Arial" panose="020B0604020202020204" pitchFamily="34" charset="0"/>
              <a:buChar char="•"/>
            </a:pPr>
            <a:r>
              <a:rPr lang="en-GB" sz="1400" dirty="0">
                <a:latin typeface="Comic Sans MS" panose="030F0702030302020204" pitchFamily="66" charset="0"/>
              </a:rPr>
              <a:t>T-shirt &amp; Long armed top</a:t>
            </a:r>
          </a:p>
          <a:p>
            <a:pPr marL="285750" indent="-285750">
              <a:buFont typeface="Arial" panose="020B0604020202020204" pitchFamily="34" charset="0"/>
              <a:buChar char="•"/>
            </a:pPr>
            <a:r>
              <a:rPr lang="en-GB" sz="1400" dirty="0">
                <a:latin typeface="Comic Sans MS" panose="030F0702030302020204" pitchFamily="66" charset="0"/>
              </a:rPr>
              <a:t>Fleece</a:t>
            </a:r>
          </a:p>
          <a:p>
            <a:pPr marL="285750" indent="-285750">
              <a:buFont typeface="Arial" panose="020B0604020202020204" pitchFamily="34" charset="0"/>
              <a:buChar char="•"/>
            </a:pPr>
            <a:r>
              <a:rPr lang="en-GB" sz="1400" dirty="0">
                <a:latin typeface="Comic Sans MS" panose="030F0702030302020204" pitchFamily="66" charset="0"/>
              </a:rPr>
              <a:t>Waterproof Coat</a:t>
            </a:r>
          </a:p>
          <a:p>
            <a:pPr marL="285750" indent="-285750">
              <a:buFont typeface="Arial" panose="020B0604020202020204" pitchFamily="34" charset="0"/>
              <a:buChar char="•"/>
            </a:pPr>
            <a:r>
              <a:rPr lang="en-GB" sz="1400" dirty="0">
                <a:latin typeface="Comic Sans MS" panose="030F0702030302020204" pitchFamily="66" charset="0"/>
              </a:rPr>
              <a:t>Long trousers (plus waterproof trousers if possible)</a:t>
            </a:r>
          </a:p>
          <a:p>
            <a:pPr marL="285750" indent="-285750">
              <a:buFont typeface="Arial" panose="020B0604020202020204" pitchFamily="34" charset="0"/>
              <a:buChar char="•"/>
            </a:pPr>
            <a:r>
              <a:rPr lang="en-GB" sz="1400" dirty="0">
                <a:latin typeface="Comic Sans MS" panose="030F0702030302020204" pitchFamily="66" charset="0"/>
              </a:rPr>
              <a:t>Hats, gloves, scarf in cold weather/ or sunhat in sunny weather</a:t>
            </a:r>
          </a:p>
          <a:p>
            <a:pPr marL="285750" indent="-285750">
              <a:buFont typeface="Arial" panose="020B0604020202020204" pitchFamily="34" charset="0"/>
              <a:buChar char="•"/>
            </a:pPr>
            <a:r>
              <a:rPr lang="en-GB" sz="1400" dirty="0">
                <a:latin typeface="Comic Sans MS" panose="030F0702030302020204" pitchFamily="66" charset="0"/>
              </a:rPr>
              <a:t>Wellingtons are best (No sandals please!)</a:t>
            </a:r>
          </a:p>
          <a:p>
            <a:pPr marL="285750" indent="-285750">
              <a:buFont typeface="Arial" panose="020B0604020202020204" pitchFamily="34" charset="0"/>
              <a:buChar char="•"/>
            </a:pPr>
            <a:r>
              <a:rPr lang="en-GB" sz="1400" dirty="0">
                <a:latin typeface="Comic Sans MS" panose="030F0702030302020204" pitchFamily="66" charset="0"/>
              </a:rPr>
              <a:t>Long armed tops and long pants are needed in all weather to protect your child from the woodland environment.</a:t>
            </a:r>
          </a:p>
        </p:txBody>
      </p:sp>
      <p:sp>
        <p:nvSpPr>
          <p:cNvPr id="10" name="Rectangle 9">
            <a:extLst>
              <a:ext uri="{FF2B5EF4-FFF2-40B4-BE49-F238E27FC236}">
                <a16:creationId xmlns:a16="http://schemas.microsoft.com/office/drawing/2014/main" id="{51C02579-9D44-4FE0-B440-35488C160129}"/>
              </a:ext>
            </a:extLst>
          </p:cNvPr>
          <p:cNvSpPr/>
          <p:nvPr/>
        </p:nvSpPr>
        <p:spPr>
          <a:xfrm>
            <a:off x="4223544" y="2240720"/>
            <a:ext cx="3936274" cy="2123658"/>
          </a:xfrm>
          <a:prstGeom prst="rect">
            <a:avLst/>
          </a:prstGeom>
        </p:spPr>
        <p:txBody>
          <a:bodyPr wrap="square">
            <a:spAutoFit/>
          </a:bodyPr>
          <a:lstStyle/>
          <a:p>
            <a:pPr algn="ctr"/>
            <a:r>
              <a:rPr lang="en-GB" sz="2000" b="1" u="sng" dirty="0">
                <a:latin typeface="Comic Sans MS" panose="030F0702030302020204" pitchFamily="66" charset="0"/>
              </a:rPr>
              <a:t>Forest School Day:</a:t>
            </a:r>
          </a:p>
          <a:p>
            <a:pPr algn="ctr"/>
            <a:endParaRPr lang="en-GB" sz="1400" b="1" u="sng"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Your child comes into school wearing their Forest School Kit with trainers or pumps to wear in the morning and their boots to change into.  </a:t>
            </a:r>
          </a:p>
          <a:p>
            <a:pPr marL="285750" indent="-285750">
              <a:buFont typeface="Arial" panose="020B0604020202020204" pitchFamily="34" charset="0"/>
              <a:buChar char="•"/>
            </a:pPr>
            <a:r>
              <a:rPr lang="en-GB" sz="1400" dirty="0">
                <a:latin typeface="Comic Sans MS" panose="030F0702030302020204" pitchFamily="66" charset="0"/>
              </a:rPr>
              <a:t>If you have any problems providing any items on the kit list then please see the class teacher.</a:t>
            </a:r>
          </a:p>
        </p:txBody>
      </p:sp>
      <p:sp>
        <p:nvSpPr>
          <p:cNvPr id="11" name="Rectangle 10">
            <a:extLst>
              <a:ext uri="{FF2B5EF4-FFF2-40B4-BE49-F238E27FC236}">
                <a16:creationId xmlns:a16="http://schemas.microsoft.com/office/drawing/2014/main" id="{C3894F65-9182-447F-84D9-A1695408CAA3}"/>
              </a:ext>
            </a:extLst>
          </p:cNvPr>
          <p:cNvSpPr/>
          <p:nvPr/>
        </p:nvSpPr>
        <p:spPr>
          <a:xfrm>
            <a:off x="4410893" y="4783899"/>
            <a:ext cx="4445726" cy="1969770"/>
          </a:xfrm>
          <a:prstGeom prst="rect">
            <a:avLst/>
          </a:prstGeom>
        </p:spPr>
        <p:txBody>
          <a:bodyPr wrap="square">
            <a:spAutoFit/>
          </a:bodyPr>
          <a:lstStyle/>
          <a:p>
            <a:pPr algn="ctr"/>
            <a:r>
              <a:rPr lang="en-GB" sz="2000" b="1" u="sng" dirty="0">
                <a:latin typeface="Comic Sans MS" panose="030F0702030302020204" pitchFamily="66" charset="0"/>
              </a:rPr>
              <a:t>Activities:</a:t>
            </a:r>
          </a:p>
          <a:p>
            <a:pPr marL="171450" indent="-171450">
              <a:buFont typeface="Arial" panose="020B0604020202020204" pitchFamily="34" charset="0"/>
              <a:buChar char="•"/>
            </a:pPr>
            <a:endParaRPr lang="en-GB" sz="1400" dirty="0">
              <a:latin typeface="Comic Sans MS" panose="030F0702030302020204" pitchFamily="66" charset="0"/>
            </a:endParaRPr>
          </a:p>
          <a:p>
            <a:pPr marL="171450" indent="-171450">
              <a:buFont typeface="Arial" panose="020B0604020202020204" pitchFamily="34" charset="0"/>
              <a:buChar char="•"/>
            </a:pPr>
            <a:r>
              <a:rPr lang="en-GB" sz="1400" dirty="0">
                <a:latin typeface="Comic Sans MS" panose="030F0702030302020204" pitchFamily="66" charset="0"/>
              </a:rPr>
              <a:t>Environmental art</a:t>
            </a:r>
          </a:p>
          <a:p>
            <a:pPr marL="171450" indent="-171450">
              <a:buFont typeface="Arial" panose="020B0604020202020204" pitchFamily="34" charset="0"/>
              <a:buChar char="•"/>
            </a:pPr>
            <a:r>
              <a:rPr lang="en-GB" sz="1400" dirty="0">
                <a:latin typeface="Comic Sans MS" panose="030F0702030302020204" pitchFamily="66" charset="0"/>
              </a:rPr>
              <a:t>Shelter building </a:t>
            </a:r>
          </a:p>
          <a:p>
            <a:pPr marL="171450" indent="-171450">
              <a:buFont typeface="Arial" panose="020B0604020202020204" pitchFamily="34" charset="0"/>
              <a:buChar char="•"/>
            </a:pPr>
            <a:r>
              <a:rPr lang="en-GB" sz="1400" dirty="0">
                <a:latin typeface="Comic Sans MS" panose="030F0702030302020204" pitchFamily="66" charset="0"/>
              </a:rPr>
              <a:t>Story telling</a:t>
            </a:r>
          </a:p>
          <a:p>
            <a:pPr marL="171450" indent="-171450">
              <a:buFont typeface="Arial" panose="020B0604020202020204" pitchFamily="34" charset="0"/>
              <a:buChar char="•"/>
            </a:pPr>
            <a:r>
              <a:rPr lang="en-GB" sz="1400" dirty="0">
                <a:latin typeface="Comic Sans MS" panose="030F0702030302020204" pitchFamily="66" charset="0"/>
              </a:rPr>
              <a:t>Playing games</a:t>
            </a:r>
          </a:p>
          <a:p>
            <a:pPr marL="171450" indent="-171450">
              <a:buFont typeface="Arial" panose="020B0604020202020204" pitchFamily="34" charset="0"/>
              <a:buChar char="•"/>
            </a:pPr>
            <a:r>
              <a:rPr lang="en-GB" sz="1400" dirty="0">
                <a:latin typeface="Comic Sans MS" panose="030F0702030302020204" pitchFamily="66" charset="0"/>
              </a:rPr>
              <a:t>Plant identification</a:t>
            </a:r>
          </a:p>
          <a:p>
            <a:pPr marL="171450" indent="-171450">
              <a:buFont typeface="Arial" panose="020B0604020202020204" pitchFamily="34" charset="0"/>
              <a:buChar char="•"/>
            </a:pPr>
            <a:r>
              <a:rPr lang="en-GB" sz="1400" dirty="0">
                <a:latin typeface="Comic Sans MS" panose="030F0702030302020204" pitchFamily="66" charset="0"/>
              </a:rPr>
              <a:t>Outdoor cooking </a:t>
            </a:r>
          </a:p>
        </p:txBody>
      </p:sp>
    </p:spTree>
    <p:extLst>
      <p:ext uri="{BB962C8B-B14F-4D97-AF65-F5344CB8AC3E}">
        <p14:creationId xmlns:p14="http://schemas.microsoft.com/office/powerpoint/2010/main" val="180797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Useful Information</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280620" y="962665"/>
            <a:ext cx="7209411" cy="5863144"/>
          </a:xfrm>
          <a:prstGeom prst="rect">
            <a:avLst/>
          </a:prstGeom>
        </p:spPr>
        <p:txBody>
          <a:bodyPr wrap="square">
            <a:spAutoFit/>
          </a:bodyPr>
          <a:lstStyle/>
          <a:p>
            <a:pPr marL="285750" indent="-285750">
              <a:buFont typeface="Arial" panose="020B0604020202020204" pitchFamily="34" charset="0"/>
              <a:buChar char="•"/>
            </a:pPr>
            <a:r>
              <a:rPr lang="en-US" dirty="0">
                <a:latin typeface="Comic Sans MS" panose="030F0702030302020204" pitchFamily="66" charset="0"/>
              </a:rPr>
              <a:t>Uniform - Wellies are also required for children's outdoor play and a set of spare clothes please.</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PE – Our PE day is on a Thursday – Please can your children arrive at school in their kit.                                                                                             Navy shorts, red t-shirt, black pumps. </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Hot dinners are free for ALL Reception children (menus are available)</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Packed lunches - Please ensure you promote healthy eating for your child </a:t>
            </a:r>
            <a:r>
              <a:rPr lang="en-US" dirty="0">
                <a:latin typeface="Comic Sans MS" panose="030F0702030302020204" pitchFamily="66" charset="0"/>
                <a:sym typeface="Wingdings"/>
              </a:rPr>
              <a:t> </a:t>
            </a:r>
          </a:p>
          <a:p>
            <a:endParaRPr lang="en-US" dirty="0">
              <a:latin typeface="Comic Sans MS" panose="030F0702030302020204" pitchFamily="66" charset="0"/>
              <a:sym typeface="Wingdings"/>
            </a:endParaRPr>
          </a:p>
          <a:p>
            <a:pPr marL="285750" indent="-285750">
              <a:buFont typeface="Arial" panose="020B0604020202020204" pitchFamily="34" charset="0"/>
              <a:buChar char="•"/>
            </a:pPr>
            <a:r>
              <a:rPr lang="en-US" dirty="0">
                <a:latin typeface="Comic Sans MS" panose="030F0702030302020204" pitchFamily="66" charset="0"/>
                <a:sym typeface="Wingdings"/>
              </a:rPr>
              <a:t>Snack – </a:t>
            </a:r>
            <a:r>
              <a:rPr lang="en-GB" dirty="0">
                <a:latin typeface="Comic Sans MS" panose="030F0702030302020204" pitchFamily="66" charset="0"/>
                <a:sym typeface="Wingdings"/>
              </a:rPr>
              <a:t>School f</a:t>
            </a:r>
            <a:r>
              <a:rPr lang="en-GB" dirty="0">
                <a:latin typeface="Comic Sans MS" panose="030F0702030302020204" pitchFamily="66" charset="0"/>
              </a:rPr>
              <a:t>ruit or bring your own healthy snack.</a:t>
            </a:r>
            <a:endParaRPr lang="en-US" dirty="0">
              <a:latin typeface="Comic Sans MS" panose="030F0702030302020204" pitchFamily="66" charset="0"/>
              <a:sym typeface="Wingdings"/>
            </a:endParaRP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Water bottles - Labelled. These must be washed and refilled at home. </a:t>
            </a:r>
          </a:p>
          <a:p>
            <a:pPr marL="285750" indent="-285750">
              <a:buFont typeface="Arial" panose="020B0604020202020204" pitchFamily="34" charset="0"/>
              <a:buChar char="•"/>
            </a:pPr>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If your child wears nappies, please bring in a pack of nappies and wipes to leave in our changing area. </a:t>
            </a:r>
          </a:p>
          <a:p>
            <a:endParaRPr lang="en-GB" sz="1500" dirty="0"/>
          </a:p>
        </p:txBody>
      </p:sp>
    </p:spTree>
    <p:extLst>
      <p:ext uri="{BB962C8B-B14F-4D97-AF65-F5344CB8AC3E}">
        <p14:creationId xmlns:p14="http://schemas.microsoft.com/office/powerpoint/2010/main" val="548578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Useful Information</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155575" y="1457678"/>
            <a:ext cx="7361811" cy="3416320"/>
          </a:xfrm>
          <a:prstGeom prst="rect">
            <a:avLst/>
          </a:prstGeom>
        </p:spPr>
        <p:txBody>
          <a:bodyPr wrap="square">
            <a:spAutoFit/>
          </a:bodyPr>
          <a:lstStyle/>
          <a:p>
            <a:pPr marL="285750" indent="-285750">
              <a:buFont typeface="Arial" panose="020B0604020202020204" pitchFamily="34" charset="0"/>
              <a:buChar char="•"/>
            </a:pPr>
            <a:r>
              <a:rPr lang="en-US" dirty="0">
                <a:latin typeface="Comic Sans MS" panose="030F0702030302020204" pitchFamily="66" charset="0"/>
              </a:rPr>
              <a:t>Medical forms must be completed and we must be aware of any changes.</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If medication is required during school hours then a “permission to administer medication” must also be filled in at the school office. </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Within each class there is a ‘grab bag’ which contains first aid equipment and children’s personal necessities too E.g. inhalers.</a:t>
            </a:r>
          </a:p>
          <a:p>
            <a:r>
              <a:rPr lang="en-US" dirty="0">
                <a:latin typeface="Comic Sans MS" panose="030F0702030302020204" pitchFamily="66" charset="0"/>
              </a:rPr>
              <a:t> </a:t>
            </a:r>
          </a:p>
          <a:p>
            <a:pPr marL="285750" indent="-285750">
              <a:buFont typeface="Arial" panose="020B0604020202020204" pitchFamily="34" charset="0"/>
              <a:buChar char="•"/>
            </a:pPr>
            <a:r>
              <a:rPr lang="en-US" dirty="0">
                <a:latin typeface="Comic Sans MS" panose="030F0702030302020204" pitchFamily="66" charset="0"/>
              </a:rPr>
              <a:t>Homework - Once a week (Handed out on Fridays, returned the following Tuesday).</a:t>
            </a:r>
          </a:p>
        </p:txBody>
      </p:sp>
    </p:spTree>
    <p:extLst>
      <p:ext uri="{BB962C8B-B14F-4D97-AF65-F5344CB8AC3E}">
        <p14:creationId xmlns:p14="http://schemas.microsoft.com/office/powerpoint/2010/main" val="3520102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6592" y="60357"/>
            <a:ext cx="6347713" cy="818691"/>
          </a:xfrm>
        </p:spPr>
        <p:txBody>
          <a:bodyPr>
            <a:normAutofit fontScale="90000"/>
          </a:bodyPr>
          <a:lstStyle/>
          <a:p>
            <a:pPr algn="ctr"/>
            <a:r>
              <a:rPr lang="en-US" sz="4800" b="1" dirty="0">
                <a:latin typeface="Comic Sans MS" panose="030F0702030302020204" pitchFamily="66" charset="0"/>
              </a:rPr>
              <a:t>Home Learning</a:t>
            </a:r>
            <a:endParaRPr lang="en-GB" sz="4800" b="1" dirty="0">
              <a:latin typeface="Comic Sans MS" panose="030F0702030302020204" pitchFamily="66" charset="0"/>
            </a:endParaRP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6081665"/>
          </a:xfrm>
          <a:prstGeom prst="rect">
            <a:avLst/>
          </a:prstGeom>
        </p:spPr>
        <p:txBody>
          <a:bodyPr wrap="square">
            <a:spAutoFit/>
          </a:bodyPr>
          <a:lstStyle/>
          <a:p>
            <a:r>
              <a:rPr lang="en-US" altLang="en-US" sz="1500" dirty="0">
                <a:latin typeface="Comic Sans MS" panose="030F0702030302020204" pitchFamily="66" charset="0"/>
              </a:rPr>
              <a:t>New homework is set each Friday, </a:t>
            </a:r>
            <a:r>
              <a:rPr lang="en-US" sz="1500" dirty="0">
                <a:latin typeface="Comic Sans MS" panose="030F0702030302020204" pitchFamily="66" charset="0"/>
              </a:rPr>
              <a:t>and will be based on the learning children are doing in class – the tasks set will be fun, creative and engaging. Please can homework be handed b</a:t>
            </a:r>
            <a:r>
              <a:rPr lang="en-GB" sz="1500" dirty="0">
                <a:latin typeface="Comic Sans MS" panose="030F0702030302020204" pitchFamily="66" charset="0"/>
              </a:rPr>
              <a:t>ack in on a Tuesday.</a:t>
            </a:r>
          </a:p>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r>
              <a:rPr lang="en-GB" sz="1500" b="1" u="sng" dirty="0">
                <a:latin typeface="Comic Sans MS" panose="030F0702030302020204" pitchFamily="66" charset="0"/>
              </a:rPr>
              <a:t>Proud Cloud </a:t>
            </a:r>
          </a:p>
          <a:p>
            <a:endParaRPr lang="en-GB" sz="1500" dirty="0">
              <a:latin typeface="Comic Sans MS" panose="030F0702030302020204" pitchFamily="66" charset="0"/>
            </a:endParaRPr>
          </a:p>
          <a:p>
            <a:r>
              <a:rPr lang="en-GB" sz="1500" dirty="0">
                <a:latin typeface="Comic Sans MS" panose="030F0702030302020204" pitchFamily="66" charset="0"/>
              </a:rPr>
              <a:t>A proud cloud is a way of sharing your child's achievements at home with us in school. Whatever your child has done, no matter how small, it is an achievement that you are proud of and we want to share that with everyone in class.</a:t>
            </a:r>
          </a:p>
          <a:p>
            <a:endParaRPr lang="en-GB" sz="1600" dirty="0"/>
          </a:p>
          <a:p>
            <a:pPr fontAlgn="t"/>
            <a:r>
              <a:rPr lang="en-GB" sz="1500" dirty="0">
                <a:latin typeface="Comic Sans MS" panose="030F0702030302020204" pitchFamily="66" charset="0"/>
              </a:rPr>
              <a:t>Achievements can be about learning to do something for the first time, being brave, being kind to family and friends. They can also be something achieved at swimming lessons, dance class, football club or any other out of school activity.</a:t>
            </a:r>
          </a:p>
          <a:p>
            <a:pPr fontAlgn="t"/>
            <a:r>
              <a:rPr lang="en-GB" sz="1500" dirty="0">
                <a:latin typeface="Comic Sans MS" panose="030F0702030302020204" pitchFamily="66" charset="0"/>
              </a:rPr>
              <a:t> </a:t>
            </a:r>
          </a:p>
          <a:p>
            <a:pPr fontAlgn="t"/>
            <a:r>
              <a:rPr lang="en-GB" sz="1500" dirty="0">
                <a:latin typeface="Comic Sans MS" panose="030F0702030302020204" pitchFamily="66" charset="0"/>
              </a:rPr>
              <a:t>You can send a Proud Cloud into school at any time – These can be sent via Class Dojo, it may be something that your child has written, a drawing or photos! Send in any achievements and we will put them on our Proud Cloud. </a:t>
            </a: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pic>
        <p:nvPicPr>
          <p:cNvPr id="3" name="Picture 2">
            <a:extLst>
              <a:ext uri="{FF2B5EF4-FFF2-40B4-BE49-F238E27FC236}">
                <a16:creationId xmlns:a16="http://schemas.microsoft.com/office/drawing/2014/main" id="{F833F0C9-C8D1-4BEE-82F2-027828C98985}"/>
              </a:ext>
            </a:extLst>
          </p:cNvPr>
          <p:cNvPicPr>
            <a:picLocks noChangeAspect="1"/>
          </p:cNvPicPr>
          <p:nvPr/>
        </p:nvPicPr>
        <p:blipFill rotWithShape="1">
          <a:blip r:embed="rId4"/>
          <a:srcRect l="20741" t="23266" r="46660" b="35149"/>
          <a:stretch/>
        </p:blipFill>
        <p:spPr>
          <a:xfrm>
            <a:off x="1670605" y="2198227"/>
            <a:ext cx="1068935" cy="766631"/>
          </a:xfrm>
          <a:prstGeom prst="rect">
            <a:avLst/>
          </a:prstGeom>
        </p:spPr>
      </p:pic>
    </p:spTree>
    <p:extLst>
      <p:ext uri="{BB962C8B-B14F-4D97-AF65-F5344CB8AC3E}">
        <p14:creationId xmlns:p14="http://schemas.microsoft.com/office/powerpoint/2010/main" val="299020234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12093</TotalTime>
  <Words>685</Words>
  <Application>Microsoft Office PowerPoint</Application>
  <PresentationFormat>On-screen Show (4:3)</PresentationFormat>
  <Paragraphs>139</Paragraphs>
  <Slides>12</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Comic Sans MS</vt:lpstr>
      <vt:lpstr>Sassoon Penpals</vt:lpstr>
      <vt:lpstr>Times New Roman</vt:lpstr>
      <vt:lpstr>Trebuchet MS</vt:lpstr>
      <vt:lpstr>Wingdings</vt:lpstr>
      <vt:lpstr>Wingdings 3</vt:lpstr>
      <vt:lpstr>Facet</vt:lpstr>
      <vt:lpstr>Welcome to  the New School Year  Holly Class   Nurture Class of 2023-24</vt:lpstr>
      <vt:lpstr>Our Holly Class Team</vt:lpstr>
      <vt:lpstr>PowerPoint Presentation</vt:lpstr>
      <vt:lpstr>Hudson Primary School Holly Class Timetable 2023 – 2024 </vt:lpstr>
      <vt:lpstr>Arch Way </vt:lpstr>
      <vt:lpstr>PowerPoint Presentation</vt:lpstr>
      <vt:lpstr>PowerPoint Presentation</vt:lpstr>
      <vt:lpstr>Uniform</vt:lpstr>
      <vt:lpstr>Forest School Kit</vt:lpstr>
      <vt:lpstr>Useful Information</vt:lpstr>
      <vt:lpstr>Useful Information</vt:lpstr>
      <vt:lpstr>Home Learning</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Charlotte Williams</cp:lastModifiedBy>
  <cp:revision>313</cp:revision>
  <cp:lastPrinted>2022-07-14T11:05:08Z</cp:lastPrinted>
  <dcterms:created xsi:type="dcterms:W3CDTF">2013-08-21T19:17:07Z</dcterms:created>
  <dcterms:modified xsi:type="dcterms:W3CDTF">2026-06-24T07:37:17Z</dcterms:modified>
</cp:coreProperties>
</file>