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4"/>
  </p:notesMasterIdLst>
  <p:sldIdLst>
    <p:sldId id="256" r:id="rId2"/>
    <p:sldId id="260" r:id="rId3"/>
    <p:sldId id="257" r:id="rId4"/>
    <p:sldId id="303" r:id="rId5"/>
    <p:sldId id="273" r:id="rId6"/>
    <p:sldId id="281" r:id="rId7"/>
    <p:sldId id="285" r:id="rId8"/>
    <p:sldId id="282" r:id="rId9"/>
    <p:sldId id="272" r:id="rId10"/>
    <p:sldId id="277" r:id="rId11"/>
    <p:sldId id="264" r:id="rId12"/>
    <p:sldId id="266" r:id="rId13"/>
    <p:sldId id="299" r:id="rId14"/>
    <p:sldId id="286" r:id="rId15"/>
    <p:sldId id="297" r:id="rId16"/>
    <p:sldId id="304" r:id="rId17"/>
    <p:sldId id="291" r:id="rId18"/>
    <p:sldId id="279" r:id="rId19"/>
    <p:sldId id="280" r:id="rId20"/>
    <p:sldId id="306" r:id="rId21"/>
    <p:sldId id="305" r:id="rId22"/>
    <p:sldId id="261" r:id="rId2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597FF"/>
    <a:srgbClr val="FF9E1D"/>
    <a:srgbClr val="D68B1C"/>
    <a:srgbClr val="609600"/>
    <a:srgbClr val="6CA800"/>
    <a:srgbClr val="EE7D00"/>
    <a:srgbClr val="253600"/>
    <a:srgbClr val="552579"/>
    <a:srgbClr val="D09622"/>
    <a:srgbClr val="CC99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3741" autoAdjust="0"/>
    <p:restoredTop sz="94660"/>
  </p:normalViewPr>
  <p:slideViewPr>
    <p:cSldViewPr>
      <p:cViewPr varScale="1">
        <p:scale>
          <a:sx n="63" d="100"/>
          <a:sy n="63" d="100"/>
        </p:scale>
        <p:origin x="1452" y="92"/>
      </p:cViewPr>
      <p:guideLst>
        <p:guide orient="horz" pos="2160"/>
        <p:guide pos="2880"/>
      </p:guideLst>
    </p:cSldViewPr>
  </p:slideViewPr>
  <p:notesTextViewPr>
    <p:cViewPr>
      <p:scale>
        <a:sx n="1" d="1"/>
        <a:sy n="1" d="1"/>
      </p:scale>
      <p:origin x="0" y="0"/>
    </p:cViewPr>
  </p:notesTextViewPr>
  <p:gridSpacing cx="152705" cy="152705"/>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179CFD0-1134-4D76-9DC7-DE2C6C169A1A}" type="datetimeFigureOut">
              <a:rPr lang="en-GB" smtClean="0"/>
              <a:t>17/09/2025</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F9182A0-6C8C-42E6-AE40-991BDC244597}" type="slidenum">
              <a:rPr lang="en-GB" smtClean="0"/>
              <a:t>‹#›</a:t>
            </a:fld>
            <a:endParaRPr lang="en-GB"/>
          </a:p>
        </p:txBody>
      </p:sp>
    </p:spTree>
    <p:extLst>
      <p:ext uri="{BB962C8B-B14F-4D97-AF65-F5344CB8AC3E}">
        <p14:creationId xmlns:p14="http://schemas.microsoft.com/office/powerpoint/2010/main" val="294075785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hasCustomPrompt="1"/>
          </p:nvPr>
        </p:nvSpPr>
        <p:spPr>
          <a:xfrm>
            <a:off x="448965" y="3581705"/>
            <a:ext cx="8246070" cy="1527050"/>
          </a:xfrm>
          <a:effectLst>
            <a:outerShdw blurRad="50800" dist="38100" dir="2700000" algn="ctr" rotWithShape="0">
              <a:schemeClr val="tx1">
                <a:alpha val="68000"/>
              </a:schemeClr>
            </a:outerShdw>
          </a:effectLst>
        </p:spPr>
        <p:txBody>
          <a:bodyPr>
            <a:normAutofit/>
          </a:bodyPr>
          <a:lstStyle>
            <a:lvl1pPr algn="r">
              <a:defRPr sz="3600">
                <a:solidFill>
                  <a:schemeClr val="bg1"/>
                </a:solidFill>
              </a:defRPr>
            </a:lvl1pPr>
          </a:lstStyle>
          <a:p>
            <a:r>
              <a:rPr lang="en-US" dirty="0"/>
              <a:t>Click to edit </a:t>
            </a:r>
            <a:br>
              <a:rPr lang="en-US" dirty="0"/>
            </a:br>
            <a:r>
              <a:rPr lang="en-US" dirty="0"/>
              <a:t>Master title style</a:t>
            </a:r>
          </a:p>
        </p:txBody>
      </p:sp>
      <p:sp>
        <p:nvSpPr>
          <p:cNvPr id="3" name="Subtitle 2"/>
          <p:cNvSpPr>
            <a:spLocks noGrp="1"/>
          </p:cNvSpPr>
          <p:nvPr>
            <p:ph type="subTitle" idx="1"/>
          </p:nvPr>
        </p:nvSpPr>
        <p:spPr>
          <a:xfrm>
            <a:off x="448965" y="5108755"/>
            <a:ext cx="8246070" cy="1068935"/>
          </a:xfrm>
        </p:spPr>
        <p:txBody>
          <a:bodyPr>
            <a:normAutofit/>
          </a:bodyPr>
          <a:lstStyle>
            <a:lvl1pPr marL="0" indent="0" algn="r">
              <a:buNone/>
              <a:defRPr sz="2800">
                <a:solidFill>
                  <a:srgbClr val="FFFF00"/>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a:t>Click to edit </a:t>
            </a:r>
          </a:p>
          <a:p>
            <a:r>
              <a:rPr lang="en-US" dirty="0"/>
              <a:t>Master subtitle style</a:t>
            </a:r>
          </a:p>
        </p:txBody>
      </p:sp>
      <p:sp>
        <p:nvSpPr>
          <p:cNvPr id="4" name="Date Placeholder 3"/>
          <p:cNvSpPr>
            <a:spLocks noGrp="1"/>
          </p:cNvSpPr>
          <p:nvPr>
            <p:ph type="dt" sz="half" idx="10"/>
          </p:nvPr>
        </p:nvSpPr>
        <p:spPr/>
        <p:txBody>
          <a:bodyPr/>
          <a:lstStyle/>
          <a:p>
            <a:fld id="{53074F12-AA26-4AC8-9962-C36BB8F32554}" type="datetimeFigureOut">
              <a:rPr lang="en-US" smtClean="0"/>
              <a:pPr/>
              <a:t>9/17/2025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82CCC60-E8CD-4174-8B1A-7DF615B22EEF}" type="slidenum">
              <a:rPr lang="en-US" smtClean="0"/>
              <a:pPr/>
              <a:t>‹#›</a:t>
            </a:fld>
            <a:endParaRPr lang="en-US" dirty="0"/>
          </a:p>
        </p:txBody>
      </p:sp>
    </p:spTree>
    <p:extLst>
      <p:ext uri="{BB962C8B-B14F-4D97-AF65-F5344CB8AC3E}">
        <p14:creationId xmlns:p14="http://schemas.microsoft.com/office/powerpoint/2010/main" val="325387517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48965" y="985720"/>
            <a:ext cx="8229600" cy="610820"/>
          </a:xfrm>
        </p:spPr>
        <p:txBody>
          <a:bodyPr>
            <a:normAutofit/>
          </a:bodyPr>
          <a:lstStyle>
            <a:lvl1pPr algn="l">
              <a:defRPr sz="3600">
                <a:solidFill>
                  <a:srgbClr val="FFFF00"/>
                </a:solidFill>
              </a:defRPr>
            </a:lvl1pPr>
          </a:lstStyle>
          <a:p>
            <a:r>
              <a:rPr lang="en-US" dirty="0"/>
              <a:t>Click to edit Master title style</a:t>
            </a:r>
          </a:p>
        </p:txBody>
      </p:sp>
      <p:sp>
        <p:nvSpPr>
          <p:cNvPr id="3" name="Content Placeholder 2"/>
          <p:cNvSpPr>
            <a:spLocks noGrp="1"/>
          </p:cNvSpPr>
          <p:nvPr>
            <p:ph idx="1"/>
          </p:nvPr>
        </p:nvSpPr>
        <p:spPr>
          <a:xfrm>
            <a:off x="448965" y="1596540"/>
            <a:ext cx="8229600" cy="4275740"/>
          </a:xfrm>
        </p:spPr>
        <p:txBody>
          <a:bodyPr/>
          <a:lstStyle>
            <a:lvl1pPr>
              <a:defRPr sz="28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53074F12-AA26-4AC8-9962-C36BB8F32554}" type="datetimeFigureOut">
              <a:rPr lang="en-US" smtClean="0"/>
              <a:pPr/>
              <a:t>9/17/2025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166447136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1823311" y="374900"/>
            <a:ext cx="6719018" cy="868839"/>
          </a:xfrm>
        </p:spPr>
        <p:txBody>
          <a:bodyPr>
            <a:normAutofit/>
          </a:bodyPr>
          <a:lstStyle>
            <a:lvl1pPr algn="l">
              <a:defRPr sz="3600">
                <a:solidFill>
                  <a:srgbClr val="FFFF00"/>
                </a:solidFill>
              </a:defRPr>
            </a:lvl1pPr>
          </a:lstStyle>
          <a:p>
            <a:r>
              <a:rPr lang="en-US" dirty="0"/>
              <a:t>Click to edit Master title style</a:t>
            </a:r>
          </a:p>
        </p:txBody>
      </p:sp>
      <p:sp>
        <p:nvSpPr>
          <p:cNvPr id="3" name="Content Placeholder 2"/>
          <p:cNvSpPr>
            <a:spLocks noGrp="1"/>
          </p:cNvSpPr>
          <p:nvPr>
            <p:ph idx="1"/>
          </p:nvPr>
        </p:nvSpPr>
        <p:spPr>
          <a:xfrm>
            <a:off x="1823312" y="1138425"/>
            <a:ext cx="6719018" cy="5039265"/>
          </a:xfrm>
        </p:spPr>
        <p:txBody>
          <a:bodyPr/>
          <a:lstStyle>
            <a:lvl1pPr>
              <a:defRPr sz="28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53074F12-AA26-4AC8-9962-C36BB8F32554}" type="datetimeFigureOut">
              <a:rPr lang="en-US" smtClean="0"/>
              <a:pPr/>
              <a:t>9/17/2025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162939139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3074F12-AA26-4AC8-9962-C36BB8F32554}" type="datetimeFigureOut">
              <a:rPr lang="en-US" smtClean="0"/>
              <a:pPr/>
              <a:t>9/17/2025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386344157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833014"/>
            <a:ext cx="8229600" cy="584623"/>
          </a:xfrm>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53074F12-AA26-4AC8-9962-C36BB8F32554}" type="datetimeFigureOut">
              <a:rPr lang="en-US" smtClean="0"/>
              <a:pPr/>
              <a:t>9/17/2025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355679183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48965" y="985720"/>
            <a:ext cx="8229600" cy="532180"/>
          </a:xfrm>
        </p:spPr>
        <p:txBody>
          <a:bodyPr>
            <a:normAutofit/>
          </a:bodyPr>
          <a:lstStyle>
            <a:lvl1pPr algn="l">
              <a:defRPr sz="3600">
                <a:solidFill>
                  <a:srgbClr val="FFFF00"/>
                </a:solidFill>
              </a:defRPr>
            </a:lvl1pPr>
          </a:lstStyle>
          <a:p>
            <a:r>
              <a:rPr lang="en-US" dirty="0"/>
              <a:t>Click to edit Master title style</a:t>
            </a:r>
          </a:p>
        </p:txBody>
      </p:sp>
      <p:sp>
        <p:nvSpPr>
          <p:cNvPr id="3" name="Text Placeholder 2"/>
          <p:cNvSpPr>
            <a:spLocks noGrp="1"/>
          </p:cNvSpPr>
          <p:nvPr>
            <p:ph type="body" idx="1"/>
          </p:nvPr>
        </p:nvSpPr>
        <p:spPr>
          <a:xfrm>
            <a:off x="448965" y="1577497"/>
            <a:ext cx="4040188" cy="639762"/>
          </a:xfrm>
        </p:spPr>
        <p:txBody>
          <a:bodyPr anchor="b"/>
          <a:lstStyle>
            <a:lvl1pPr marL="0" indent="0">
              <a:buNone/>
              <a:defRPr sz="2400" b="1">
                <a:solidFill>
                  <a:schemeClr val="bg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p:cNvSpPr>
            <a:spLocks noGrp="1"/>
          </p:cNvSpPr>
          <p:nvPr>
            <p:ph sz="half" idx="2"/>
          </p:nvPr>
        </p:nvSpPr>
        <p:spPr>
          <a:xfrm>
            <a:off x="448965" y="2207360"/>
            <a:ext cx="4040188" cy="3035058"/>
          </a:xfrm>
        </p:spPr>
        <p:txBody>
          <a:bodyPr/>
          <a:lstStyle>
            <a:lvl1pPr>
              <a:defRPr sz="2400">
                <a:solidFill>
                  <a:schemeClr val="bg1"/>
                </a:solidFill>
              </a:defRPr>
            </a:lvl1pPr>
            <a:lvl2pPr>
              <a:defRPr sz="2000">
                <a:solidFill>
                  <a:schemeClr val="bg1"/>
                </a:solidFill>
              </a:defRPr>
            </a:lvl2pPr>
            <a:lvl3pPr>
              <a:defRPr sz="1800">
                <a:solidFill>
                  <a:schemeClr val="bg1"/>
                </a:solidFill>
              </a:defRPr>
            </a:lvl3pPr>
            <a:lvl4pPr>
              <a:defRPr sz="1600">
                <a:solidFill>
                  <a:schemeClr val="bg1"/>
                </a:solidFill>
              </a:defRPr>
            </a:lvl4pPr>
            <a:lvl5pPr>
              <a:defRPr sz="1600">
                <a:solidFill>
                  <a:schemeClr val="bg1"/>
                </a:solidFill>
              </a:defRPr>
            </a:lvl5pPr>
            <a:lvl6pPr>
              <a:defRPr sz="1600"/>
            </a:lvl6pPr>
            <a:lvl7pPr>
              <a:defRPr sz="1600"/>
            </a:lvl7pPr>
            <a:lvl8pPr>
              <a:defRPr sz="1600"/>
            </a:lvl8pPr>
            <a:lvl9pPr>
              <a:defRPr sz="16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p:cNvSpPr>
            <a:spLocks noGrp="1"/>
          </p:cNvSpPr>
          <p:nvPr>
            <p:ph type="body" sz="quarter" idx="3"/>
          </p:nvPr>
        </p:nvSpPr>
        <p:spPr>
          <a:xfrm>
            <a:off x="4636790" y="1577497"/>
            <a:ext cx="4041775" cy="639762"/>
          </a:xfrm>
        </p:spPr>
        <p:txBody>
          <a:bodyPr anchor="b"/>
          <a:lstStyle>
            <a:lvl1pPr marL="0" indent="0">
              <a:buNone/>
              <a:defRPr sz="2400" b="1">
                <a:solidFill>
                  <a:schemeClr val="bg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p:cNvSpPr>
            <a:spLocks noGrp="1"/>
          </p:cNvSpPr>
          <p:nvPr>
            <p:ph sz="quarter" idx="4"/>
          </p:nvPr>
        </p:nvSpPr>
        <p:spPr>
          <a:xfrm>
            <a:off x="4636790" y="2207360"/>
            <a:ext cx="4041775" cy="3035058"/>
          </a:xfrm>
        </p:spPr>
        <p:txBody>
          <a:bodyPr/>
          <a:lstStyle>
            <a:lvl1pPr>
              <a:defRPr sz="2400">
                <a:solidFill>
                  <a:schemeClr val="bg1"/>
                </a:solidFill>
              </a:defRPr>
            </a:lvl1pPr>
            <a:lvl2pPr>
              <a:defRPr sz="2000">
                <a:solidFill>
                  <a:schemeClr val="bg1"/>
                </a:solidFill>
              </a:defRPr>
            </a:lvl2pPr>
            <a:lvl3pPr>
              <a:defRPr sz="1800">
                <a:solidFill>
                  <a:schemeClr val="bg1"/>
                </a:solidFill>
              </a:defRPr>
            </a:lvl3pPr>
            <a:lvl4pPr>
              <a:defRPr sz="1600">
                <a:solidFill>
                  <a:schemeClr val="bg1"/>
                </a:solidFill>
              </a:defRPr>
            </a:lvl4pPr>
            <a:lvl5pPr>
              <a:defRPr sz="1600">
                <a:solidFill>
                  <a:schemeClr val="bg1"/>
                </a:solidFill>
              </a:defRPr>
            </a:lvl5pPr>
            <a:lvl6pPr>
              <a:defRPr sz="1600"/>
            </a:lvl6pPr>
            <a:lvl7pPr>
              <a:defRPr sz="1600"/>
            </a:lvl7pPr>
            <a:lvl8pPr>
              <a:defRPr sz="1600"/>
            </a:lvl8pPr>
            <a:lvl9pPr>
              <a:defRPr sz="16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p:cNvSpPr>
            <a:spLocks noGrp="1"/>
          </p:cNvSpPr>
          <p:nvPr>
            <p:ph type="dt" sz="half" idx="10"/>
          </p:nvPr>
        </p:nvSpPr>
        <p:spPr/>
        <p:txBody>
          <a:bodyPr/>
          <a:lstStyle/>
          <a:p>
            <a:fld id="{53074F12-AA26-4AC8-9962-C36BB8F32554}" type="datetimeFigureOut">
              <a:rPr lang="en-US" smtClean="0"/>
              <a:pPr/>
              <a:t>9/17/2025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412291198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53074F12-AA26-4AC8-9962-C36BB8F32554}" type="datetimeFigureOut">
              <a:rPr lang="en-US" smtClean="0"/>
              <a:pPr/>
              <a:t>9/17/2025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302977311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3074F12-AA26-4AC8-9962-C36BB8F32554}" type="datetimeFigureOut">
              <a:rPr lang="en-US" smtClean="0"/>
              <a:pPr/>
              <a:t>9/17/2025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425186407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3074F12-AA26-4AC8-9962-C36BB8F32554}" type="datetimeFigureOut">
              <a:rPr lang="en-US" smtClean="0"/>
              <a:pPr/>
              <a:t>9/17/2025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317445264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3074F12-AA26-4AC8-9962-C36BB8F32554}" type="datetimeFigureOut">
              <a:rPr lang="en-US" smtClean="0"/>
              <a:pPr/>
              <a:t>9/17/2025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47760784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3074F12-AA26-4AC8-9962-C36BB8F32554}" type="datetimeFigureOut">
              <a:rPr lang="en-US" smtClean="0"/>
              <a:pPr/>
              <a:t>9/17/2025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342866572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3074F12-AA26-4AC8-9962-C36BB8F32554}" type="datetimeFigureOut">
              <a:rPr lang="en-US" smtClean="0"/>
              <a:pPr/>
              <a:t>9/17/2025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89360994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3074F12-AA26-4AC8-9962-C36BB8F32554}" type="datetimeFigureOut">
              <a:rPr lang="en-US" smtClean="0"/>
              <a:pPr/>
              <a:t>9/17/2025</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82CCC60-E8CD-4174-8B1A-7DF615B22EEF}" type="slidenum">
              <a:rPr lang="en-US" smtClean="0"/>
              <a:pPr/>
              <a:t>‹#›</a:t>
            </a:fld>
            <a:endParaRPr lang="en-US"/>
          </a:p>
        </p:txBody>
      </p:sp>
    </p:spTree>
    <p:extLst>
      <p:ext uri="{BB962C8B-B14F-4D97-AF65-F5344CB8AC3E}">
        <p14:creationId xmlns:p14="http://schemas.microsoft.com/office/powerpoint/2010/main" val="194403938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6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image" Target="../media/image5.jp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8" Type="http://schemas.openxmlformats.org/officeDocument/2006/relationships/image" Target="../media/image15.jpeg"/><Relationship Id="rId13" Type="http://schemas.openxmlformats.org/officeDocument/2006/relationships/image" Target="../media/image20.jpeg"/><Relationship Id="rId3" Type="http://schemas.openxmlformats.org/officeDocument/2006/relationships/image" Target="../media/image10.jpeg"/><Relationship Id="rId7" Type="http://schemas.openxmlformats.org/officeDocument/2006/relationships/image" Target="../media/image14.jpeg"/><Relationship Id="rId12" Type="http://schemas.openxmlformats.org/officeDocument/2006/relationships/image" Target="../media/image19.jpeg"/><Relationship Id="rId2" Type="http://schemas.openxmlformats.org/officeDocument/2006/relationships/image" Target="../media/image9.png"/><Relationship Id="rId1" Type="http://schemas.openxmlformats.org/officeDocument/2006/relationships/slideLayout" Target="../slideLayouts/slideLayout2.xml"/><Relationship Id="rId6" Type="http://schemas.openxmlformats.org/officeDocument/2006/relationships/image" Target="../media/image13.jpeg"/><Relationship Id="rId11" Type="http://schemas.openxmlformats.org/officeDocument/2006/relationships/image" Target="../media/image18.jpeg"/><Relationship Id="rId5" Type="http://schemas.openxmlformats.org/officeDocument/2006/relationships/image" Target="../media/image12.jpeg"/><Relationship Id="rId10" Type="http://schemas.openxmlformats.org/officeDocument/2006/relationships/image" Target="../media/image17.jpeg"/><Relationship Id="rId4" Type="http://schemas.openxmlformats.org/officeDocument/2006/relationships/image" Target="../media/image11.jpeg"/><Relationship Id="rId9" Type="http://schemas.openxmlformats.org/officeDocument/2006/relationships/image" Target="../media/image16.jpeg"/></Relationships>
</file>

<file path=ppt/slides/_rels/slide7.xml.rels><?xml version="1.0" encoding="UTF-8" standalone="yes"?>
<Relationships xmlns="http://schemas.openxmlformats.org/package/2006/relationships"><Relationship Id="rId3" Type="http://schemas.openxmlformats.org/officeDocument/2006/relationships/image" Target="../media/image22.jpeg"/><Relationship Id="rId7" Type="http://schemas.openxmlformats.org/officeDocument/2006/relationships/image" Target="../media/image26.jpeg"/><Relationship Id="rId2" Type="http://schemas.openxmlformats.org/officeDocument/2006/relationships/image" Target="../media/image21.jpeg"/><Relationship Id="rId1" Type="http://schemas.openxmlformats.org/officeDocument/2006/relationships/slideLayout" Target="../slideLayouts/slideLayout8.xml"/><Relationship Id="rId6" Type="http://schemas.openxmlformats.org/officeDocument/2006/relationships/image" Target="../media/image25.jpeg"/><Relationship Id="rId5" Type="http://schemas.openxmlformats.org/officeDocument/2006/relationships/image" Target="../media/image24.jpeg"/><Relationship Id="rId4" Type="http://schemas.openxmlformats.org/officeDocument/2006/relationships/image" Target="../media/image23.jpeg"/></Relationships>
</file>

<file path=ppt/slides/_rels/slide8.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png"/><Relationship Id="rId1" Type="http://schemas.openxmlformats.org/officeDocument/2006/relationships/slideLayout" Target="../slideLayouts/slideLayout2.xml"/><Relationship Id="rId4" Type="http://schemas.openxmlformats.org/officeDocument/2006/relationships/image" Target="../media/image29.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8.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3" Type="http://schemas.openxmlformats.org/officeDocument/2006/relationships/hyperlink" Target="mailto:enquiries@hudsonprimary.co.uk" TargetMode="External"/><Relationship Id="rId2" Type="http://schemas.openxmlformats.org/officeDocument/2006/relationships/image" Target="../media/image34.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448965" y="3887115"/>
            <a:ext cx="8246070" cy="1374345"/>
          </a:xfrm>
        </p:spPr>
        <p:txBody>
          <a:bodyPr>
            <a:normAutofit/>
          </a:bodyPr>
          <a:lstStyle/>
          <a:p>
            <a:r>
              <a:rPr lang="en-US" sz="3200" dirty="0">
                <a:latin typeface="Letter-join No-Lead 12" panose="02000505000000020003" pitchFamily="50" charset="0"/>
              </a:rPr>
              <a:t>Welcome to </a:t>
            </a:r>
            <a:br>
              <a:rPr lang="en-US" sz="3200" dirty="0">
                <a:latin typeface="Letter-join No-Lead 12" panose="02000505000000020003" pitchFamily="50" charset="0"/>
              </a:rPr>
            </a:br>
            <a:r>
              <a:rPr lang="en-US" sz="3200" dirty="0">
                <a:latin typeface="Letter-join No-Lead 12" panose="02000505000000020003" pitchFamily="50" charset="0"/>
              </a:rPr>
              <a:t>the New School Year</a:t>
            </a:r>
          </a:p>
        </p:txBody>
      </p:sp>
      <p:sp>
        <p:nvSpPr>
          <p:cNvPr id="3" name="Subtitle 2"/>
          <p:cNvSpPr>
            <a:spLocks noGrp="1"/>
          </p:cNvSpPr>
          <p:nvPr>
            <p:ph type="subTitle" idx="1"/>
          </p:nvPr>
        </p:nvSpPr>
        <p:spPr>
          <a:xfrm>
            <a:off x="448964" y="5261460"/>
            <a:ext cx="8246071" cy="1374345"/>
          </a:xfrm>
        </p:spPr>
        <p:txBody>
          <a:bodyPr>
            <a:normAutofit/>
          </a:bodyPr>
          <a:lstStyle/>
          <a:p>
            <a:r>
              <a:rPr lang="en-US" dirty="0">
                <a:solidFill>
                  <a:srgbClr val="FF0000"/>
                </a:solidFill>
                <a:effectLst>
                  <a:outerShdw blurRad="38100" dist="38100" dir="2700000" algn="tl">
                    <a:srgbClr val="000000">
                      <a:alpha val="43137"/>
                    </a:srgbClr>
                  </a:outerShdw>
                </a:effectLst>
                <a:latin typeface="Letter-join No-Lead 12" panose="02000505000000020003" pitchFamily="50" charset="0"/>
              </a:rPr>
              <a:t>A year in Elder Class</a:t>
            </a:r>
          </a:p>
        </p:txBody>
      </p:sp>
      <p:sp>
        <p:nvSpPr>
          <p:cNvPr id="5" name="TextBox 4"/>
          <p:cNvSpPr txBox="1"/>
          <p:nvPr/>
        </p:nvSpPr>
        <p:spPr>
          <a:xfrm>
            <a:off x="0" y="6451139"/>
            <a:ext cx="3970330" cy="338554"/>
          </a:xfrm>
          <a:prstGeom prst="rect">
            <a:avLst/>
          </a:prstGeom>
          <a:noFill/>
        </p:spPr>
        <p:txBody>
          <a:bodyPr wrap="square" rtlCol="0">
            <a:spAutoFit/>
          </a:bodyPr>
          <a:lstStyle/>
          <a:p>
            <a:r>
              <a:rPr lang="en-GB" sz="1600" dirty="0">
                <a:solidFill>
                  <a:schemeClr val="tx2">
                    <a:lumMod val="60000"/>
                    <a:lumOff val="40000"/>
                  </a:schemeClr>
                </a:solidFill>
                <a:effectLst>
                  <a:outerShdw blurRad="38100" dist="38100" dir="2700000" algn="tl">
                    <a:srgbClr val="000000">
                      <a:alpha val="43137"/>
                    </a:srgbClr>
                  </a:outerShdw>
                </a:effectLst>
                <a:latin typeface="Comic Sans MS" panose="030F0702030302020204" pitchFamily="66" charset="0"/>
              </a:rPr>
              <a:t>Everyone Experiences Excellence</a:t>
            </a:r>
          </a:p>
        </p:txBody>
      </p:sp>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251755" y="64399"/>
            <a:ext cx="2743637" cy="2748690"/>
          </a:xfrm>
          <a:prstGeom prst="rect">
            <a:avLst/>
          </a:prstGeom>
          <a:ln>
            <a:noFill/>
          </a:ln>
          <a:effectLst>
            <a:softEdge rad="112500"/>
          </a:effectLst>
        </p:spPr>
      </p:pic>
    </p:spTree>
    <p:extLst>
      <p:ext uri="{BB962C8B-B14F-4D97-AF65-F5344CB8AC3E}">
        <p14:creationId xmlns:p14="http://schemas.microsoft.com/office/powerpoint/2010/main" val="36392037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48965" y="1094983"/>
            <a:ext cx="8229600" cy="610820"/>
          </a:xfrm>
        </p:spPr>
        <p:txBody>
          <a:bodyPr>
            <a:normAutofit fontScale="90000"/>
          </a:bodyPr>
          <a:lstStyle/>
          <a:p>
            <a:pPr algn="ctr"/>
            <a:r>
              <a:rPr lang="en-US" b="1" dirty="0">
                <a:latin typeface="Letter-join No-Lead 12" panose="02000505000000020003" pitchFamily="50" charset="0"/>
              </a:rPr>
              <a:t>An exciting new year lies ahead – 180 days of brain power needed</a:t>
            </a:r>
            <a:r>
              <a:rPr lang="en-US" dirty="0">
                <a:latin typeface="Letter-join No-Lead 12" panose="02000505000000020003" pitchFamily="50" charset="0"/>
              </a:rPr>
              <a:t>!</a:t>
            </a:r>
          </a:p>
        </p:txBody>
      </p:sp>
      <p:sp>
        <p:nvSpPr>
          <p:cNvPr id="5" name="TextBox 4"/>
          <p:cNvSpPr txBox="1"/>
          <p:nvPr/>
        </p:nvSpPr>
        <p:spPr>
          <a:xfrm>
            <a:off x="2739540" y="6483100"/>
            <a:ext cx="3970330" cy="338554"/>
          </a:xfrm>
          <a:prstGeom prst="rect">
            <a:avLst/>
          </a:prstGeom>
          <a:noFill/>
        </p:spPr>
        <p:txBody>
          <a:bodyPr wrap="square" rtlCol="0">
            <a:spAutoFit/>
          </a:bodyPr>
          <a:lstStyle/>
          <a:p>
            <a:r>
              <a:rPr lang="en-GB" sz="1600" dirty="0">
                <a:solidFill>
                  <a:schemeClr val="tx2">
                    <a:lumMod val="60000"/>
                    <a:lumOff val="40000"/>
                  </a:schemeClr>
                </a:solidFill>
                <a:effectLst>
                  <a:outerShdw blurRad="38100" dist="38100" dir="2700000" algn="tl">
                    <a:srgbClr val="000000">
                      <a:alpha val="43137"/>
                    </a:srgbClr>
                  </a:outerShdw>
                </a:effectLst>
                <a:latin typeface="Comic Sans MS" panose="030F0702030302020204" pitchFamily="66" charset="0"/>
              </a:rPr>
              <a:t>Everyone Experiences Excellence</a:t>
            </a:r>
          </a:p>
        </p:txBody>
      </p:sp>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86835" y="2018018"/>
            <a:ext cx="3554960" cy="4399433"/>
          </a:xfrm>
          <a:prstGeom prst="rect">
            <a:avLst/>
          </a:prstGeom>
        </p:spPr>
      </p:pic>
    </p:spTree>
    <p:extLst>
      <p:ext uri="{BB962C8B-B14F-4D97-AF65-F5344CB8AC3E}">
        <p14:creationId xmlns:p14="http://schemas.microsoft.com/office/powerpoint/2010/main" val="23462312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a:latin typeface="Letter-join No-Lead 12" panose="02000505000000020003" pitchFamily="50" charset="0"/>
              </a:rPr>
              <a:t>In this welcome session we will cover:</a:t>
            </a:r>
          </a:p>
        </p:txBody>
      </p:sp>
      <p:sp>
        <p:nvSpPr>
          <p:cNvPr id="3" name="Content Placeholder 2"/>
          <p:cNvSpPr>
            <a:spLocks noGrp="1"/>
          </p:cNvSpPr>
          <p:nvPr>
            <p:ph idx="1"/>
          </p:nvPr>
        </p:nvSpPr>
        <p:spPr>
          <a:xfrm>
            <a:off x="448965" y="1913530"/>
            <a:ext cx="8229600" cy="4275740"/>
          </a:xfrm>
        </p:spPr>
        <p:txBody>
          <a:bodyPr>
            <a:normAutofit/>
          </a:bodyPr>
          <a:lstStyle/>
          <a:p>
            <a:r>
              <a:rPr lang="en-US" dirty="0">
                <a:latin typeface="Letter-join No-Lead 12" panose="02000505000000020003" pitchFamily="50" charset="0"/>
              </a:rPr>
              <a:t>The curriculum expectation for the end of year</a:t>
            </a:r>
          </a:p>
          <a:p>
            <a:r>
              <a:rPr lang="en-US" dirty="0">
                <a:latin typeface="Letter-join No-Lead 12" panose="02000505000000020003" pitchFamily="50" charset="0"/>
              </a:rPr>
              <a:t>Home learning and the expectation of a Hudson parent in this class</a:t>
            </a:r>
          </a:p>
          <a:p>
            <a:r>
              <a:rPr lang="en-US" dirty="0">
                <a:latin typeface="Letter-join No-Lead 12" panose="02000505000000020003" pitchFamily="50" charset="0"/>
              </a:rPr>
              <a:t>Communication with families</a:t>
            </a:r>
          </a:p>
          <a:p>
            <a:r>
              <a:rPr lang="en-US" dirty="0">
                <a:latin typeface="Letter-join No-Lead 12" panose="02000505000000020003" pitchFamily="50" charset="0"/>
              </a:rPr>
              <a:t>Important information </a:t>
            </a:r>
          </a:p>
          <a:p>
            <a:r>
              <a:rPr lang="en-US" dirty="0">
                <a:latin typeface="Letter-join No-Lead 12" panose="02000505000000020003" pitchFamily="50" charset="0"/>
              </a:rPr>
              <a:t>Things we are looking forward to this year</a:t>
            </a:r>
          </a:p>
          <a:p>
            <a:endParaRPr lang="en-US" dirty="0"/>
          </a:p>
          <a:p>
            <a:pPr marL="0" indent="0">
              <a:buNone/>
            </a:pPr>
            <a:endParaRPr lang="en-US" dirty="0"/>
          </a:p>
        </p:txBody>
      </p:sp>
      <p:sp>
        <p:nvSpPr>
          <p:cNvPr id="5" name="TextBox 4"/>
          <p:cNvSpPr txBox="1"/>
          <p:nvPr/>
        </p:nvSpPr>
        <p:spPr>
          <a:xfrm>
            <a:off x="2739540" y="6483100"/>
            <a:ext cx="3970330" cy="338554"/>
          </a:xfrm>
          <a:prstGeom prst="rect">
            <a:avLst/>
          </a:prstGeom>
          <a:noFill/>
        </p:spPr>
        <p:txBody>
          <a:bodyPr wrap="square" rtlCol="0">
            <a:spAutoFit/>
          </a:bodyPr>
          <a:lstStyle/>
          <a:p>
            <a:r>
              <a:rPr lang="en-GB" sz="1600" dirty="0">
                <a:solidFill>
                  <a:schemeClr val="tx2">
                    <a:lumMod val="60000"/>
                    <a:lumOff val="40000"/>
                  </a:schemeClr>
                </a:solidFill>
                <a:effectLst>
                  <a:outerShdw blurRad="38100" dist="38100" dir="2700000" algn="tl">
                    <a:srgbClr val="000000">
                      <a:alpha val="43137"/>
                    </a:srgbClr>
                  </a:outerShdw>
                </a:effectLst>
                <a:latin typeface="Comic Sans MS" panose="030F0702030302020204" pitchFamily="66" charset="0"/>
              </a:rPr>
              <a:t>Everyone Experiences Excellence</a:t>
            </a:r>
          </a:p>
        </p:txBody>
      </p:sp>
    </p:spTree>
    <p:extLst>
      <p:ext uri="{BB962C8B-B14F-4D97-AF65-F5344CB8AC3E}">
        <p14:creationId xmlns:p14="http://schemas.microsoft.com/office/powerpoint/2010/main" val="410330949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4800" b="1" dirty="0">
                <a:latin typeface="Letter-join No-Lead 12" panose="02000505000000020003" pitchFamily="50" charset="0"/>
              </a:rPr>
              <a:t>Our Staff</a:t>
            </a:r>
            <a:endParaRPr lang="en-GB" sz="4800" b="1" dirty="0">
              <a:latin typeface="Letter-join No-Lead 12" panose="02000505000000020003" pitchFamily="50" charset="0"/>
            </a:endParaRPr>
          </a:p>
        </p:txBody>
      </p:sp>
      <p:pic>
        <p:nvPicPr>
          <p:cNvPr id="8" name="Picture 7">
            <a:extLst>
              <a:ext uri="{FF2B5EF4-FFF2-40B4-BE49-F238E27FC236}">
                <a16:creationId xmlns:a16="http://schemas.microsoft.com/office/drawing/2014/main" id="{E50F16F3-92D9-4B7A-B1D0-03EE35CB443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683000" y="1901950"/>
            <a:ext cx="1778000" cy="2286000"/>
          </a:xfrm>
          <a:prstGeom prst="ellipse">
            <a:avLst/>
          </a:prstGeom>
          <a:ln>
            <a:noFill/>
          </a:ln>
          <a:effectLst>
            <a:softEdge rad="112500"/>
          </a:effectLst>
        </p:spPr>
      </p:pic>
      <p:pic>
        <p:nvPicPr>
          <p:cNvPr id="10" name="Picture 9">
            <a:extLst>
              <a:ext uri="{FF2B5EF4-FFF2-40B4-BE49-F238E27FC236}">
                <a16:creationId xmlns:a16="http://schemas.microsoft.com/office/drawing/2014/main" id="{34C423C1-CDA5-4142-88AE-5BA396E4443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17900" y="3734410"/>
            <a:ext cx="1778000" cy="2286000"/>
          </a:xfrm>
          <a:prstGeom prst="ellipse">
            <a:avLst/>
          </a:prstGeom>
          <a:ln>
            <a:noFill/>
          </a:ln>
          <a:effectLst>
            <a:softEdge rad="112500"/>
          </a:effectLst>
        </p:spPr>
      </p:pic>
      <p:sp>
        <p:nvSpPr>
          <p:cNvPr id="11" name="TextBox 10">
            <a:extLst>
              <a:ext uri="{FF2B5EF4-FFF2-40B4-BE49-F238E27FC236}">
                <a16:creationId xmlns:a16="http://schemas.microsoft.com/office/drawing/2014/main" id="{618F8A02-921D-4AB6-8AE9-EBB844F41709}"/>
              </a:ext>
            </a:extLst>
          </p:cNvPr>
          <p:cNvSpPr txBox="1"/>
          <p:nvPr/>
        </p:nvSpPr>
        <p:spPr>
          <a:xfrm>
            <a:off x="3808475" y="4187950"/>
            <a:ext cx="1652525" cy="646331"/>
          </a:xfrm>
          <a:prstGeom prst="rect">
            <a:avLst/>
          </a:prstGeom>
          <a:noFill/>
        </p:spPr>
        <p:txBody>
          <a:bodyPr wrap="square" rtlCol="0">
            <a:spAutoFit/>
          </a:bodyPr>
          <a:lstStyle/>
          <a:p>
            <a:pPr algn="ctr"/>
            <a:r>
              <a:rPr lang="en-US" dirty="0">
                <a:solidFill>
                  <a:schemeClr val="bg1"/>
                </a:solidFill>
                <a:latin typeface="Letter-join No-Lead 12" panose="02000505000000020003" pitchFamily="50" charset="0"/>
              </a:rPr>
              <a:t>Miss Dower</a:t>
            </a:r>
          </a:p>
          <a:p>
            <a:pPr algn="ctr"/>
            <a:r>
              <a:rPr lang="en-US" dirty="0">
                <a:solidFill>
                  <a:schemeClr val="bg1"/>
                </a:solidFill>
                <a:latin typeface="Letter-join No-Lead 12" panose="02000505000000020003" pitchFamily="50" charset="0"/>
              </a:rPr>
              <a:t>Class Teacher </a:t>
            </a:r>
            <a:endParaRPr lang="en-GB" dirty="0">
              <a:solidFill>
                <a:schemeClr val="bg1"/>
              </a:solidFill>
              <a:latin typeface="Letter-join No-Lead 12" panose="02000505000000020003" pitchFamily="50" charset="0"/>
            </a:endParaRPr>
          </a:p>
        </p:txBody>
      </p:sp>
      <p:sp>
        <p:nvSpPr>
          <p:cNvPr id="12" name="TextBox 11">
            <a:extLst>
              <a:ext uri="{FF2B5EF4-FFF2-40B4-BE49-F238E27FC236}">
                <a16:creationId xmlns:a16="http://schemas.microsoft.com/office/drawing/2014/main" id="{047792CE-3657-4ADB-AAB6-7A74C5DAB43C}"/>
              </a:ext>
            </a:extLst>
          </p:cNvPr>
          <p:cNvSpPr txBox="1"/>
          <p:nvPr/>
        </p:nvSpPr>
        <p:spPr>
          <a:xfrm>
            <a:off x="1492500" y="6020410"/>
            <a:ext cx="2010565" cy="646331"/>
          </a:xfrm>
          <a:prstGeom prst="rect">
            <a:avLst/>
          </a:prstGeom>
          <a:noFill/>
        </p:spPr>
        <p:txBody>
          <a:bodyPr wrap="square" rtlCol="0">
            <a:spAutoFit/>
          </a:bodyPr>
          <a:lstStyle/>
          <a:p>
            <a:pPr algn="ctr"/>
            <a:r>
              <a:rPr lang="en-US" dirty="0">
                <a:solidFill>
                  <a:schemeClr val="bg1"/>
                </a:solidFill>
                <a:latin typeface="Letter-join No-Lead 12" panose="02000505000000020003" pitchFamily="50" charset="0"/>
              </a:rPr>
              <a:t>Miss Wynne</a:t>
            </a:r>
          </a:p>
          <a:p>
            <a:pPr algn="ctr"/>
            <a:r>
              <a:rPr lang="en-US" dirty="0">
                <a:solidFill>
                  <a:schemeClr val="bg1"/>
                </a:solidFill>
                <a:latin typeface="Letter-join No-Lead 12" panose="02000505000000020003" pitchFamily="50" charset="0"/>
              </a:rPr>
              <a:t>Teaching Assistant</a:t>
            </a:r>
            <a:endParaRPr lang="en-GB" dirty="0">
              <a:solidFill>
                <a:schemeClr val="bg1"/>
              </a:solidFill>
              <a:latin typeface="Letter-join No-Lead 12" panose="02000505000000020003" pitchFamily="50" charset="0"/>
            </a:endParaRPr>
          </a:p>
        </p:txBody>
      </p:sp>
      <p:sp>
        <p:nvSpPr>
          <p:cNvPr id="13" name="TextBox 12">
            <a:extLst>
              <a:ext uri="{FF2B5EF4-FFF2-40B4-BE49-F238E27FC236}">
                <a16:creationId xmlns:a16="http://schemas.microsoft.com/office/drawing/2014/main" id="{788ACDBA-87F7-4816-B733-1C2E84FDD166}"/>
              </a:ext>
            </a:extLst>
          </p:cNvPr>
          <p:cNvSpPr txBox="1"/>
          <p:nvPr/>
        </p:nvSpPr>
        <p:spPr>
          <a:xfrm>
            <a:off x="5640935" y="6036969"/>
            <a:ext cx="2010565" cy="646331"/>
          </a:xfrm>
          <a:prstGeom prst="rect">
            <a:avLst/>
          </a:prstGeom>
          <a:noFill/>
        </p:spPr>
        <p:txBody>
          <a:bodyPr wrap="square" rtlCol="0">
            <a:spAutoFit/>
          </a:bodyPr>
          <a:lstStyle/>
          <a:p>
            <a:pPr algn="ctr"/>
            <a:r>
              <a:rPr lang="en-US" dirty="0" err="1">
                <a:solidFill>
                  <a:schemeClr val="bg1"/>
                </a:solidFill>
                <a:latin typeface="Letter-join No-Lead 12" panose="02000505000000020003" pitchFamily="50" charset="0"/>
              </a:rPr>
              <a:t>Mrs</a:t>
            </a:r>
            <a:r>
              <a:rPr lang="en-US" dirty="0">
                <a:solidFill>
                  <a:schemeClr val="bg1"/>
                </a:solidFill>
                <a:latin typeface="Letter-join No-Lead 12" panose="02000505000000020003" pitchFamily="50" charset="0"/>
              </a:rPr>
              <a:t> McKenna</a:t>
            </a:r>
          </a:p>
          <a:p>
            <a:pPr algn="ctr"/>
            <a:r>
              <a:rPr lang="en-US" dirty="0">
                <a:solidFill>
                  <a:schemeClr val="bg1"/>
                </a:solidFill>
                <a:latin typeface="Letter-join No-Lead 12" panose="02000505000000020003" pitchFamily="50" charset="0"/>
              </a:rPr>
              <a:t>Teaching Assistant</a:t>
            </a:r>
            <a:endParaRPr lang="en-GB" dirty="0">
              <a:solidFill>
                <a:schemeClr val="bg1"/>
              </a:solidFill>
              <a:latin typeface="Letter-join No-Lead 12" panose="02000505000000020003" pitchFamily="50" charset="0"/>
            </a:endParaRPr>
          </a:p>
        </p:txBody>
      </p:sp>
    </p:spTree>
    <p:extLst>
      <p:ext uri="{BB962C8B-B14F-4D97-AF65-F5344CB8AC3E}">
        <p14:creationId xmlns:p14="http://schemas.microsoft.com/office/powerpoint/2010/main" val="103824249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sz="4000" b="1" dirty="0">
                <a:latin typeface="Letter-join No-Lead 12" panose="02000505000000020003" pitchFamily="50" charset="0"/>
              </a:rPr>
              <a:t>Our Daily Timetable</a:t>
            </a:r>
          </a:p>
        </p:txBody>
      </p:sp>
      <p:pic>
        <p:nvPicPr>
          <p:cNvPr id="4" name="Picture 3">
            <a:extLst>
              <a:ext uri="{FF2B5EF4-FFF2-40B4-BE49-F238E27FC236}">
                <a16:creationId xmlns:a16="http://schemas.microsoft.com/office/drawing/2014/main" id="{80B2AE96-3146-4CE2-BE71-D6CC8C0D446D}"/>
              </a:ext>
            </a:extLst>
          </p:cNvPr>
          <p:cNvPicPr>
            <a:picLocks noChangeAspect="1"/>
          </p:cNvPicPr>
          <p:nvPr/>
        </p:nvPicPr>
        <p:blipFill rotWithShape="1">
          <a:blip r:embed="rId2"/>
          <a:srcRect l="23280" t="47031" r="24950" b="20311"/>
          <a:stretch/>
        </p:blipFill>
        <p:spPr>
          <a:xfrm>
            <a:off x="1823309" y="1640630"/>
            <a:ext cx="4733855" cy="1679755"/>
          </a:xfrm>
          <a:prstGeom prst="rect">
            <a:avLst/>
          </a:prstGeom>
        </p:spPr>
      </p:pic>
      <p:pic>
        <p:nvPicPr>
          <p:cNvPr id="5" name="Picture 4">
            <a:extLst>
              <a:ext uri="{FF2B5EF4-FFF2-40B4-BE49-F238E27FC236}">
                <a16:creationId xmlns:a16="http://schemas.microsoft.com/office/drawing/2014/main" id="{EA63E734-4716-491F-B241-E4FA48DE2FDC}"/>
              </a:ext>
            </a:extLst>
          </p:cNvPr>
          <p:cNvPicPr>
            <a:picLocks noChangeAspect="1"/>
          </p:cNvPicPr>
          <p:nvPr/>
        </p:nvPicPr>
        <p:blipFill rotWithShape="1">
          <a:blip r:embed="rId3"/>
          <a:srcRect l="23280" t="26249" r="24950" b="20311"/>
          <a:stretch/>
        </p:blipFill>
        <p:spPr>
          <a:xfrm>
            <a:off x="1823310" y="3326906"/>
            <a:ext cx="4733855" cy="2748690"/>
          </a:xfrm>
          <a:prstGeom prst="rect">
            <a:avLst/>
          </a:prstGeom>
        </p:spPr>
      </p:pic>
      <p:sp>
        <p:nvSpPr>
          <p:cNvPr id="3" name="Oval Callout 2"/>
          <p:cNvSpPr/>
          <p:nvPr/>
        </p:nvSpPr>
        <p:spPr>
          <a:xfrm>
            <a:off x="6099050" y="0"/>
            <a:ext cx="2748690" cy="1596540"/>
          </a:xfrm>
          <a:prstGeom prst="wedgeEllipseCallout">
            <a:avLst>
              <a:gd name="adj1" fmla="val -66117"/>
              <a:gd name="adj2" fmla="val 61169"/>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dirty="0">
                <a:solidFill>
                  <a:schemeClr val="tx1"/>
                </a:solidFill>
                <a:latin typeface="Letter-join No-Lead 12" panose="02000505000000020003" pitchFamily="50" charset="0"/>
              </a:rPr>
              <a:t>Did you know that if you’re </a:t>
            </a:r>
            <a:r>
              <a:rPr lang="en-US" sz="1600" b="1" dirty="0">
                <a:solidFill>
                  <a:schemeClr val="tx1"/>
                </a:solidFill>
                <a:latin typeface="Letter-join No-Lead 12" panose="02000505000000020003" pitchFamily="50" charset="0"/>
              </a:rPr>
              <a:t>late by 10 minutes</a:t>
            </a:r>
            <a:r>
              <a:rPr lang="en-US" sz="1600" dirty="0">
                <a:solidFill>
                  <a:schemeClr val="tx1"/>
                </a:solidFill>
                <a:latin typeface="Letter-join No-Lead 12" panose="02000505000000020003" pitchFamily="50" charset="0"/>
              </a:rPr>
              <a:t> every day for the year it </a:t>
            </a:r>
            <a:r>
              <a:rPr lang="en-US" sz="1600" b="1" dirty="0">
                <a:solidFill>
                  <a:schemeClr val="tx1"/>
                </a:solidFill>
                <a:latin typeface="Letter-join No-Lead 12" panose="02000505000000020003" pitchFamily="50" charset="0"/>
              </a:rPr>
              <a:t>equals 31.5 hours</a:t>
            </a:r>
            <a:r>
              <a:rPr lang="en-US" sz="1600" dirty="0">
                <a:solidFill>
                  <a:schemeClr val="tx1"/>
                </a:solidFill>
                <a:latin typeface="Letter-join No-Lead 12" panose="02000505000000020003" pitchFamily="50" charset="0"/>
              </a:rPr>
              <a:t>! </a:t>
            </a:r>
            <a:endParaRPr lang="en-GB" sz="1600" dirty="0">
              <a:solidFill>
                <a:schemeClr val="tx1"/>
              </a:solidFill>
              <a:latin typeface="Letter-join No-Lead 12" panose="02000505000000020003" pitchFamily="50" charset="0"/>
            </a:endParaRPr>
          </a:p>
        </p:txBody>
      </p:sp>
    </p:spTree>
    <p:extLst>
      <p:ext uri="{BB962C8B-B14F-4D97-AF65-F5344CB8AC3E}">
        <p14:creationId xmlns:p14="http://schemas.microsoft.com/office/powerpoint/2010/main" val="256212246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353104" y="5108755"/>
            <a:ext cx="1681227" cy="1221640"/>
          </a:xfrm>
        </p:spPr>
        <p:txBody>
          <a:bodyPr>
            <a:normAutofit fontScale="90000"/>
          </a:bodyPr>
          <a:lstStyle/>
          <a:p>
            <a:pPr algn="ctr"/>
            <a:r>
              <a:rPr lang="en-US" b="1" dirty="0">
                <a:latin typeface="Letter-join No-Lead 12" panose="02000505000000020003" pitchFamily="50" charset="0"/>
              </a:rPr>
              <a:t>Our English texts…</a:t>
            </a:r>
          </a:p>
        </p:txBody>
      </p:sp>
      <p:pic>
        <p:nvPicPr>
          <p:cNvPr id="1028" name="Picture 4" descr="FArTHER: Amazon.co.uk: Baker-Smith, Grahame, Baker-Smith, Grahame:  9781848771338: Books"/>
          <p:cNvPicPr>
            <a:picLocks noChangeAspect="1" noChangeArrowheads="1"/>
          </p:cNvPicPr>
          <p:nvPr/>
        </p:nvPicPr>
        <p:blipFill rotWithShape="1">
          <a:blip r:embed="rId2">
            <a:extLst>
              <a:ext uri="{28A0092B-C50C-407E-A947-70E740481C1C}">
                <a14:useLocalDpi xmlns:a14="http://schemas.microsoft.com/office/drawing/2010/main" val="0"/>
              </a:ext>
            </a:extLst>
          </a:blip>
          <a:srcRect l="29679" r="29413" b="9542"/>
          <a:stretch/>
        </p:blipFill>
        <p:spPr bwMode="auto">
          <a:xfrm>
            <a:off x="3342695" y="2323665"/>
            <a:ext cx="1876222" cy="2178183"/>
          </a:xfrm>
          <a:prstGeom prst="rect">
            <a:avLst/>
          </a:prstGeom>
          <a:noFill/>
          <a:extLst>
            <a:ext uri="{909E8E84-426E-40DD-AFC4-6F175D3DCCD1}">
              <a14:hiddenFill xmlns:a14="http://schemas.microsoft.com/office/drawing/2010/main">
                <a:solidFill>
                  <a:srgbClr val="FFFFFF"/>
                </a:solidFill>
              </a14:hiddenFill>
            </a:ext>
          </a:extLst>
        </p:spPr>
      </p:pic>
      <p:pic>
        <p:nvPicPr>
          <p:cNvPr id="1034" name="Picture 10" descr="Until I Met Dudley : McGough, Roger, Riddell, Chris: Amazon.co.uk: Books"/>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586267" y="2335409"/>
            <a:ext cx="1667141" cy="2166439"/>
          </a:xfrm>
          <a:prstGeom prst="rect">
            <a:avLst/>
          </a:prstGeom>
          <a:noFill/>
          <a:extLst>
            <a:ext uri="{909E8E84-426E-40DD-AFC4-6F175D3DCCD1}">
              <a14:hiddenFill xmlns:a14="http://schemas.microsoft.com/office/drawing/2010/main">
                <a:solidFill>
                  <a:srgbClr val="FFFFFF"/>
                </a:solidFill>
              </a14:hiddenFill>
            </a:ext>
          </a:extLst>
        </p:spPr>
      </p:pic>
      <p:pic>
        <p:nvPicPr>
          <p:cNvPr id="1038" name="Picture 14" descr="The Lion and the Unicorn by Shirley Hughes"/>
          <p:cNvPicPr>
            <a:picLocks noChangeAspect="1" noChangeArrowheads="1"/>
          </p:cNvPicPr>
          <p:nvPr/>
        </p:nvPicPr>
        <p:blipFill rotWithShape="1">
          <a:blip r:embed="rId4">
            <a:extLst>
              <a:ext uri="{28A0092B-C50C-407E-A947-70E740481C1C}">
                <a14:useLocalDpi xmlns:a14="http://schemas.microsoft.com/office/drawing/2010/main" val="0"/>
              </a:ext>
            </a:extLst>
          </a:blip>
          <a:srcRect l="12160" r="11998"/>
          <a:stretch/>
        </p:blipFill>
        <p:spPr bwMode="auto">
          <a:xfrm>
            <a:off x="1810712" y="4570491"/>
            <a:ext cx="1679823" cy="2214911"/>
          </a:xfrm>
          <a:prstGeom prst="rect">
            <a:avLst/>
          </a:prstGeom>
          <a:noFill/>
          <a:extLst>
            <a:ext uri="{909E8E84-426E-40DD-AFC4-6F175D3DCCD1}">
              <a14:hiddenFill xmlns:a14="http://schemas.microsoft.com/office/drawing/2010/main">
                <a:solidFill>
                  <a:srgbClr val="FFFFFF"/>
                </a:solidFill>
              </a14:hiddenFill>
            </a:ext>
          </a:extLst>
        </p:spPr>
      </p:pic>
      <p:pic>
        <p:nvPicPr>
          <p:cNvPr id="1040" name="Picture 16" descr="The Matchbox Diary : Fleischman, Paul: Amazon.co.uk: Books"/>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04960" y="4582780"/>
            <a:ext cx="1660201" cy="2214911"/>
          </a:xfrm>
          <a:prstGeom prst="rect">
            <a:avLst/>
          </a:prstGeom>
          <a:noFill/>
          <a:extLst>
            <a:ext uri="{909E8E84-426E-40DD-AFC4-6F175D3DCCD1}">
              <a14:hiddenFill xmlns:a14="http://schemas.microsoft.com/office/drawing/2010/main">
                <a:solidFill>
                  <a:srgbClr val="FFFFFF"/>
                </a:solidFill>
              </a14:hiddenFill>
            </a:ext>
          </a:extLst>
        </p:spPr>
      </p:pic>
      <p:sp>
        <p:nvSpPr>
          <p:cNvPr id="3" name="AutoShape 18" descr="Jonathan Swift&amp;#39;s Gulliver : Martin Jenkins, : 9781406301748 : Blackwell&amp;#39;s"/>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4" name="AutoShape 20" descr="Jonathan Swift&amp;#39;s Gulliver : Martin Jenkins, : 9781406301748 : Blackwell&amp;#39;s"/>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6" name="AutoShape 22" descr="Jonathan Swift&amp;#39;s Gulliver : Martin Jenkins, : 9781406301748 : Blackwell&amp;#39;s"/>
          <p:cNvSpPr>
            <a:spLocks noChangeAspect="1" noChangeArrowheads="1"/>
          </p:cNvSpPr>
          <p:nvPr/>
        </p:nvSpPr>
        <p:spPr bwMode="auto">
          <a:xfrm>
            <a:off x="460375"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2052" name="Picture 4" descr="Pride: The Story of Harvey Milk and the Rainbow Flag : Rob Sanders, Steven  Salerno: Amazon.co.uk: Books"/>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5528564" y="4597264"/>
            <a:ext cx="1750510" cy="2188138"/>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4" descr="Granny Came Here on the Empire Windrush">
            <a:extLst>
              <a:ext uri="{FF2B5EF4-FFF2-40B4-BE49-F238E27FC236}">
                <a16:creationId xmlns:a16="http://schemas.microsoft.com/office/drawing/2014/main" id="{C6A12132-3688-4222-9463-C43A64FC0E11}"/>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3570304" y="4588854"/>
            <a:ext cx="1884230" cy="2178183"/>
          </a:xfrm>
          <a:prstGeom prst="rect">
            <a:avLst/>
          </a:prstGeom>
          <a:noFill/>
          <a:extLst>
            <a:ext uri="{909E8E84-426E-40DD-AFC4-6F175D3DCCD1}">
              <a14:hiddenFill xmlns:a14="http://schemas.microsoft.com/office/drawing/2010/main">
                <a:solidFill>
                  <a:srgbClr val="FFFFFF"/>
                </a:solidFill>
              </a14:hiddenFill>
            </a:ext>
          </a:extLst>
        </p:spPr>
      </p:pic>
      <p:pic>
        <p:nvPicPr>
          <p:cNvPr id="2056" name="Picture 8" descr="The Ever-changing Earth">
            <a:extLst>
              <a:ext uri="{FF2B5EF4-FFF2-40B4-BE49-F238E27FC236}">
                <a16:creationId xmlns:a16="http://schemas.microsoft.com/office/drawing/2014/main" id="{8DC1C170-3751-4CB4-9C9B-D8F55F7C9012}"/>
              </a:ext>
            </a:extLst>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5327229" y="2323535"/>
            <a:ext cx="1884230" cy="2188138"/>
          </a:xfrm>
          <a:prstGeom prst="rect">
            <a:avLst/>
          </a:prstGeom>
          <a:noFill/>
          <a:extLst>
            <a:ext uri="{909E8E84-426E-40DD-AFC4-6F175D3DCCD1}">
              <a14:hiddenFill xmlns:a14="http://schemas.microsoft.com/office/drawing/2010/main">
                <a:solidFill>
                  <a:srgbClr val="FFFFFF"/>
                </a:solidFill>
              </a14:hiddenFill>
            </a:ext>
          </a:extLst>
        </p:spPr>
      </p:pic>
      <p:pic>
        <p:nvPicPr>
          <p:cNvPr id="2058" name="Picture 10" descr="The Selfish Giant by Oscar Wilde - Penguin Books Australia">
            <a:extLst>
              <a:ext uri="{FF2B5EF4-FFF2-40B4-BE49-F238E27FC236}">
                <a16:creationId xmlns:a16="http://schemas.microsoft.com/office/drawing/2014/main" id="{FFEB9738-40EB-4539-BBFB-E55C8BF2BEF0}"/>
              </a:ext>
            </a:extLst>
          </p:cNvPr>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3933596" y="70169"/>
            <a:ext cx="1654272" cy="2188137"/>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2" descr="Tar Beach (Dragonfly Books) : Ringgold, Faith: Amazon.co.uk: Books">
            <a:extLst>
              <a:ext uri="{FF2B5EF4-FFF2-40B4-BE49-F238E27FC236}">
                <a16:creationId xmlns:a16="http://schemas.microsoft.com/office/drawing/2014/main" id="{CA1F5404-C21A-42AF-88CE-6092F0BD6F9E}"/>
              </a:ext>
            </a:extLst>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80473" y="25369"/>
            <a:ext cx="1703737" cy="2214910"/>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4" descr="The Mermaid of Zennor : Causley, Charles, Foreman, Michael: Amazon.co.uk:  Books">
            <a:extLst>
              <a:ext uri="{FF2B5EF4-FFF2-40B4-BE49-F238E27FC236}">
                <a16:creationId xmlns:a16="http://schemas.microsoft.com/office/drawing/2014/main" id="{01746DCE-254A-4D9B-8BB9-04A8E98C351B}"/>
              </a:ext>
            </a:extLst>
          </p:cNvPr>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1854037" y="42733"/>
            <a:ext cx="2006749" cy="2214910"/>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The Crown: Amazon.co.uk: Kapff, Emily, Kapff, Emily: 9781406397130: Books">
            <a:extLst>
              <a:ext uri="{FF2B5EF4-FFF2-40B4-BE49-F238E27FC236}">
                <a16:creationId xmlns:a16="http://schemas.microsoft.com/office/drawing/2014/main" id="{22F8A590-2258-45BF-BF57-908C72BA4ED8}"/>
              </a:ext>
            </a:extLst>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5660678" y="60097"/>
            <a:ext cx="2435041" cy="2180182"/>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The Story of Tutankhamun: Patricia Cleveland-Peck : Cleveland-Peck,  Patricia, Greenberg, Isabel: Amazon.co.uk: Books">
            <a:extLst>
              <a:ext uri="{FF2B5EF4-FFF2-40B4-BE49-F238E27FC236}">
                <a16:creationId xmlns:a16="http://schemas.microsoft.com/office/drawing/2014/main" id="{2E4BFAC7-4356-4905-B8AF-576A9D68E46B}"/>
              </a:ext>
            </a:extLst>
          </p:cNvPr>
          <p:cNvPicPr>
            <a:picLocks noChangeAspect="1" noChangeArrowheads="1"/>
          </p:cNvPicPr>
          <p:nvPr/>
        </p:nvPicPr>
        <p:blipFill>
          <a:blip r:embed="rId13" cstate="print">
            <a:extLst>
              <a:ext uri="{28A0092B-C50C-407E-A947-70E740481C1C}">
                <a14:useLocalDpi xmlns:a14="http://schemas.microsoft.com/office/drawing/2010/main" val="0"/>
              </a:ext>
            </a:extLst>
          </a:blip>
          <a:srcRect/>
          <a:stretch>
            <a:fillRect/>
          </a:stretch>
        </p:blipFill>
        <p:spPr bwMode="auto">
          <a:xfrm>
            <a:off x="7390032" y="2314358"/>
            <a:ext cx="1690300" cy="219876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956913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Zombierella: Fairy Tales Gone Bad">
            <a:extLst>
              <a:ext uri="{FF2B5EF4-FFF2-40B4-BE49-F238E27FC236}">
                <a16:creationId xmlns:a16="http://schemas.microsoft.com/office/drawing/2014/main" id="{F1341566-E7F5-4812-A5F7-C924FC05D17F}"/>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19463" r="19463"/>
          <a:stretch/>
        </p:blipFill>
        <p:spPr bwMode="auto">
          <a:xfrm>
            <a:off x="70200" y="1138426"/>
            <a:ext cx="1221640" cy="2000250"/>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The Undefeated (Caldecott Medal Book)">
            <a:extLst>
              <a:ext uri="{FF2B5EF4-FFF2-40B4-BE49-F238E27FC236}">
                <a16:creationId xmlns:a16="http://schemas.microsoft.com/office/drawing/2014/main" id="{ECE7BFDF-32EF-46CB-82E2-753FABE94D83}"/>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280298" y="1138426"/>
            <a:ext cx="2089150" cy="2000250"/>
          </a:xfrm>
          <a:prstGeom prst="rect">
            <a:avLst/>
          </a:prstGeom>
          <a:noFill/>
          <a:extLst>
            <a:ext uri="{909E8E84-426E-40DD-AFC4-6F175D3DCCD1}">
              <a14:hiddenFill xmlns:a14="http://schemas.microsoft.com/office/drawing/2010/main">
                <a:solidFill>
                  <a:srgbClr val="FFFFFF"/>
                </a:solidFill>
              </a14:hiddenFill>
            </a:ext>
          </a:extLst>
        </p:spPr>
      </p:pic>
      <p:pic>
        <p:nvPicPr>
          <p:cNvPr id="3080" name="Picture 8" descr="The Wild Robot: Soon to be a major DreamWorks animation!">
            <a:extLst>
              <a:ext uri="{FF2B5EF4-FFF2-40B4-BE49-F238E27FC236}">
                <a16:creationId xmlns:a16="http://schemas.microsoft.com/office/drawing/2014/main" id="{FE9B2CB0-E69A-4F5B-84B0-C5440CBFBEEF}"/>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348602" y="1138426"/>
            <a:ext cx="1398323" cy="2000250"/>
          </a:xfrm>
          <a:prstGeom prst="rect">
            <a:avLst/>
          </a:prstGeom>
          <a:noFill/>
          <a:extLst>
            <a:ext uri="{909E8E84-426E-40DD-AFC4-6F175D3DCCD1}">
              <a14:hiddenFill xmlns:a14="http://schemas.microsoft.com/office/drawing/2010/main">
                <a:solidFill>
                  <a:srgbClr val="FFFFFF"/>
                </a:solidFill>
              </a14:hiddenFill>
            </a:ext>
          </a:extLst>
        </p:spPr>
      </p:pic>
      <p:pic>
        <p:nvPicPr>
          <p:cNvPr id="3082" name="Picture 10" descr="The Last Firefox: 1">
            <a:extLst>
              <a:ext uri="{FF2B5EF4-FFF2-40B4-BE49-F238E27FC236}">
                <a16:creationId xmlns:a16="http://schemas.microsoft.com/office/drawing/2014/main" id="{891685A9-0563-4A07-A25D-164491979D75}"/>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734931" y="1138426"/>
            <a:ext cx="1304330" cy="2000250"/>
          </a:xfrm>
          <a:prstGeom prst="rect">
            <a:avLst/>
          </a:prstGeom>
          <a:noFill/>
          <a:extLst>
            <a:ext uri="{909E8E84-426E-40DD-AFC4-6F175D3DCCD1}">
              <a14:hiddenFill xmlns:a14="http://schemas.microsoft.com/office/drawing/2010/main">
                <a:solidFill>
                  <a:srgbClr val="FFFFFF"/>
                </a:solidFill>
              </a14:hiddenFill>
            </a:ext>
          </a:extLst>
        </p:spPr>
      </p:pic>
      <p:pic>
        <p:nvPicPr>
          <p:cNvPr id="3084" name="Picture 12" descr="Two Weeks With The Queen Book">
            <a:extLst>
              <a:ext uri="{FF2B5EF4-FFF2-40B4-BE49-F238E27FC236}">
                <a16:creationId xmlns:a16="http://schemas.microsoft.com/office/drawing/2014/main" id="{179832F3-E663-4C9E-A7A7-E001F16041CE}"/>
              </a:ext>
            </a:extLst>
          </p:cNvPr>
          <p:cNvPicPr>
            <a:picLocks noChangeAspect="1" noChangeArrowheads="1"/>
          </p:cNvPicPr>
          <p:nvPr/>
        </p:nvPicPr>
        <p:blipFill rotWithShape="1">
          <a:blip r:embed="rId6" cstate="print">
            <a:extLst>
              <a:ext uri="{28A0092B-C50C-407E-A947-70E740481C1C}">
                <a14:useLocalDpi xmlns:a14="http://schemas.microsoft.com/office/drawing/2010/main" val="0"/>
              </a:ext>
            </a:extLst>
          </a:blip>
          <a:srcRect l="18827" r="18827"/>
          <a:stretch/>
        </p:blipFill>
        <p:spPr bwMode="auto">
          <a:xfrm>
            <a:off x="7774492" y="1138423"/>
            <a:ext cx="1247091" cy="2000251"/>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4E7F0B43-377F-4E06-AE6E-CEF73C53CC30}"/>
              </a:ext>
            </a:extLst>
          </p:cNvPr>
          <p:cNvSpPr txBox="1"/>
          <p:nvPr/>
        </p:nvSpPr>
        <p:spPr>
          <a:xfrm>
            <a:off x="1517900" y="3887115"/>
            <a:ext cx="6108200" cy="1569660"/>
          </a:xfrm>
          <a:prstGeom prst="rect">
            <a:avLst/>
          </a:prstGeom>
          <a:noFill/>
        </p:spPr>
        <p:txBody>
          <a:bodyPr wrap="square" rtlCol="0">
            <a:spAutoFit/>
          </a:bodyPr>
          <a:lstStyle/>
          <a:p>
            <a:pPr algn="ctr"/>
            <a:r>
              <a:rPr lang="en-US" sz="2400" b="1" dirty="0">
                <a:solidFill>
                  <a:srgbClr val="FFFF00"/>
                </a:solidFill>
                <a:latin typeface="Letter-join No-Lead 12" panose="02000505000000020003" pitchFamily="50" charset="0"/>
              </a:rPr>
              <a:t>These are our Shared Reading texts.</a:t>
            </a:r>
          </a:p>
          <a:p>
            <a:pPr algn="ctr"/>
            <a:endParaRPr lang="en-US" sz="2400" b="1" dirty="0">
              <a:solidFill>
                <a:srgbClr val="FFFF00"/>
              </a:solidFill>
              <a:latin typeface="Letter-join No-Lead 12" panose="02000505000000020003" pitchFamily="50" charset="0"/>
            </a:endParaRPr>
          </a:p>
          <a:p>
            <a:pPr algn="ctr"/>
            <a:r>
              <a:rPr lang="en-US" sz="2400" b="1" dirty="0">
                <a:solidFill>
                  <a:srgbClr val="FFFF00"/>
                </a:solidFill>
                <a:latin typeface="Letter-join No-Lead 12" panose="02000505000000020003" pitchFamily="50" charset="0"/>
              </a:rPr>
              <a:t>As you can see, we have lots to cover in English, alone!</a:t>
            </a:r>
            <a:endParaRPr lang="en-GB" sz="2400" b="1" dirty="0">
              <a:solidFill>
                <a:srgbClr val="FFFF00"/>
              </a:solidFill>
              <a:latin typeface="Letter-join No-Lead 12" panose="02000505000000020003" pitchFamily="50" charset="0"/>
            </a:endParaRPr>
          </a:p>
        </p:txBody>
      </p:sp>
      <p:pic>
        <p:nvPicPr>
          <p:cNvPr id="2050" name="Picture 2" descr="Norse Myths: Tales of Odin, Thor and Loki (Walker Studio imprint)">
            <a:extLst>
              <a:ext uri="{FF2B5EF4-FFF2-40B4-BE49-F238E27FC236}">
                <a16:creationId xmlns:a16="http://schemas.microsoft.com/office/drawing/2014/main" id="{18C1FA9A-DDBE-4ED1-92A2-9DCE4BD23925}"/>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6042191" y="1138425"/>
            <a:ext cx="1736327" cy="200024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0931295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DA65B78C-9575-4762-BB9C-A85CEDEC367E}"/>
              </a:ext>
            </a:extLst>
          </p:cNvPr>
          <p:cNvPicPr>
            <a:picLocks noChangeAspect="1"/>
          </p:cNvPicPr>
          <p:nvPr/>
        </p:nvPicPr>
        <p:blipFill rotWithShape="1">
          <a:blip r:embed="rId2"/>
          <a:srcRect t="32187" r="1569" b="32187"/>
          <a:stretch/>
        </p:blipFill>
        <p:spPr>
          <a:xfrm>
            <a:off x="71777" y="0"/>
            <a:ext cx="9000445" cy="1832460"/>
          </a:xfrm>
          <a:prstGeom prst="rect">
            <a:avLst/>
          </a:prstGeom>
        </p:spPr>
      </p:pic>
      <p:pic>
        <p:nvPicPr>
          <p:cNvPr id="7" name="Picture 6">
            <a:extLst>
              <a:ext uri="{FF2B5EF4-FFF2-40B4-BE49-F238E27FC236}">
                <a16:creationId xmlns:a16="http://schemas.microsoft.com/office/drawing/2014/main" id="{74D82880-FACD-4FE8-93E0-F878E1B54A59}"/>
              </a:ext>
            </a:extLst>
          </p:cNvPr>
          <p:cNvPicPr>
            <a:picLocks noChangeAspect="1"/>
          </p:cNvPicPr>
          <p:nvPr/>
        </p:nvPicPr>
        <p:blipFill rotWithShape="1">
          <a:blip r:embed="rId3"/>
          <a:srcRect t="53921" r="1569" b="5467"/>
          <a:stretch/>
        </p:blipFill>
        <p:spPr>
          <a:xfrm>
            <a:off x="71777" y="1832460"/>
            <a:ext cx="9000445" cy="2088918"/>
          </a:xfrm>
          <a:prstGeom prst="rect">
            <a:avLst/>
          </a:prstGeom>
        </p:spPr>
      </p:pic>
      <p:pic>
        <p:nvPicPr>
          <p:cNvPr id="8" name="Picture 7">
            <a:extLst>
              <a:ext uri="{FF2B5EF4-FFF2-40B4-BE49-F238E27FC236}">
                <a16:creationId xmlns:a16="http://schemas.microsoft.com/office/drawing/2014/main" id="{2C126266-27E5-4025-9D5B-692A1586A304}"/>
              </a:ext>
            </a:extLst>
          </p:cNvPr>
          <p:cNvPicPr>
            <a:picLocks noChangeAspect="1"/>
          </p:cNvPicPr>
          <p:nvPr/>
        </p:nvPicPr>
        <p:blipFill rotWithShape="1">
          <a:blip r:embed="rId4"/>
          <a:srcRect t="38124" r="1569" b="23280"/>
          <a:stretch/>
        </p:blipFill>
        <p:spPr>
          <a:xfrm>
            <a:off x="71776" y="3824218"/>
            <a:ext cx="9000445" cy="1985165"/>
          </a:xfrm>
          <a:prstGeom prst="rect">
            <a:avLst/>
          </a:prstGeom>
        </p:spPr>
      </p:pic>
      <p:sp>
        <p:nvSpPr>
          <p:cNvPr id="9" name="TextBox 8">
            <a:extLst>
              <a:ext uri="{FF2B5EF4-FFF2-40B4-BE49-F238E27FC236}">
                <a16:creationId xmlns:a16="http://schemas.microsoft.com/office/drawing/2014/main" id="{8A9638B3-9C3E-4191-9A9C-D44178B519FA}"/>
              </a:ext>
            </a:extLst>
          </p:cNvPr>
          <p:cNvSpPr txBox="1"/>
          <p:nvPr/>
        </p:nvSpPr>
        <p:spPr>
          <a:xfrm>
            <a:off x="907078" y="6024985"/>
            <a:ext cx="7329840" cy="461665"/>
          </a:xfrm>
          <a:prstGeom prst="rect">
            <a:avLst/>
          </a:prstGeom>
          <a:noFill/>
        </p:spPr>
        <p:txBody>
          <a:bodyPr wrap="square" rtlCol="0">
            <a:spAutoFit/>
          </a:bodyPr>
          <a:lstStyle/>
          <a:p>
            <a:pPr algn="ctr"/>
            <a:r>
              <a:rPr lang="en-US" sz="2400" b="1" dirty="0">
                <a:solidFill>
                  <a:srgbClr val="FFFF00"/>
                </a:solidFill>
                <a:latin typeface="Letter-join No-Lead 12" panose="02000505000000020003" pitchFamily="50" charset="0"/>
              </a:rPr>
              <a:t>Year 4 </a:t>
            </a:r>
            <a:r>
              <a:rPr lang="en-US" sz="2400" b="1" dirty="0" err="1">
                <a:solidFill>
                  <a:srgbClr val="FFFF00"/>
                </a:solidFill>
                <a:latin typeface="Letter-join No-Lead 12" panose="02000505000000020003" pitchFamily="50" charset="0"/>
              </a:rPr>
              <a:t>Maths</a:t>
            </a:r>
            <a:r>
              <a:rPr lang="en-US" sz="2400" b="1" dirty="0">
                <a:solidFill>
                  <a:srgbClr val="FFFF00"/>
                </a:solidFill>
                <a:latin typeface="Letter-join No-Lead 12" panose="02000505000000020003" pitchFamily="50" charset="0"/>
              </a:rPr>
              <a:t> delivery – White Rose </a:t>
            </a:r>
            <a:r>
              <a:rPr lang="en-US" sz="2400" b="1" dirty="0" err="1">
                <a:solidFill>
                  <a:srgbClr val="FFFF00"/>
                </a:solidFill>
                <a:latin typeface="Letter-join No-Lead 12" panose="02000505000000020003" pitchFamily="50" charset="0"/>
              </a:rPr>
              <a:t>Maths</a:t>
            </a:r>
            <a:endParaRPr lang="en-GB" sz="2400" b="1" dirty="0">
              <a:solidFill>
                <a:srgbClr val="FFFF00"/>
              </a:solidFill>
              <a:latin typeface="Letter-join No-Lead 12" panose="02000505000000020003" pitchFamily="50" charset="0"/>
            </a:endParaRPr>
          </a:p>
        </p:txBody>
      </p:sp>
    </p:spTree>
    <p:extLst>
      <p:ext uri="{BB962C8B-B14F-4D97-AF65-F5344CB8AC3E}">
        <p14:creationId xmlns:p14="http://schemas.microsoft.com/office/powerpoint/2010/main" val="207909930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ctr"/>
            <a:r>
              <a:rPr lang="en-GB" sz="4800" b="1" dirty="0">
                <a:latin typeface="Letter-join No-Lead 12" panose="02000505000000020003" pitchFamily="50" charset="0"/>
              </a:rPr>
              <a:t>This year we hope to:</a:t>
            </a:r>
          </a:p>
        </p:txBody>
      </p:sp>
      <p:sp>
        <p:nvSpPr>
          <p:cNvPr id="3" name="Content Placeholder 2"/>
          <p:cNvSpPr>
            <a:spLocks noGrp="1"/>
          </p:cNvSpPr>
          <p:nvPr>
            <p:ph idx="1"/>
          </p:nvPr>
        </p:nvSpPr>
        <p:spPr>
          <a:xfrm>
            <a:off x="448965" y="2360064"/>
            <a:ext cx="8093365" cy="3817625"/>
          </a:xfrm>
        </p:spPr>
        <p:txBody>
          <a:bodyPr>
            <a:normAutofit/>
          </a:bodyPr>
          <a:lstStyle/>
          <a:p>
            <a:pPr marL="0" indent="0">
              <a:buNone/>
            </a:pPr>
            <a:r>
              <a:rPr lang="en-GB" dirty="0">
                <a:latin typeface="Letter-join No-Lead 12" panose="02000505000000020003" pitchFamily="50" charset="0"/>
              </a:rPr>
              <a:t>Have guest speakers in class</a:t>
            </a:r>
          </a:p>
          <a:p>
            <a:pPr marL="0" indent="0">
              <a:buNone/>
            </a:pPr>
            <a:r>
              <a:rPr lang="en-GB" dirty="0">
                <a:latin typeface="Letter-join No-Lead 12" panose="02000505000000020003" pitchFamily="50" charset="0"/>
              </a:rPr>
              <a:t>Go on school trips</a:t>
            </a:r>
          </a:p>
          <a:p>
            <a:pPr marL="0" indent="0">
              <a:buNone/>
            </a:pPr>
            <a:r>
              <a:rPr lang="en-GB" dirty="0">
                <a:latin typeface="Letter-join No-Lead 12" panose="02000505000000020003" pitchFamily="50" charset="0"/>
              </a:rPr>
              <a:t>Residential Trips</a:t>
            </a:r>
          </a:p>
          <a:p>
            <a:pPr marL="0" indent="0">
              <a:buNone/>
            </a:pPr>
            <a:r>
              <a:rPr lang="en-US" dirty="0">
                <a:latin typeface="Letter-join No-Lead 12" panose="02000505000000020003" pitchFamily="50" charset="0"/>
              </a:rPr>
              <a:t>Be good role models to our buddies</a:t>
            </a:r>
          </a:p>
          <a:p>
            <a:pPr marL="0" indent="0">
              <a:buNone/>
            </a:pPr>
            <a:r>
              <a:rPr lang="en-US" dirty="0">
                <a:latin typeface="Letter-join No-Lead 12" panose="02000505000000020003" pitchFamily="50" charset="0"/>
              </a:rPr>
              <a:t>Join Class Council</a:t>
            </a:r>
          </a:p>
          <a:p>
            <a:pPr marL="0" indent="0">
              <a:buNone/>
            </a:pPr>
            <a:r>
              <a:rPr lang="en-US" dirty="0">
                <a:latin typeface="Letter-join No-Lead 12" panose="02000505000000020003" pitchFamily="50" charset="0"/>
              </a:rPr>
              <a:t>Be part of school clubs</a:t>
            </a:r>
          </a:p>
          <a:p>
            <a:pPr marL="0" indent="0">
              <a:buNone/>
            </a:pPr>
            <a:r>
              <a:rPr lang="en-US" dirty="0">
                <a:latin typeface="Letter-join No-Lead 12" panose="02000505000000020003" pitchFamily="50" charset="0"/>
              </a:rPr>
              <a:t>Represent school as part of a team or performance</a:t>
            </a:r>
            <a:endParaRPr lang="en-GB" dirty="0">
              <a:latin typeface="Letter-join No-Lead 12" panose="02000505000000020003" pitchFamily="50" charset="0"/>
            </a:endParaRPr>
          </a:p>
        </p:txBody>
      </p:sp>
    </p:spTree>
    <p:extLst>
      <p:ext uri="{BB962C8B-B14F-4D97-AF65-F5344CB8AC3E}">
        <p14:creationId xmlns:p14="http://schemas.microsoft.com/office/powerpoint/2010/main" val="390941956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48965" y="985720"/>
            <a:ext cx="8229600" cy="610820"/>
          </a:xfrm>
        </p:spPr>
        <p:txBody>
          <a:bodyPr>
            <a:normAutofit fontScale="90000"/>
          </a:bodyPr>
          <a:lstStyle/>
          <a:p>
            <a:pPr algn="ctr"/>
            <a:r>
              <a:rPr lang="en-US" b="1" dirty="0">
                <a:latin typeface="Letter-join No-Lead 12" panose="02000505000000020003" pitchFamily="50" charset="0"/>
              </a:rPr>
              <a:t>Roles and Responsibilities</a:t>
            </a:r>
            <a:endParaRPr lang="en-GB" b="1" dirty="0">
              <a:latin typeface="Letter-join No-Lead 12" panose="02000505000000020003" pitchFamily="50" charset="0"/>
            </a:endParaRPr>
          </a:p>
        </p:txBody>
      </p:sp>
      <p:sp>
        <p:nvSpPr>
          <p:cNvPr id="5" name="TextBox 4">
            <a:extLst>
              <a:ext uri="{FF2B5EF4-FFF2-40B4-BE49-F238E27FC236}">
                <a16:creationId xmlns:a16="http://schemas.microsoft.com/office/drawing/2014/main" id="{AA7B8425-1EDB-427E-AE41-D33A7DAEE46A}"/>
              </a:ext>
            </a:extLst>
          </p:cNvPr>
          <p:cNvSpPr txBox="1"/>
          <p:nvPr/>
        </p:nvSpPr>
        <p:spPr>
          <a:xfrm>
            <a:off x="1382465" y="3749173"/>
            <a:ext cx="2443280" cy="369332"/>
          </a:xfrm>
          <a:prstGeom prst="rect">
            <a:avLst/>
          </a:prstGeom>
          <a:noFill/>
        </p:spPr>
        <p:txBody>
          <a:bodyPr wrap="square" rtlCol="0">
            <a:spAutoFit/>
          </a:bodyPr>
          <a:lstStyle/>
          <a:p>
            <a:pPr algn="ctr"/>
            <a:r>
              <a:rPr lang="en-US" b="1" dirty="0">
                <a:solidFill>
                  <a:schemeClr val="bg1"/>
                </a:solidFill>
                <a:latin typeface="Letter-join No-Lead 12" panose="02000505000000020003" pitchFamily="50" charset="0"/>
              </a:rPr>
              <a:t>Class Council </a:t>
            </a:r>
            <a:endParaRPr lang="en-GB" b="1" dirty="0">
              <a:solidFill>
                <a:schemeClr val="bg1"/>
              </a:solidFill>
              <a:latin typeface="Letter-join No-Lead 12" panose="02000505000000020003" pitchFamily="50" charset="0"/>
            </a:endParaRPr>
          </a:p>
        </p:txBody>
      </p:sp>
      <p:sp>
        <p:nvSpPr>
          <p:cNvPr id="8" name="TextBox 7">
            <a:extLst>
              <a:ext uri="{FF2B5EF4-FFF2-40B4-BE49-F238E27FC236}">
                <a16:creationId xmlns:a16="http://schemas.microsoft.com/office/drawing/2014/main" id="{6F96517F-CFAF-4A1D-89F7-BDC7F88209CA}"/>
              </a:ext>
            </a:extLst>
          </p:cNvPr>
          <p:cNvSpPr txBox="1"/>
          <p:nvPr/>
        </p:nvSpPr>
        <p:spPr>
          <a:xfrm>
            <a:off x="5640935" y="6024985"/>
            <a:ext cx="2443280" cy="369332"/>
          </a:xfrm>
          <a:prstGeom prst="rect">
            <a:avLst/>
          </a:prstGeom>
          <a:noFill/>
        </p:spPr>
        <p:txBody>
          <a:bodyPr wrap="square" rtlCol="0">
            <a:spAutoFit/>
          </a:bodyPr>
          <a:lstStyle/>
          <a:p>
            <a:pPr algn="ctr"/>
            <a:r>
              <a:rPr lang="en-US" b="1" dirty="0">
                <a:solidFill>
                  <a:schemeClr val="bg1"/>
                </a:solidFill>
                <a:latin typeface="Letter-join No-Lead 12" panose="02000505000000020003" pitchFamily="50" charset="0"/>
              </a:rPr>
              <a:t>Pupil Volunteers</a:t>
            </a:r>
            <a:endParaRPr lang="en-GB" b="1" dirty="0">
              <a:solidFill>
                <a:schemeClr val="bg1"/>
              </a:solidFill>
              <a:latin typeface="Letter-join No-Lead 12" panose="02000505000000020003" pitchFamily="50" charset="0"/>
            </a:endParaRPr>
          </a:p>
        </p:txBody>
      </p:sp>
      <p:sp>
        <p:nvSpPr>
          <p:cNvPr id="3" name="Rounded Rectangle 2"/>
          <p:cNvSpPr/>
          <p:nvPr/>
        </p:nvSpPr>
        <p:spPr>
          <a:xfrm>
            <a:off x="448965" y="1596540"/>
            <a:ext cx="4123035" cy="2152633"/>
          </a:xfrm>
          <a:prstGeom prst="roundRect">
            <a:avLst/>
          </a:prstGeom>
          <a:solidFill>
            <a:srgbClr val="6CA8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latin typeface="Letter-join No-Lead 12" panose="02000505000000020003" pitchFamily="50" charset="0"/>
              </a:rPr>
              <a:t>This will be voted on in the next few weeks.  This is a democratic vote made by the children and gives them the opportunity to support our school and teacher and be the voice of the children.</a:t>
            </a:r>
            <a:endParaRPr lang="en-GB" dirty="0">
              <a:latin typeface="Letter-join No-Lead 12" panose="02000505000000020003" pitchFamily="50" charset="0"/>
            </a:endParaRPr>
          </a:p>
        </p:txBody>
      </p:sp>
      <p:sp>
        <p:nvSpPr>
          <p:cNvPr id="9" name="Rounded Rectangle 8"/>
          <p:cNvSpPr/>
          <p:nvPr/>
        </p:nvSpPr>
        <p:spPr>
          <a:xfrm>
            <a:off x="4572000" y="3785509"/>
            <a:ext cx="4123035" cy="2152633"/>
          </a:xfrm>
          <a:prstGeom prst="roundRect">
            <a:avLst/>
          </a:prstGeom>
          <a:solidFill>
            <a:srgbClr val="6CA8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latin typeface="Letter-join No-Lead 12" panose="02000505000000020003" pitchFamily="50" charset="0"/>
              </a:rPr>
              <a:t>Children will be finding out very soon if they have been given a job as a pupil volunteer.  These jobs have been reduced this year so are very coveted. </a:t>
            </a:r>
            <a:endParaRPr lang="en-GB" dirty="0">
              <a:latin typeface="Letter-join No-Lead 12" panose="02000505000000020003" pitchFamily="50" charset="0"/>
            </a:endParaRPr>
          </a:p>
        </p:txBody>
      </p:sp>
    </p:spTree>
    <p:extLst>
      <p:ext uri="{BB962C8B-B14F-4D97-AF65-F5344CB8AC3E}">
        <p14:creationId xmlns:p14="http://schemas.microsoft.com/office/powerpoint/2010/main" val="275187888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48965" y="1291130"/>
            <a:ext cx="8229600" cy="610820"/>
          </a:xfrm>
        </p:spPr>
        <p:txBody>
          <a:bodyPr>
            <a:normAutofit fontScale="90000"/>
          </a:bodyPr>
          <a:lstStyle/>
          <a:p>
            <a:pPr algn="ctr"/>
            <a:r>
              <a:rPr lang="en-US" b="1" dirty="0">
                <a:latin typeface="Letter-join No-Lead 12" panose="02000505000000020003" pitchFamily="50" charset="0"/>
              </a:rPr>
              <a:t>Rewards</a:t>
            </a:r>
            <a:endParaRPr lang="en-GB" b="1" dirty="0">
              <a:latin typeface="Letter-join No-Lead 12" panose="02000505000000020003" pitchFamily="50" charset="0"/>
            </a:endParaRPr>
          </a:p>
        </p:txBody>
      </p:sp>
      <p:sp>
        <p:nvSpPr>
          <p:cNvPr id="3" name="Content Placeholder 2"/>
          <p:cNvSpPr>
            <a:spLocks noGrp="1"/>
          </p:cNvSpPr>
          <p:nvPr>
            <p:ph idx="1"/>
          </p:nvPr>
        </p:nvSpPr>
        <p:spPr>
          <a:xfrm>
            <a:off x="448965" y="2207360"/>
            <a:ext cx="8229600" cy="4275740"/>
          </a:xfrm>
        </p:spPr>
        <p:txBody>
          <a:bodyPr>
            <a:normAutofit/>
          </a:bodyPr>
          <a:lstStyle/>
          <a:p>
            <a:r>
              <a:rPr lang="en-GB" sz="2400" dirty="0">
                <a:latin typeface="Letter-join No-Lead 12" panose="02000505000000020003" pitchFamily="50" charset="0"/>
              </a:rPr>
              <a:t>At Hudson we use class dojo to reward the children. The children can earn a Dojo for a range of things such as working hard, having a calm classroom, being helpful and outstanding work and following our Ready, Respectful, </a:t>
            </a:r>
            <a:r>
              <a:rPr lang="en-GB" sz="2400">
                <a:latin typeface="Letter-join No-Lead 12" panose="02000505000000020003" pitchFamily="50" charset="0"/>
              </a:rPr>
              <a:t>Safe rules</a:t>
            </a:r>
            <a:endParaRPr lang="en-GB" sz="2400" dirty="0">
              <a:latin typeface="Letter-join No-Lead 12" panose="02000505000000020003" pitchFamily="50" charset="0"/>
            </a:endParaRPr>
          </a:p>
          <a:p>
            <a:r>
              <a:rPr lang="en-GB" sz="2400" dirty="0">
                <a:latin typeface="Letter-join No-Lead 12" panose="02000505000000020003" pitchFamily="50" charset="0"/>
              </a:rPr>
              <a:t>Children also have a chance to achieve either an Everyone Experiences Excellence award or a Charter Champion award every Friday in assembly</a:t>
            </a:r>
          </a:p>
          <a:p>
            <a:r>
              <a:rPr lang="en-GB" sz="2400" dirty="0">
                <a:latin typeface="Letter-join No-Lead 12" panose="02000505000000020003" pitchFamily="50" charset="0"/>
              </a:rPr>
              <a:t>Verbal praise </a:t>
            </a:r>
          </a:p>
          <a:p>
            <a:r>
              <a:rPr lang="en-GB" sz="2400" dirty="0">
                <a:latin typeface="Letter-join No-Lead 12" panose="02000505000000020003" pitchFamily="50" charset="0"/>
              </a:rPr>
              <a:t>Recognition </a:t>
            </a:r>
            <a:endParaRPr lang="en-GB" dirty="0">
              <a:latin typeface="Letter-join No-Lead 12" panose="02000505000000020003" pitchFamily="50" charset="0"/>
            </a:endParaRPr>
          </a:p>
        </p:txBody>
      </p:sp>
    </p:spTree>
    <p:extLst>
      <p:ext uri="{BB962C8B-B14F-4D97-AF65-F5344CB8AC3E}">
        <p14:creationId xmlns:p14="http://schemas.microsoft.com/office/powerpoint/2010/main" val="196920857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291130"/>
            <a:ext cx="8229600" cy="610820"/>
          </a:xfrm>
        </p:spPr>
        <p:txBody>
          <a:bodyPr>
            <a:noAutofit/>
          </a:bodyPr>
          <a:lstStyle/>
          <a:p>
            <a:r>
              <a:rPr lang="en-US" b="1" dirty="0">
                <a:latin typeface="Letter-join No-Lead 12" panose="02000505000000020003" pitchFamily="50" charset="0"/>
              </a:rPr>
              <a:t>Home learning and the expectation of a Hudson parent in this class</a:t>
            </a:r>
          </a:p>
        </p:txBody>
      </p:sp>
      <p:sp>
        <p:nvSpPr>
          <p:cNvPr id="3" name="Content Placeholder 2"/>
          <p:cNvSpPr>
            <a:spLocks noGrp="1"/>
          </p:cNvSpPr>
          <p:nvPr>
            <p:ph idx="1"/>
          </p:nvPr>
        </p:nvSpPr>
        <p:spPr>
          <a:xfrm>
            <a:off x="457200" y="2360065"/>
            <a:ext cx="8229600" cy="4275740"/>
          </a:xfrm>
        </p:spPr>
        <p:txBody>
          <a:bodyPr>
            <a:noAutofit/>
          </a:bodyPr>
          <a:lstStyle/>
          <a:p>
            <a:r>
              <a:rPr lang="en-GB" sz="2400" b="1" dirty="0">
                <a:latin typeface="Letter-join No-Lead 12" panose="02000505000000020003" pitchFamily="50" charset="0"/>
              </a:rPr>
              <a:t>Spellings - </a:t>
            </a:r>
            <a:r>
              <a:rPr lang="en-GB" sz="2400" dirty="0">
                <a:latin typeface="Letter-join No-Lead 12" panose="02000505000000020003" pitchFamily="50" charset="0"/>
              </a:rPr>
              <a:t>Test is every Friday </a:t>
            </a:r>
          </a:p>
          <a:p>
            <a:r>
              <a:rPr lang="en-GB" sz="2400" b="1" dirty="0">
                <a:latin typeface="Letter-join No-Lead 12" panose="02000505000000020003" pitchFamily="50" charset="0"/>
              </a:rPr>
              <a:t>Times</a:t>
            </a:r>
            <a:r>
              <a:rPr lang="en-GB" sz="2400" dirty="0">
                <a:latin typeface="Letter-join No-Lead 12" panose="02000505000000020003" pitchFamily="50" charset="0"/>
              </a:rPr>
              <a:t> </a:t>
            </a:r>
            <a:r>
              <a:rPr lang="en-GB" sz="2400" b="1" dirty="0">
                <a:latin typeface="Letter-join No-Lead 12" panose="02000505000000020003" pitchFamily="50" charset="0"/>
              </a:rPr>
              <a:t>Tables –</a:t>
            </a:r>
            <a:r>
              <a:rPr lang="en-GB" sz="2400" dirty="0">
                <a:latin typeface="Letter-join No-Lead 12" panose="02000505000000020003" pitchFamily="50" charset="0"/>
              </a:rPr>
              <a:t> Test is every Friday</a:t>
            </a:r>
          </a:p>
          <a:p>
            <a:r>
              <a:rPr lang="en-US" sz="2400" b="1" dirty="0">
                <a:latin typeface="Letter-join No-Lead 12" panose="02000505000000020003" pitchFamily="50" charset="0"/>
              </a:rPr>
              <a:t>Homework Projects </a:t>
            </a:r>
            <a:r>
              <a:rPr lang="en-US" sz="2400" dirty="0">
                <a:latin typeface="Letter-join No-Lead 12" panose="02000505000000020003" pitchFamily="50" charset="0"/>
              </a:rPr>
              <a:t>will be set for children to complete. There will be three types of activity, Creative Task, Research and Write and Present and Do.  Children should complete at least one.</a:t>
            </a:r>
            <a:endParaRPr lang="en-GB" sz="2400" dirty="0">
              <a:latin typeface="Letter-join No-Lead 12" panose="02000505000000020003" pitchFamily="50" charset="0"/>
            </a:endParaRPr>
          </a:p>
          <a:p>
            <a:r>
              <a:rPr lang="en-GB" sz="2400" b="1" dirty="0">
                <a:latin typeface="Letter-join No-Lead 12" panose="02000505000000020003" pitchFamily="50" charset="0"/>
              </a:rPr>
              <a:t>Home Reading </a:t>
            </a:r>
            <a:r>
              <a:rPr lang="en-GB" sz="2400" dirty="0">
                <a:latin typeface="Letter-join No-Lead 12" panose="02000505000000020003" pitchFamily="50" charset="0"/>
              </a:rPr>
              <a:t>– Children complete a minimum of three reads each week with an adult.  This should be recorded in their reading record.</a:t>
            </a:r>
          </a:p>
        </p:txBody>
      </p:sp>
    </p:spTree>
    <p:extLst>
      <p:ext uri="{BB962C8B-B14F-4D97-AF65-F5344CB8AC3E}">
        <p14:creationId xmlns:p14="http://schemas.microsoft.com/office/powerpoint/2010/main" val="395550932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48965" y="1291130"/>
            <a:ext cx="8229600" cy="610820"/>
          </a:xfrm>
        </p:spPr>
        <p:txBody>
          <a:bodyPr>
            <a:noAutofit/>
          </a:bodyPr>
          <a:lstStyle/>
          <a:p>
            <a:r>
              <a:rPr lang="en-US" b="1" dirty="0">
                <a:latin typeface="Letter-join No-Lead 12" panose="02000505000000020003" pitchFamily="50" charset="0"/>
              </a:rPr>
              <a:t>Home learning and the expectation of a Hudson parent in this class</a:t>
            </a:r>
          </a:p>
        </p:txBody>
      </p:sp>
      <p:sp>
        <p:nvSpPr>
          <p:cNvPr id="3" name="Content Placeholder 2"/>
          <p:cNvSpPr>
            <a:spLocks noGrp="1"/>
          </p:cNvSpPr>
          <p:nvPr>
            <p:ph idx="1"/>
          </p:nvPr>
        </p:nvSpPr>
        <p:spPr>
          <a:xfrm>
            <a:off x="448965" y="2360065"/>
            <a:ext cx="8229600" cy="4275740"/>
          </a:xfrm>
        </p:spPr>
        <p:txBody>
          <a:bodyPr>
            <a:noAutofit/>
          </a:bodyPr>
          <a:lstStyle/>
          <a:p>
            <a:pPr marL="0" indent="0">
              <a:buNone/>
            </a:pPr>
            <a:r>
              <a:rPr lang="en-US" dirty="0">
                <a:latin typeface="Letter-join No-Lead 12" panose="02000505000000020003" pitchFamily="50" charset="0"/>
              </a:rPr>
              <a:t>Homework is important for parents because it provides valuable insight into their child's learning progress and helps strengthen the partnership between home and school. </a:t>
            </a:r>
          </a:p>
          <a:p>
            <a:pPr marL="0" indent="0">
              <a:buNone/>
            </a:pPr>
            <a:endParaRPr lang="en-US" sz="1600" dirty="0">
              <a:latin typeface="Letter-join No-Lead 12" panose="02000505000000020003" pitchFamily="50" charset="0"/>
            </a:endParaRPr>
          </a:p>
          <a:p>
            <a:r>
              <a:rPr lang="en-US" sz="2400" dirty="0">
                <a:latin typeface="Letter-join No-Lead 12" panose="02000505000000020003" pitchFamily="50" charset="0"/>
              </a:rPr>
              <a:t>Reinforces learning </a:t>
            </a:r>
          </a:p>
          <a:p>
            <a:r>
              <a:rPr lang="en-US" sz="2400" dirty="0">
                <a:latin typeface="Letter-join No-Lead 12" panose="02000505000000020003" pitchFamily="50" charset="0"/>
              </a:rPr>
              <a:t>Builds responsibility and independence</a:t>
            </a:r>
          </a:p>
          <a:p>
            <a:r>
              <a:rPr lang="en-US" sz="2400" dirty="0">
                <a:latin typeface="Letter-join No-Lead 12" panose="02000505000000020003" pitchFamily="50" charset="0"/>
              </a:rPr>
              <a:t>Can strengthen bonds between your child and communication with school. </a:t>
            </a:r>
          </a:p>
          <a:p>
            <a:r>
              <a:rPr lang="en-US" sz="2400" dirty="0">
                <a:latin typeface="Letter-join No-Lead 12" panose="02000505000000020003" pitchFamily="50" charset="0"/>
              </a:rPr>
              <a:t>Prepares for future academic success</a:t>
            </a:r>
            <a:r>
              <a:rPr lang="en-US" sz="2400" dirty="0">
                <a:latin typeface="Sassoon Penpals Joined" pitchFamily="50" charset="0"/>
              </a:rPr>
              <a:t> </a:t>
            </a:r>
          </a:p>
          <a:p>
            <a:endParaRPr lang="en-GB" sz="1600" dirty="0">
              <a:latin typeface="Sassoon Penpals Joined" pitchFamily="50" charset="0"/>
            </a:endParaRPr>
          </a:p>
        </p:txBody>
      </p:sp>
    </p:spTree>
    <p:extLst>
      <p:ext uri="{BB962C8B-B14F-4D97-AF65-F5344CB8AC3E}">
        <p14:creationId xmlns:p14="http://schemas.microsoft.com/office/powerpoint/2010/main" val="353547341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MTC Check 2024: What is it &amp; How to Prepare">
            <a:extLst>
              <a:ext uri="{FF2B5EF4-FFF2-40B4-BE49-F238E27FC236}">
                <a16:creationId xmlns:a16="http://schemas.microsoft.com/office/drawing/2014/main" id="{E93DDB88-2CCE-4521-899B-BADA05A22577}"/>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48965" y="1169471"/>
            <a:ext cx="3512215" cy="2339038"/>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A443FE7D-09B4-42E4-A1C9-E2C03508204F}"/>
              </a:ext>
            </a:extLst>
          </p:cNvPr>
          <p:cNvSpPr txBox="1"/>
          <p:nvPr/>
        </p:nvSpPr>
        <p:spPr>
          <a:xfrm>
            <a:off x="4601689" y="1209808"/>
            <a:ext cx="3664920" cy="2062103"/>
          </a:xfrm>
          <a:prstGeom prst="rect">
            <a:avLst/>
          </a:prstGeom>
          <a:noFill/>
        </p:spPr>
        <p:txBody>
          <a:bodyPr wrap="square" rtlCol="0">
            <a:spAutoFit/>
          </a:bodyPr>
          <a:lstStyle/>
          <a:p>
            <a:pPr algn="ctr"/>
            <a:r>
              <a:rPr lang="en-US" sz="3200" b="1" dirty="0">
                <a:solidFill>
                  <a:srgbClr val="FFFF00"/>
                </a:solidFill>
                <a:latin typeface="Letter-join No-Lead 12" panose="02000505000000020003" pitchFamily="50" charset="0"/>
              </a:rPr>
              <a:t>Statutory Multiplication Skills Check – June 2026</a:t>
            </a:r>
            <a:endParaRPr lang="en-GB" sz="3200" b="1" dirty="0">
              <a:solidFill>
                <a:srgbClr val="FFFF00"/>
              </a:solidFill>
              <a:latin typeface="Letter-join No-Lead 12" panose="02000505000000020003" pitchFamily="50" charset="0"/>
            </a:endParaRPr>
          </a:p>
        </p:txBody>
      </p:sp>
      <p:sp>
        <p:nvSpPr>
          <p:cNvPr id="3" name="TextBox 2">
            <a:extLst>
              <a:ext uri="{FF2B5EF4-FFF2-40B4-BE49-F238E27FC236}">
                <a16:creationId xmlns:a16="http://schemas.microsoft.com/office/drawing/2014/main" id="{514D2B3B-F59C-4FAC-A5E7-496006B796FF}"/>
              </a:ext>
            </a:extLst>
          </p:cNvPr>
          <p:cNvSpPr txBox="1"/>
          <p:nvPr/>
        </p:nvSpPr>
        <p:spPr>
          <a:xfrm>
            <a:off x="448965" y="3586090"/>
            <a:ext cx="8093365" cy="2862322"/>
          </a:xfrm>
          <a:prstGeom prst="rect">
            <a:avLst/>
          </a:prstGeom>
          <a:noFill/>
        </p:spPr>
        <p:txBody>
          <a:bodyPr wrap="square" rtlCol="0">
            <a:spAutoFit/>
          </a:bodyPr>
          <a:lstStyle/>
          <a:p>
            <a:r>
              <a:rPr lang="en-US" dirty="0">
                <a:solidFill>
                  <a:schemeClr val="bg1"/>
                </a:solidFill>
                <a:latin typeface="Letter-join No-Lead 12" panose="02000505000000020003" pitchFamily="50" charset="0"/>
              </a:rPr>
              <a:t>The test is a statutory, online multiplication test.  Research shows that children that do not know their times tables from 2-12 by the end of Year 4 will go on to struggle with more challenging </a:t>
            </a:r>
            <a:r>
              <a:rPr lang="en-US" dirty="0" err="1">
                <a:solidFill>
                  <a:schemeClr val="bg1"/>
                </a:solidFill>
                <a:latin typeface="Letter-join No-Lead 12" panose="02000505000000020003" pitchFamily="50" charset="0"/>
              </a:rPr>
              <a:t>maths</a:t>
            </a:r>
            <a:r>
              <a:rPr lang="en-US" dirty="0">
                <a:solidFill>
                  <a:schemeClr val="bg1"/>
                </a:solidFill>
                <a:latin typeface="Letter-join No-Lead 12" panose="02000505000000020003" pitchFamily="50" charset="0"/>
              </a:rPr>
              <a:t> both in primary and secondary school. </a:t>
            </a:r>
          </a:p>
          <a:p>
            <a:endParaRPr lang="en-US" dirty="0">
              <a:solidFill>
                <a:schemeClr val="bg1"/>
              </a:solidFill>
              <a:latin typeface="Letter-join No-Lead 12" panose="02000505000000020003" pitchFamily="50" charset="0"/>
            </a:endParaRPr>
          </a:p>
          <a:p>
            <a:r>
              <a:rPr lang="en-US" dirty="0">
                <a:solidFill>
                  <a:schemeClr val="bg1"/>
                </a:solidFill>
                <a:latin typeface="Letter-join No-Lead 12" panose="02000505000000020003" pitchFamily="50" charset="0"/>
              </a:rPr>
              <a:t>The test consists of 25 questions.  Children have 6 seconds to answer each question and a 3 second gap between each question.  The average mark has been 20/25 nationally. </a:t>
            </a:r>
          </a:p>
          <a:p>
            <a:endParaRPr lang="en-US" dirty="0">
              <a:solidFill>
                <a:schemeClr val="bg1"/>
              </a:solidFill>
              <a:latin typeface="Letter-join No-Lead 12" panose="02000505000000020003" pitchFamily="50" charset="0"/>
            </a:endParaRPr>
          </a:p>
          <a:p>
            <a:r>
              <a:rPr lang="en-US" dirty="0">
                <a:solidFill>
                  <a:schemeClr val="bg1"/>
                </a:solidFill>
                <a:latin typeface="Letter-join No-Lead 12" panose="02000505000000020003" pitchFamily="50" charset="0"/>
              </a:rPr>
              <a:t>We have a practice test every Friday but TTRS shows fantastic results in terms of progress. </a:t>
            </a:r>
            <a:endParaRPr lang="en-GB" dirty="0">
              <a:solidFill>
                <a:schemeClr val="bg1"/>
              </a:solidFill>
              <a:latin typeface="Letter-join No-Lead 12" panose="02000505000000020003" pitchFamily="50" charset="0"/>
            </a:endParaRPr>
          </a:p>
        </p:txBody>
      </p:sp>
    </p:spTree>
    <p:extLst>
      <p:ext uri="{BB962C8B-B14F-4D97-AF65-F5344CB8AC3E}">
        <p14:creationId xmlns:p14="http://schemas.microsoft.com/office/powerpoint/2010/main" val="80013131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877410" y="1596540"/>
            <a:ext cx="5493720" cy="610820"/>
          </a:xfrm>
        </p:spPr>
        <p:txBody>
          <a:bodyPr>
            <a:noAutofit/>
          </a:bodyPr>
          <a:lstStyle/>
          <a:p>
            <a:r>
              <a:rPr lang="en-US" b="1" dirty="0">
                <a:latin typeface="Letter-join No-Lead 12" panose="02000505000000020003" pitchFamily="50" charset="0"/>
              </a:rPr>
              <a:t>How Reading Helps </a:t>
            </a:r>
            <a:br>
              <a:rPr lang="en-US" b="1" dirty="0">
                <a:latin typeface="Letter-join No-Lead 12" panose="02000505000000020003" pitchFamily="50" charset="0"/>
              </a:rPr>
            </a:br>
            <a:r>
              <a:rPr lang="en-US" b="1" dirty="0">
                <a:latin typeface="Letter-join No-Lead 12" panose="02000505000000020003" pitchFamily="50" charset="0"/>
              </a:rPr>
              <a:t>Your Child Thrive</a:t>
            </a:r>
            <a:br>
              <a:rPr lang="en-US" sz="4000" b="1" dirty="0">
                <a:latin typeface="Sassoon Penpals" panose="02000400000000000000" pitchFamily="50" charset="0"/>
              </a:rPr>
            </a:br>
            <a:endParaRPr lang="en-GB" sz="4000" b="1" dirty="0">
              <a:latin typeface="Sassoon Penpals Joined" pitchFamily="50" charset="0"/>
            </a:endParaRPr>
          </a:p>
        </p:txBody>
      </p:sp>
      <p:sp>
        <p:nvSpPr>
          <p:cNvPr id="5" name="TextBox 4"/>
          <p:cNvSpPr txBox="1"/>
          <p:nvPr/>
        </p:nvSpPr>
        <p:spPr>
          <a:xfrm>
            <a:off x="143555" y="1749251"/>
            <a:ext cx="8542330" cy="5355312"/>
          </a:xfrm>
          <a:prstGeom prst="rect">
            <a:avLst/>
          </a:prstGeom>
          <a:noFill/>
        </p:spPr>
        <p:txBody>
          <a:bodyPr wrap="square" rtlCol="0">
            <a:spAutoFit/>
          </a:bodyPr>
          <a:lstStyle/>
          <a:p>
            <a:r>
              <a:rPr lang="en-US" sz="2000" b="1" u="sng" dirty="0">
                <a:solidFill>
                  <a:srgbClr val="FFFF00"/>
                </a:solidFill>
                <a:latin typeface="Letter-join No-Lead 12" panose="02000505000000020003" pitchFamily="50" charset="0"/>
              </a:rPr>
              <a:t>Builds Language and Writing Skills</a:t>
            </a:r>
          </a:p>
          <a:p>
            <a:endParaRPr lang="en-US" sz="1600" b="1" dirty="0">
              <a:solidFill>
                <a:schemeClr val="bg1"/>
              </a:solidFill>
              <a:latin typeface="Letter-join No-Lead 12" panose="02000505000000020003" pitchFamily="50" charset="0"/>
            </a:endParaRPr>
          </a:p>
          <a:p>
            <a:r>
              <a:rPr lang="en-US" sz="1600" b="1" dirty="0">
                <a:solidFill>
                  <a:schemeClr val="bg1"/>
                </a:solidFill>
                <a:latin typeface="Letter-join No-Lead 12" panose="02000505000000020003" pitchFamily="50" charset="0"/>
              </a:rPr>
              <a:t>Grows their vocabulary</a:t>
            </a:r>
            <a:r>
              <a:rPr lang="en-US" sz="1600" dirty="0">
                <a:solidFill>
                  <a:schemeClr val="bg1"/>
                </a:solidFill>
                <a:latin typeface="Letter-join No-Lead 12" panose="02000505000000020003" pitchFamily="50" charset="0"/>
              </a:rPr>
              <a:t>: Reading introduces your child to lots of new words and ways to use them.</a:t>
            </a:r>
          </a:p>
          <a:p>
            <a:r>
              <a:rPr lang="en-US" sz="1600" b="1" dirty="0">
                <a:solidFill>
                  <a:schemeClr val="bg1"/>
                </a:solidFill>
                <a:latin typeface="Letter-join No-Lead 12" panose="02000505000000020003" pitchFamily="50" charset="0"/>
              </a:rPr>
              <a:t>Improves grammar and writing</a:t>
            </a:r>
            <a:r>
              <a:rPr lang="en-US" sz="1600" dirty="0">
                <a:solidFill>
                  <a:schemeClr val="bg1"/>
                </a:solidFill>
                <a:latin typeface="Letter-join No-Lead 12" panose="02000505000000020003" pitchFamily="50" charset="0"/>
              </a:rPr>
              <a:t>: They learn how sentences are made, how punctuation works, and how stories flow—without even </a:t>
            </a:r>
            <a:r>
              <a:rPr lang="en-US" sz="1600" dirty="0" err="1">
                <a:solidFill>
                  <a:schemeClr val="bg1"/>
                </a:solidFill>
                <a:latin typeface="Letter-join No-Lead 12" panose="02000505000000020003" pitchFamily="50" charset="0"/>
              </a:rPr>
              <a:t>realising</a:t>
            </a:r>
            <a:r>
              <a:rPr lang="en-US" sz="1600" dirty="0">
                <a:solidFill>
                  <a:schemeClr val="bg1"/>
                </a:solidFill>
                <a:latin typeface="Letter-join No-Lead 12" panose="02000505000000020003" pitchFamily="50" charset="0"/>
              </a:rPr>
              <a:t> it.</a:t>
            </a:r>
          </a:p>
          <a:p>
            <a:endParaRPr lang="en-US" sz="1600" dirty="0">
              <a:solidFill>
                <a:schemeClr val="bg1"/>
              </a:solidFill>
              <a:latin typeface="Letter-join No-Lead 12" panose="02000505000000020003" pitchFamily="50" charset="0"/>
            </a:endParaRPr>
          </a:p>
          <a:p>
            <a:r>
              <a:rPr lang="en-US" sz="2000" b="1" u="sng" dirty="0">
                <a:solidFill>
                  <a:srgbClr val="FFFF00"/>
                </a:solidFill>
                <a:latin typeface="Letter-join No-Lead 12" panose="02000505000000020003" pitchFamily="50" charset="0"/>
              </a:rPr>
              <a:t>Boosts Reading Fluency and Understanding</a:t>
            </a:r>
          </a:p>
          <a:p>
            <a:endParaRPr lang="en-US" sz="2000" b="1" u="sng" dirty="0">
              <a:solidFill>
                <a:schemeClr val="bg1"/>
              </a:solidFill>
              <a:latin typeface="Letter-join No-Lead 12" panose="02000505000000020003" pitchFamily="50" charset="0"/>
            </a:endParaRPr>
          </a:p>
          <a:p>
            <a:r>
              <a:rPr lang="en-US" sz="1600" b="1" dirty="0">
                <a:solidFill>
                  <a:schemeClr val="bg1"/>
                </a:solidFill>
                <a:latin typeface="Letter-join No-Lead 12" panose="02000505000000020003" pitchFamily="50" charset="0"/>
              </a:rPr>
              <a:t>Gets them reading faster</a:t>
            </a:r>
            <a:r>
              <a:rPr lang="en-US" sz="1600" dirty="0">
                <a:solidFill>
                  <a:schemeClr val="bg1"/>
                </a:solidFill>
                <a:latin typeface="Letter-join No-Lead 12" panose="02000505000000020003" pitchFamily="50" charset="0"/>
              </a:rPr>
              <a:t>: The more they read, the easier it becomes to sound out words and read smoothly.</a:t>
            </a:r>
          </a:p>
          <a:p>
            <a:r>
              <a:rPr lang="en-US" sz="1600" b="1" dirty="0">
                <a:solidFill>
                  <a:schemeClr val="bg1"/>
                </a:solidFill>
                <a:latin typeface="Letter-join No-Lead 12" panose="02000505000000020003" pitchFamily="50" charset="0"/>
              </a:rPr>
              <a:t>Helps them understand what they read</a:t>
            </a:r>
            <a:r>
              <a:rPr lang="en-US" sz="1600" dirty="0">
                <a:solidFill>
                  <a:schemeClr val="bg1"/>
                </a:solidFill>
                <a:latin typeface="Letter-join No-Lead 12" panose="02000505000000020003" pitchFamily="50" charset="0"/>
              </a:rPr>
              <a:t>: Fluent reading leads to better comprehension.</a:t>
            </a:r>
          </a:p>
          <a:p>
            <a:endParaRPr lang="en-US" sz="1600" dirty="0">
              <a:solidFill>
                <a:schemeClr val="bg1"/>
              </a:solidFill>
              <a:latin typeface="Letter-join No-Lead 12" panose="02000505000000020003" pitchFamily="50" charset="0"/>
            </a:endParaRPr>
          </a:p>
          <a:p>
            <a:r>
              <a:rPr lang="en-US" sz="2000" b="1" u="sng" dirty="0">
                <a:solidFill>
                  <a:srgbClr val="FFFF00"/>
                </a:solidFill>
                <a:latin typeface="Letter-join No-Lead 12" panose="02000505000000020003" pitchFamily="50" charset="0"/>
              </a:rPr>
              <a:t>Supports Success in School</a:t>
            </a:r>
          </a:p>
          <a:p>
            <a:endParaRPr lang="en-US" sz="2000" b="1" dirty="0">
              <a:solidFill>
                <a:schemeClr val="bg1"/>
              </a:solidFill>
              <a:latin typeface="Letter-join No-Lead 12" panose="02000505000000020003" pitchFamily="50" charset="0"/>
            </a:endParaRPr>
          </a:p>
          <a:p>
            <a:r>
              <a:rPr lang="en-US" sz="1600" b="1" dirty="0">
                <a:solidFill>
                  <a:schemeClr val="bg1"/>
                </a:solidFill>
                <a:latin typeface="Letter-join No-Lead 12" panose="02000505000000020003" pitchFamily="50" charset="0"/>
              </a:rPr>
              <a:t>Improves grades across subjects</a:t>
            </a:r>
            <a:r>
              <a:rPr lang="en-US" sz="1600" dirty="0">
                <a:solidFill>
                  <a:schemeClr val="bg1"/>
                </a:solidFill>
                <a:latin typeface="Letter-join No-Lead 12" panose="02000505000000020003" pitchFamily="50" charset="0"/>
              </a:rPr>
              <a:t>: Kids who read often do better not only in reading and writing but also in math, science, and more.</a:t>
            </a:r>
          </a:p>
          <a:p>
            <a:r>
              <a:rPr lang="en-US" sz="1600" b="1" dirty="0">
                <a:solidFill>
                  <a:schemeClr val="bg1"/>
                </a:solidFill>
                <a:latin typeface="Letter-join No-Lead 12" panose="02000505000000020003" pitchFamily="50" charset="0"/>
              </a:rPr>
              <a:t>Builds critical thinking</a:t>
            </a:r>
            <a:r>
              <a:rPr lang="en-US" sz="1600" dirty="0">
                <a:solidFill>
                  <a:schemeClr val="bg1"/>
                </a:solidFill>
                <a:latin typeface="Letter-join No-Lead 12" panose="02000505000000020003" pitchFamily="50" charset="0"/>
              </a:rPr>
              <a:t>: Reading sparks the imagination and strengthens skills like analyzing, questioning, and tackling problems.</a:t>
            </a:r>
          </a:p>
          <a:p>
            <a:endParaRPr lang="en-GB" dirty="0"/>
          </a:p>
        </p:txBody>
      </p:sp>
    </p:spTree>
    <p:extLst>
      <p:ext uri="{BB962C8B-B14F-4D97-AF65-F5344CB8AC3E}">
        <p14:creationId xmlns:p14="http://schemas.microsoft.com/office/powerpoint/2010/main" val="32479791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0" y="1443841"/>
            <a:ext cx="5493720" cy="610820"/>
          </a:xfrm>
        </p:spPr>
        <p:txBody>
          <a:bodyPr>
            <a:noAutofit/>
          </a:bodyPr>
          <a:lstStyle/>
          <a:p>
            <a:br>
              <a:rPr lang="en-US" sz="4000" b="1" dirty="0">
                <a:latin typeface="Sassoon Penpals" panose="02000400000000000000" pitchFamily="50" charset="0"/>
              </a:rPr>
            </a:br>
            <a:endParaRPr lang="en-GB" sz="4000" b="1" dirty="0">
              <a:latin typeface="Sassoon Penpals Joined" pitchFamily="50" charset="0"/>
            </a:endParaRPr>
          </a:p>
        </p:txBody>
      </p:sp>
      <p:sp>
        <p:nvSpPr>
          <p:cNvPr id="5" name="TextBox 4"/>
          <p:cNvSpPr txBox="1"/>
          <p:nvPr/>
        </p:nvSpPr>
        <p:spPr>
          <a:xfrm>
            <a:off x="143555" y="2360065"/>
            <a:ext cx="8542330" cy="3939540"/>
          </a:xfrm>
          <a:prstGeom prst="rect">
            <a:avLst/>
          </a:prstGeom>
          <a:noFill/>
        </p:spPr>
        <p:txBody>
          <a:bodyPr wrap="square" rtlCol="0">
            <a:spAutoFit/>
          </a:bodyPr>
          <a:lstStyle/>
          <a:p>
            <a:r>
              <a:rPr lang="en-US" sz="2000" b="1" u="sng" dirty="0">
                <a:solidFill>
                  <a:srgbClr val="FFFF00"/>
                </a:solidFill>
                <a:latin typeface="Letter-join No-Lead 12" panose="02000505000000020003" pitchFamily="50" charset="0"/>
              </a:rPr>
              <a:t>Builds Empathy and Understanding</a:t>
            </a:r>
            <a:br>
              <a:rPr lang="en-US" sz="1600" dirty="0">
                <a:solidFill>
                  <a:schemeClr val="bg1"/>
                </a:solidFill>
                <a:latin typeface="Letter-join No-Lead 12" panose="02000505000000020003" pitchFamily="50" charset="0"/>
              </a:rPr>
            </a:br>
            <a:r>
              <a:rPr lang="en-US" sz="1600" dirty="0">
                <a:solidFill>
                  <a:schemeClr val="bg1"/>
                </a:solidFill>
                <a:latin typeface="Letter-join No-Lead 12" panose="02000505000000020003" pitchFamily="50" charset="0"/>
              </a:rPr>
              <a:t>Stories help kids see life through other people’s eyes, boosting kindness and emotional awareness.</a:t>
            </a:r>
          </a:p>
          <a:p>
            <a:endParaRPr lang="en-US" sz="1600" dirty="0">
              <a:solidFill>
                <a:schemeClr val="bg1"/>
              </a:solidFill>
              <a:latin typeface="Letter-join No-Lead 12" panose="02000505000000020003" pitchFamily="50" charset="0"/>
            </a:endParaRPr>
          </a:p>
          <a:p>
            <a:r>
              <a:rPr lang="en-US" sz="2000" b="1" u="sng" dirty="0">
                <a:solidFill>
                  <a:srgbClr val="FFFF00"/>
                </a:solidFill>
                <a:latin typeface="Letter-join No-Lead 12" panose="02000505000000020003" pitchFamily="50" charset="0"/>
              </a:rPr>
              <a:t>Reduces Stress</a:t>
            </a:r>
            <a:br>
              <a:rPr lang="en-US" sz="1600" dirty="0">
                <a:solidFill>
                  <a:schemeClr val="bg1"/>
                </a:solidFill>
                <a:latin typeface="Letter-join No-Lead 12" panose="02000505000000020003" pitchFamily="50" charset="0"/>
              </a:rPr>
            </a:br>
            <a:r>
              <a:rPr lang="en-US" sz="1600" dirty="0">
                <a:solidFill>
                  <a:schemeClr val="bg1"/>
                </a:solidFill>
                <a:latin typeface="Letter-join No-Lead 12" panose="02000505000000020003" pitchFamily="50" charset="0"/>
              </a:rPr>
              <a:t>Reading can be relaxing, helping children calm down and manage emotions.</a:t>
            </a:r>
          </a:p>
          <a:p>
            <a:endParaRPr lang="en-US" sz="1600" dirty="0">
              <a:solidFill>
                <a:schemeClr val="bg1"/>
              </a:solidFill>
              <a:latin typeface="Letter-join No-Lead 12" panose="02000505000000020003" pitchFamily="50" charset="0"/>
            </a:endParaRPr>
          </a:p>
          <a:p>
            <a:r>
              <a:rPr lang="en-US" sz="2000" b="1" u="sng" dirty="0">
                <a:solidFill>
                  <a:srgbClr val="FFFF00"/>
                </a:solidFill>
                <a:latin typeface="Letter-join No-Lead 12" panose="02000505000000020003" pitchFamily="50" charset="0"/>
              </a:rPr>
              <a:t>Improves Focus</a:t>
            </a:r>
            <a:br>
              <a:rPr lang="en-US" sz="1600" dirty="0">
                <a:solidFill>
                  <a:schemeClr val="bg1"/>
                </a:solidFill>
                <a:latin typeface="Letter-join No-Lead 12" panose="02000505000000020003" pitchFamily="50" charset="0"/>
              </a:rPr>
            </a:br>
            <a:r>
              <a:rPr lang="en-US" sz="1600" dirty="0">
                <a:solidFill>
                  <a:schemeClr val="bg1"/>
                </a:solidFill>
                <a:latin typeface="Letter-join No-Lead 12" panose="02000505000000020003" pitchFamily="50" charset="0"/>
              </a:rPr>
              <a:t>Following a story strengthens attention and concentration over time.</a:t>
            </a:r>
          </a:p>
          <a:p>
            <a:endParaRPr lang="en-US" sz="1600" dirty="0">
              <a:solidFill>
                <a:schemeClr val="bg1"/>
              </a:solidFill>
              <a:latin typeface="Letter-join No-Lead 12" panose="02000505000000020003" pitchFamily="50" charset="0"/>
            </a:endParaRPr>
          </a:p>
          <a:p>
            <a:r>
              <a:rPr lang="en-US" sz="2000" b="1" u="sng" dirty="0">
                <a:solidFill>
                  <a:srgbClr val="FFFF00"/>
                </a:solidFill>
                <a:latin typeface="Letter-join No-Lead 12" panose="02000505000000020003" pitchFamily="50" charset="0"/>
              </a:rPr>
              <a:t>Sparks Imagination and Curiosity</a:t>
            </a:r>
            <a:br>
              <a:rPr lang="en-US" sz="1600" dirty="0">
                <a:solidFill>
                  <a:schemeClr val="bg1"/>
                </a:solidFill>
                <a:latin typeface="Letter-join No-Lead 12" panose="02000505000000020003" pitchFamily="50" charset="0"/>
              </a:rPr>
            </a:br>
            <a:r>
              <a:rPr lang="en-US" sz="1600" dirty="0">
                <a:solidFill>
                  <a:schemeClr val="bg1"/>
                </a:solidFill>
                <a:latin typeface="Letter-join No-Lead 12" panose="02000505000000020003" pitchFamily="50" charset="0"/>
              </a:rPr>
              <a:t>Fiction fuels creativity. Non-fiction inspires interest in the world around them.</a:t>
            </a:r>
          </a:p>
          <a:p>
            <a:endParaRPr lang="en-US" sz="1600" dirty="0">
              <a:solidFill>
                <a:schemeClr val="bg1"/>
              </a:solidFill>
              <a:latin typeface="Letter-join No-Lead 12" panose="02000505000000020003" pitchFamily="50" charset="0"/>
            </a:endParaRPr>
          </a:p>
          <a:p>
            <a:r>
              <a:rPr lang="en-US" sz="2000" b="1" u="sng" dirty="0">
                <a:solidFill>
                  <a:srgbClr val="FFFF00"/>
                </a:solidFill>
                <a:latin typeface="Letter-join No-Lead 12" panose="02000505000000020003" pitchFamily="50" charset="0"/>
              </a:rPr>
              <a:t>Encourages Lifelong Learning</a:t>
            </a:r>
            <a:br>
              <a:rPr lang="en-US" sz="1600" dirty="0">
                <a:solidFill>
                  <a:schemeClr val="bg1"/>
                </a:solidFill>
                <a:latin typeface="Letter-join No-Lead 12" panose="02000505000000020003" pitchFamily="50" charset="0"/>
              </a:rPr>
            </a:br>
            <a:r>
              <a:rPr lang="en-US" sz="1600" dirty="0">
                <a:solidFill>
                  <a:schemeClr val="bg1"/>
                </a:solidFill>
                <a:latin typeface="Letter-join No-Lead 12" panose="02000505000000020003" pitchFamily="50" charset="0"/>
              </a:rPr>
              <a:t>When kids enjoy reading, they’re more likely to stay curious and love learning for life.</a:t>
            </a:r>
          </a:p>
        </p:txBody>
      </p:sp>
    </p:spTree>
    <p:extLst>
      <p:ext uri="{BB962C8B-B14F-4D97-AF65-F5344CB8AC3E}">
        <p14:creationId xmlns:p14="http://schemas.microsoft.com/office/powerpoint/2010/main" val="102286725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50DDC7-0DE7-4D18-BD49-F0EF68F76197}"/>
              </a:ext>
            </a:extLst>
          </p:cNvPr>
          <p:cNvSpPr>
            <a:spLocks noGrp="1"/>
          </p:cNvSpPr>
          <p:nvPr>
            <p:ph type="title"/>
          </p:nvPr>
        </p:nvSpPr>
        <p:spPr>
          <a:xfrm>
            <a:off x="601670" y="1138425"/>
            <a:ext cx="6719018" cy="868839"/>
          </a:xfrm>
        </p:spPr>
        <p:txBody>
          <a:bodyPr/>
          <a:lstStyle/>
          <a:p>
            <a:r>
              <a:rPr lang="en-US" b="1" dirty="0" err="1">
                <a:latin typeface="Letter-join No-Lead 12" panose="02000505000000020003" pitchFamily="50" charset="0"/>
              </a:rPr>
              <a:t>Maths</a:t>
            </a:r>
            <a:r>
              <a:rPr lang="en-US" b="1" dirty="0">
                <a:latin typeface="Letter-join No-Lead 12" panose="02000505000000020003" pitchFamily="50" charset="0"/>
              </a:rPr>
              <a:t> – Ways to help at home</a:t>
            </a:r>
            <a:endParaRPr lang="en-GB" b="1" dirty="0">
              <a:latin typeface="Letter-join No-Lead 12" panose="02000505000000020003" pitchFamily="50" charset="0"/>
            </a:endParaRPr>
          </a:p>
        </p:txBody>
      </p:sp>
      <p:sp>
        <p:nvSpPr>
          <p:cNvPr id="3" name="Content Placeholder 2">
            <a:extLst>
              <a:ext uri="{FF2B5EF4-FFF2-40B4-BE49-F238E27FC236}">
                <a16:creationId xmlns:a16="http://schemas.microsoft.com/office/drawing/2014/main" id="{A7AD1D45-A567-401E-B887-6E1C7350409A}"/>
              </a:ext>
            </a:extLst>
          </p:cNvPr>
          <p:cNvSpPr>
            <a:spLocks noGrp="1"/>
          </p:cNvSpPr>
          <p:nvPr>
            <p:ph idx="1"/>
          </p:nvPr>
        </p:nvSpPr>
        <p:spPr>
          <a:xfrm>
            <a:off x="296260" y="2360065"/>
            <a:ext cx="8093365" cy="5039265"/>
          </a:xfrm>
        </p:spPr>
        <p:txBody>
          <a:bodyPr>
            <a:normAutofit/>
          </a:bodyPr>
          <a:lstStyle/>
          <a:p>
            <a:r>
              <a:rPr lang="en-US" sz="2000" dirty="0">
                <a:latin typeface="Letter-join No-Lead 12" panose="02000505000000020003" pitchFamily="50" charset="0"/>
              </a:rPr>
              <a:t>Play mental </a:t>
            </a:r>
            <a:r>
              <a:rPr lang="en-US" sz="2000" dirty="0" err="1">
                <a:latin typeface="Letter-join No-Lead 12" panose="02000505000000020003" pitchFamily="50" charset="0"/>
              </a:rPr>
              <a:t>maths</a:t>
            </a:r>
            <a:r>
              <a:rPr lang="en-US" sz="2000" dirty="0">
                <a:latin typeface="Letter-join No-Lead 12" panose="02000505000000020003" pitchFamily="50" charset="0"/>
              </a:rPr>
              <a:t> games including counting in different amounts, forwards and backwards. </a:t>
            </a:r>
          </a:p>
          <a:p>
            <a:r>
              <a:rPr lang="en-US" sz="2000" dirty="0">
                <a:latin typeface="Letter-join No-Lead 12" panose="02000505000000020003" pitchFamily="50" charset="0"/>
              </a:rPr>
              <a:t>Encourage opportunities for telling the time. </a:t>
            </a:r>
          </a:p>
          <a:p>
            <a:r>
              <a:rPr lang="en-US" sz="2000" dirty="0">
                <a:latin typeface="Letter-join No-Lead 12" panose="02000505000000020003" pitchFamily="50" charset="0"/>
              </a:rPr>
              <a:t>Encourage opportunities for counting coins and money; finding amounts or calculating change when shopping. </a:t>
            </a:r>
          </a:p>
          <a:p>
            <a:r>
              <a:rPr lang="en-US" sz="2000" dirty="0">
                <a:latin typeface="Letter-join No-Lead 12" panose="02000505000000020003" pitchFamily="50" charset="0"/>
              </a:rPr>
              <a:t>Look for numbers on street signs, car registrations and anywhere else! </a:t>
            </a:r>
          </a:p>
          <a:p>
            <a:r>
              <a:rPr lang="en-US" sz="2000" dirty="0">
                <a:latin typeface="Letter-join No-Lead 12" panose="02000505000000020003" pitchFamily="50" charset="0"/>
              </a:rPr>
              <a:t>Look for examples of 2D and 3D shapes around the home. </a:t>
            </a:r>
          </a:p>
          <a:p>
            <a:r>
              <a:rPr lang="en-US" sz="2000" dirty="0">
                <a:latin typeface="Letter-join No-Lead 12" panose="02000505000000020003" pitchFamily="50" charset="0"/>
              </a:rPr>
              <a:t>Identify, weigh or measure quantities and amounts in the kitchen or in recipes.</a:t>
            </a:r>
          </a:p>
          <a:p>
            <a:r>
              <a:rPr lang="en-US" sz="2000" dirty="0">
                <a:latin typeface="Letter-join No-Lead 12" panose="02000505000000020003" pitchFamily="50" charset="0"/>
              </a:rPr>
              <a:t>Play games involving numbers or logic, such as dominoes, card games, darts, draughts and chess</a:t>
            </a:r>
          </a:p>
          <a:p>
            <a:r>
              <a:rPr lang="en-US" sz="2000" dirty="0">
                <a:latin typeface="Letter-join No-Lead 12" panose="02000505000000020003" pitchFamily="50" charset="0"/>
              </a:rPr>
              <a:t>Play times tables games. </a:t>
            </a:r>
          </a:p>
          <a:p>
            <a:pPr marL="0" indent="0">
              <a:buNone/>
            </a:pPr>
            <a:endParaRPr lang="en-GB" sz="2000" dirty="0">
              <a:latin typeface="Letter-join No-Lead 12" panose="02000505000000020003" pitchFamily="50" charset="0"/>
            </a:endParaRPr>
          </a:p>
        </p:txBody>
      </p:sp>
    </p:spTree>
    <p:extLst>
      <p:ext uri="{BB962C8B-B14F-4D97-AF65-F5344CB8AC3E}">
        <p14:creationId xmlns:p14="http://schemas.microsoft.com/office/powerpoint/2010/main" val="189439069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9907" y="1138425"/>
            <a:ext cx="8704185" cy="763525"/>
          </a:xfrm>
        </p:spPr>
        <p:txBody>
          <a:bodyPr>
            <a:normAutofit fontScale="90000"/>
          </a:bodyPr>
          <a:lstStyle/>
          <a:p>
            <a:pPr algn="ctr"/>
            <a:r>
              <a:rPr lang="en-US" b="1" dirty="0">
                <a:latin typeface="Letter-join No-Lead 12" panose="02000505000000020003" pitchFamily="50" charset="0"/>
              </a:rPr>
              <a:t>Writing &amp; Reading – End of Year 4 Expectations</a:t>
            </a:r>
          </a:p>
        </p:txBody>
      </p:sp>
      <p:sp>
        <p:nvSpPr>
          <p:cNvPr id="5" name="TextBox 4"/>
          <p:cNvSpPr txBox="1"/>
          <p:nvPr/>
        </p:nvSpPr>
        <p:spPr>
          <a:xfrm>
            <a:off x="2739540" y="6483100"/>
            <a:ext cx="3970330" cy="338554"/>
          </a:xfrm>
          <a:prstGeom prst="rect">
            <a:avLst/>
          </a:prstGeom>
          <a:noFill/>
        </p:spPr>
        <p:txBody>
          <a:bodyPr wrap="square" rtlCol="0">
            <a:spAutoFit/>
          </a:bodyPr>
          <a:lstStyle/>
          <a:p>
            <a:r>
              <a:rPr lang="en-GB" sz="1600" dirty="0">
                <a:solidFill>
                  <a:schemeClr val="tx2">
                    <a:lumMod val="60000"/>
                    <a:lumOff val="40000"/>
                  </a:schemeClr>
                </a:solidFill>
                <a:effectLst>
                  <a:outerShdw blurRad="38100" dist="38100" dir="2700000" algn="tl">
                    <a:srgbClr val="000000">
                      <a:alpha val="43137"/>
                    </a:srgbClr>
                  </a:outerShdw>
                </a:effectLst>
                <a:latin typeface="Comic Sans MS" panose="030F0702030302020204" pitchFamily="66" charset="0"/>
              </a:rPr>
              <a:t>Everyone Experiences Excellence</a:t>
            </a:r>
          </a:p>
        </p:txBody>
      </p:sp>
      <p:pic>
        <p:nvPicPr>
          <p:cNvPr id="6146"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33247" t="20069" r="34433" b="7904"/>
          <a:stretch/>
        </p:blipFill>
        <p:spPr bwMode="auto">
          <a:xfrm>
            <a:off x="907080" y="2054654"/>
            <a:ext cx="3512215" cy="440287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147" name="Picture 3"/>
          <p:cNvPicPr>
            <a:picLocks noChangeAspect="1" noChangeArrowheads="1"/>
          </p:cNvPicPr>
          <p:nvPr/>
        </p:nvPicPr>
        <p:blipFill rotWithShape="1">
          <a:blip r:embed="rId3">
            <a:extLst>
              <a:ext uri="{28A0092B-C50C-407E-A947-70E740481C1C}">
                <a14:useLocalDpi xmlns:a14="http://schemas.microsoft.com/office/drawing/2010/main" val="0"/>
              </a:ext>
            </a:extLst>
          </a:blip>
          <a:srcRect l="33350" t="19333" r="34400" b="7200"/>
          <a:stretch/>
        </p:blipFill>
        <p:spPr bwMode="auto">
          <a:xfrm>
            <a:off x="4572000" y="2054654"/>
            <a:ext cx="3436000" cy="44028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81043748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54" y="1094983"/>
            <a:ext cx="8704185" cy="610820"/>
          </a:xfrm>
        </p:spPr>
        <p:txBody>
          <a:bodyPr>
            <a:normAutofit fontScale="90000"/>
          </a:bodyPr>
          <a:lstStyle/>
          <a:p>
            <a:pPr algn="ctr"/>
            <a:r>
              <a:rPr lang="en-US" b="1" dirty="0">
                <a:latin typeface="Letter-join No-Lead 12" panose="02000505000000020003" pitchFamily="50" charset="0"/>
              </a:rPr>
              <a:t>Maths – End of Year 4 Expectations</a:t>
            </a:r>
          </a:p>
        </p:txBody>
      </p:sp>
      <p:sp>
        <p:nvSpPr>
          <p:cNvPr id="5" name="TextBox 4"/>
          <p:cNvSpPr txBox="1"/>
          <p:nvPr/>
        </p:nvSpPr>
        <p:spPr>
          <a:xfrm>
            <a:off x="2739540" y="6483100"/>
            <a:ext cx="3970330" cy="338554"/>
          </a:xfrm>
          <a:prstGeom prst="rect">
            <a:avLst/>
          </a:prstGeom>
          <a:noFill/>
        </p:spPr>
        <p:txBody>
          <a:bodyPr wrap="square" rtlCol="0">
            <a:spAutoFit/>
          </a:bodyPr>
          <a:lstStyle/>
          <a:p>
            <a:r>
              <a:rPr lang="en-GB" sz="1600" dirty="0">
                <a:solidFill>
                  <a:schemeClr val="tx2">
                    <a:lumMod val="60000"/>
                    <a:lumOff val="40000"/>
                  </a:schemeClr>
                </a:solidFill>
                <a:effectLst>
                  <a:outerShdw blurRad="38100" dist="38100" dir="2700000" algn="tl">
                    <a:srgbClr val="000000">
                      <a:alpha val="43137"/>
                    </a:srgbClr>
                  </a:outerShdw>
                </a:effectLst>
                <a:latin typeface="Comic Sans MS" panose="030F0702030302020204" pitchFamily="66" charset="0"/>
              </a:rPr>
              <a:t>Everyone Experiences Excellence</a:t>
            </a:r>
          </a:p>
        </p:txBody>
      </p:sp>
      <p:pic>
        <p:nvPicPr>
          <p:cNvPr id="7170"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33247" t="21993" r="34665" b="6529"/>
          <a:stretch/>
        </p:blipFill>
        <p:spPr bwMode="auto">
          <a:xfrm>
            <a:off x="2797747" y="1750438"/>
            <a:ext cx="3777027" cy="473266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73196565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5054E57D-9CBD-426E-9F1E-4919388462D9}"/>
              </a:ext>
            </a:extLst>
          </p:cNvPr>
          <p:cNvSpPr/>
          <p:nvPr/>
        </p:nvSpPr>
        <p:spPr>
          <a:xfrm>
            <a:off x="296260" y="1596541"/>
            <a:ext cx="4123035" cy="3664920"/>
          </a:xfrm>
          <a:prstGeom prst="rect">
            <a:avLst/>
          </a:prstGeom>
        </p:spPr>
        <p:txBody>
          <a:bodyPr wrap="square">
            <a:spAutoFit/>
          </a:bodyPr>
          <a:lstStyle/>
          <a:p>
            <a:r>
              <a:rPr lang="en-US" b="1" dirty="0">
                <a:solidFill>
                  <a:schemeClr val="bg1"/>
                </a:solidFill>
                <a:latin typeface="Letter-join No-Lead 12" panose="02000505000000020003" pitchFamily="50" charset="0"/>
              </a:rPr>
              <a:t>Nursery to Year 5 Girls </a:t>
            </a:r>
            <a:endParaRPr lang="en-US" dirty="0">
              <a:solidFill>
                <a:schemeClr val="bg1"/>
              </a:solidFill>
              <a:latin typeface="Letter-join No-Lead 12" panose="02000505000000020003" pitchFamily="50" charset="0"/>
            </a:endParaRPr>
          </a:p>
          <a:p>
            <a:r>
              <a:rPr lang="en-US" dirty="0">
                <a:solidFill>
                  <a:schemeClr val="bg1"/>
                </a:solidFill>
                <a:latin typeface="Comic Sans MS" panose="030F0702030302020204" pitchFamily="66" charset="0"/>
              </a:rPr>
              <a:t> </a:t>
            </a:r>
            <a:br>
              <a:rPr lang="en-US" dirty="0">
                <a:solidFill>
                  <a:schemeClr val="bg1"/>
                </a:solidFill>
                <a:latin typeface="Comic Sans MS" panose="030F0702030302020204" pitchFamily="66" charset="0"/>
              </a:rPr>
            </a:br>
            <a:endParaRPr lang="en-US" dirty="0">
              <a:solidFill>
                <a:schemeClr val="bg1"/>
              </a:solidFill>
              <a:latin typeface="Comic Sans MS" panose="030F0702030302020204" pitchFamily="66" charset="0"/>
            </a:endParaRPr>
          </a:p>
          <a:p>
            <a:pPr fontAlgn="t">
              <a:buFont typeface="Arial" panose="020B0604020202020204" pitchFamily="34" charset="0"/>
              <a:buChar char="•"/>
            </a:pPr>
            <a:r>
              <a:rPr lang="en-US" dirty="0">
                <a:solidFill>
                  <a:schemeClr val="bg1"/>
                </a:solidFill>
                <a:latin typeface="Letter-join No-Lead 12" panose="02000505000000020003" pitchFamily="50" charset="0"/>
              </a:rPr>
              <a:t>Red polo shirt </a:t>
            </a:r>
          </a:p>
          <a:p>
            <a:pPr fontAlgn="t">
              <a:buFont typeface="Arial" panose="020B0604020202020204" pitchFamily="34" charset="0"/>
              <a:buChar char="•"/>
            </a:pPr>
            <a:r>
              <a:rPr lang="en-US" dirty="0">
                <a:solidFill>
                  <a:schemeClr val="bg1"/>
                </a:solidFill>
                <a:latin typeface="Letter-join No-Lead 12" panose="02000505000000020003" pitchFamily="50" charset="0"/>
              </a:rPr>
              <a:t>School navy V neck sweatshirt / cardigan </a:t>
            </a:r>
          </a:p>
          <a:p>
            <a:pPr fontAlgn="t">
              <a:buFont typeface="Arial" panose="020B0604020202020204" pitchFamily="34" charset="0"/>
              <a:buChar char="•"/>
            </a:pPr>
            <a:r>
              <a:rPr lang="en-US" dirty="0">
                <a:solidFill>
                  <a:schemeClr val="bg1"/>
                </a:solidFill>
                <a:latin typeface="Letter-join No-Lead 12" panose="02000505000000020003" pitchFamily="50" charset="0"/>
              </a:rPr>
              <a:t>Grey skirt or trousers </a:t>
            </a:r>
          </a:p>
          <a:p>
            <a:pPr fontAlgn="t">
              <a:buFont typeface="Arial" panose="020B0604020202020204" pitchFamily="34" charset="0"/>
              <a:buChar char="•"/>
            </a:pPr>
            <a:r>
              <a:rPr lang="en-US" dirty="0">
                <a:solidFill>
                  <a:schemeClr val="bg1"/>
                </a:solidFill>
                <a:latin typeface="Letter-join No-Lead 12" panose="02000505000000020003" pitchFamily="50" charset="0"/>
              </a:rPr>
              <a:t>Low heeled, dark </a:t>
            </a:r>
            <a:r>
              <a:rPr lang="en-US" dirty="0" err="1">
                <a:solidFill>
                  <a:schemeClr val="bg1"/>
                </a:solidFill>
                <a:latin typeface="Letter-join No-Lead 12" panose="02000505000000020003" pitchFamily="50" charset="0"/>
              </a:rPr>
              <a:t>coloured</a:t>
            </a:r>
            <a:r>
              <a:rPr lang="en-US" dirty="0">
                <a:solidFill>
                  <a:schemeClr val="bg1"/>
                </a:solidFill>
                <a:latin typeface="Letter-join No-Lead 12" panose="02000505000000020003" pitchFamily="50" charset="0"/>
              </a:rPr>
              <a:t> footwear that is a full shoe with a back on </a:t>
            </a:r>
          </a:p>
          <a:p>
            <a:pPr fontAlgn="t">
              <a:buFont typeface="Arial" panose="020B0604020202020204" pitchFamily="34" charset="0"/>
              <a:buChar char="•"/>
            </a:pPr>
            <a:r>
              <a:rPr lang="en-US" dirty="0">
                <a:solidFill>
                  <a:schemeClr val="bg1"/>
                </a:solidFill>
                <a:latin typeface="Letter-join No-Lead 12" panose="02000505000000020003" pitchFamily="50" charset="0"/>
              </a:rPr>
              <a:t>Dark </a:t>
            </a:r>
            <a:r>
              <a:rPr lang="en-US" dirty="0" err="1">
                <a:solidFill>
                  <a:schemeClr val="bg1"/>
                </a:solidFill>
                <a:latin typeface="Letter-join No-Lead 12" panose="02000505000000020003" pitchFamily="50" charset="0"/>
              </a:rPr>
              <a:t>coloured</a:t>
            </a:r>
            <a:r>
              <a:rPr lang="en-US" dirty="0">
                <a:solidFill>
                  <a:schemeClr val="bg1"/>
                </a:solidFill>
                <a:latin typeface="Letter-join No-Lead 12" panose="02000505000000020003" pitchFamily="50" charset="0"/>
              </a:rPr>
              <a:t> tights or socks</a:t>
            </a:r>
          </a:p>
          <a:p>
            <a:pPr fontAlgn="t">
              <a:buFont typeface="Arial" panose="020B0604020202020204" pitchFamily="34" charset="0"/>
              <a:buChar char="•"/>
            </a:pPr>
            <a:r>
              <a:rPr lang="en-US" dirty="0">
                <a:solidFill>
                  <a:schemeClr val="bg1"/>
                </a:solidFill>
                <a:latin typeface="Letter-join No-Lead 12" panose="02000505000000020003" pitchFamily="50" charset="0"/>
              </a:rPr>
              <a:t>Red/white checked summer dress can be worn in the summer term with a full shoe.</a:t>
            </a:r>
            <a:endParaRPr lang="en-US" b="0" i="0" dirty="0">
              <a:solidFill>
                <a:schemeClr val="bg1"/>
              </a:solidFill>
              <a:effectLst/>
              <a:latin typeface="Letter-join No-Lead 12" panose="02000505000000020003" pitchFamily="50" charset="0"/>
            </a:endParaRPr>
          </a:p>
        </p:txBody>
      </p:sp>
      <p:sp>
        <p:nvSpPr>
          <p:cNvPr id="10" name="Rectangle 9">
            <a:extLst>
              <a:ext uri="{FF2B5EF4-FFF2-40B4-BE49-F238E27FC236}">
                <a16:creationId xmlns:a16="http://schemas.microsoft.com/office/drawing/2014/main" id="{202EB8B2-A3E9-4232-99BC-F0418A211825}"/>
              </a:ext>
            </a:extLst>
          </p:cNvPr>
          <p:cNvSpPr/>
          <p:nvPr/>
        </p:nvSpPr>
        <p:spPr>
          <a:xfrm>
            <a:off x="4572000" y="1596540"/>
            <a:ext cx="4572000" cy="2308324"/>
          </a:xfrm>
          <a:prstGeom prst="rect">
            <a:avLst/>
          </a:prstGeom>
        </p:spPr>
        <p:txBody>
          <a:bodyPr>
            <a:spAutoFit/>
          </a:bodyPr>
          <a:lstStyle/>
          <a:p>
            <a:r>
              <a:rPr lang="en-US" b="1" dirty="0">
                <a:solidFill>
                  <a:schemeClr val="bg1"/>
                </a:solidFill>
                <a:latin typeface="Letter-join No-Lead 12" panose="02000505000000020003" pitchFamily="50" charset="0"/>
              </a:rPr>
              <a:t>Nursery to Year 5 Boys </a:t>
            </a:r>
            <a:endParaRPr lang="en-US" dirty="0">
              <a:solidFill>
                <a:schemeClr val="bg1"/>
              </a:solidFill>
              <a:latin typeface="Letter-join No-Lead 12" panose="02000505000000020003" pitchFamily="50" charset="0"/>
            </a:endParaRPr>
          </a:p>
          <a:p>
            <a:r>
              <a:rPr lang="en-US" dirty="0">
                <a:solidFill>
                  <a:schemeClr val="bg1"/>
                </a:solidFill>
                <a:latin typeface="Letter-join No-Lead 12" panose="02000505000000020003" pitchFamily="50" charset="0"/>
              </a:rPr>
              <a:t> </a:t>
            </a:r>
            <a:br>
              <a:rPr lang="en-US" dirty="0">
                <a:solidFill>
                  <a:schemeClr val="bg1"/>
                </a:solidFill>
                <a:latin typeface="Letter-join No-Lead 12" panose="02000505000000020003" pitchFamily="50" charset="0"/>
              </a:rPr>
            </a:br>
            <a:endParaRPr lang="en-US" dirty="0">
              <a:solidFill>
                <a:schemeClr val="bg1"/>
              </a:solidFill>
              <a:latin typeface="Letter-join No-Lead 12" panose="02000505000000020003" pitchFamily="50" charset="0"/>
            </a:endParaRPr>
          </a:p>
          <a:p>
            <a:pPr fontAlgn="t">
              <a:buFont typeface="Arial" panose="020B0604020202020204" pitchFamily="34" charset="0"/>
              <a:buChar char="•"/>
            </a:pPr>
            <a:r>
              <a:rPr lang="en-US" dirty="0">
                <a:solidFill>
                  <a:schemeClr val="bg1"/>
                </a:solidFill>
                <a:latin typeface="Letter-join No-Lead 12" panose="02000505000000020003" pitchFamily="50" charset="0"/>
              </a:rPr>
              <a:t>Red polo shirt </a:t>
            </a:r>
          </a:p>
          <a:p>
            <a:pPr fontAlgn="t">
              <a:buFont typeface="Arial" panose="020B0604020202020204" pitchFamily="34" charset="0"/>
              <a:buChar char="•"/>
            </a:pPr>
            <a:r>
              <a:rPr lang="en-US" dirty="0">
                <a:solidFill>
                  <a:schemeClr val="bg1"/>
                </a:solidFill>
                <a:latin typeface="Letter-join No-Lead 12" panose="02000505000000020003" pitchFamily="50" charset="0"/>
              </a:rPr>
              <a:t>School V neck sweatshirt </a:t>
            </a:r>
          </a:p>
          <a:p>
            <a:pPr fontAlgn="t">
              <a:buFont typeface="Arial" panose="020B0604020202020204" pitchFamily="34" charset="0"/>
              <a:buChar char="•"/>
            </a:pPr>
            <a:r>
              <a:rPr lang="en-US" dirty="0">
                <a:solidFill>
                  <a:schemeClr val="bg1"/>
                </a:solidFill>
                <a:latin typeface="Letter-join No-Lead 12" panose="02000505000000020003" pitchFamily="50" charset="0"/>
              </a:rPr>
              <a:t>Grey trousers or shorts </a:t>
            </a:r>
          </a:p>
          <a:p>
            <a:pPr fontAlgn="t">
              <a:buFont typeface="Arial" panose="020B0604020202020204" pitchFamily="34" charset="0"/>
              <a:buChar char="•"/>
            </a:pPr>
            <a:r>
              <a:rPr lang="en-US" dirty="0">
                <a:solidFill>
                  <a:schemeClr val="bg1"/>
                </a:solidFill>
                <a:latin typeface="Letter-join No-Lead 12" panose="02000505000000020003" pitchFamily="50" charset="0"/>
              </a:rPr>
              <a:t>Dark </a:t>
            </a:r>
            <a:r>
              <a:rPr lang="en-US" dirty="0" err="1">
                <a:solidFill>
                  <a:schemeClr val="bg1"/>
                </a:solidFill>
                <a:latin typeface="Letter-join No-Lead 12" panose="02000505000000020003" pitchFamily="50" charset="0"/>
              </a:rPr>
              <a:t>coloured</a:t>
            </a:r>
            <a:r>
              <a:rPr lang="en-US" dirty="0">
                <a:solidFill>
                  <a:schemeClr val="bg1"/>
                </a:solidFill>
                <a:latin typeface="Letter-join No-Lead 12" panose="02000505000000020003" pitchFamily="50" charset="0"/>
              </a:rPr>
              <a:t> footwear – no trainers thank you</a:t>
            </a:r>
            <a:endParaRPr lang="en-US" b="0" i="0" dirty="0">
              <a:solidFill>
                <a:schemeClr val="bg1"/>
              </a:solidFill>
              <a:effectLst/>
              <a:latin typeface="Letter-join No-Lead 12" panose="02000505000000020003" pitchFamily="50" charset="0"/>
            </a:endParaRPr>
          </a:p>
        </p:txBody>
      </p:sp>
      <p:sp>
        <p:nvSpPr>
          <p:cNvPr id="11" name="Rectangle 10">
            <a:extLst>
              <a:ext uri="{FF2B5EF4-FFF2-40B4-BE49-F238E27FC236}">
                <a16:creationId xmlns:a16="http://schemas.microsoft.com/office/drawing/2014/main" id="{1257EE24-B06C-44C3-AA30-CA3285E94A53}"/>
              </a:ext>
            </a:extLst>
          </p:cNvPr>
          <p:cNvSpPr/>
          <p:nvPr/>
        </p:nvSpPr>
        <p:spPr>
          <a:xfrm>
            <a:off x="4266590" y="5433049"/>
            <a:ext cx="6566316" cy="1754326"/>
          </a:xfrm>
          <a:prstGeom prst="rect">
            <a:avLst/>
          </a:prstGeom>
        </p:spPr>
        <p:txBody>
          <a:bodyPr wrap="square">
            <a:spAutoFit/>
          </a:bodyPr>
          <a:lstStyle/>
          <a:p>
            <a:r>
              <a:rPr lang="en-GB" b="1" dirty="0">
                <a:solidFill>
                  <a:schemeClr val="bg1"/>
                </a:solidFill>
                <a:latin typeface="Letter-join No-Lead 12" panose="02000505000000020003" pitchFamily="50" charset="0"/>
              </a:rPr>
              <a:t>PE kit - (indoor)</a:t>
            </a:r>
            <a:endParaRPr lang="en-GB" dirty="0">
              <a:solidFill>
                <a:schemeClr val="bg1"/>
              </a:solidFill>
              <a:latin typeface="Letter-join No-Lead 12" panose="02000505000000020003" pitchFamily="50" charset="0"/>
            </a:endParaRPr>
          </a:p>
          <a:p>
            <a:r>
              <a:rPr lang="en-GB" dirty="0">
                <a:solidFill>
                  <a:schemeClr val="bg1"/>
                </a:solidFill>
                <a:latin typeface="Letter-join No-Lead 12" panose="02000505000000020003" pitchFamily="50" charset="0"/>
              </a:rPr>
              <a:t>Navy shorts</a:t>
            </a:r>
          </a:p>
          <a:p>
            <a:r>
              <a:rPr lang="en-GB" dirty="0">
                <a:solidFill>
                  <a:schemeClr val="bg1"/>
                </a:solidFill>
                <a:latin typeface="Letter-join No-Lead 12" panose="02000505000000020003" pitchFamily="50" charset="0"/>
              </a:rPr>
              <a:t>Red t-shirt</a:t>
            </a:r>
          </a:p>
          <a:p>
            <a:r>
              <a:rPr lang="en-GB" dirty="0">
                <a:solidFill>
                  <a:schemeClr val="bg1"/>
                </a:solidFill>
                <a:latin typeface="Letter-join No-Lead 12" panose="02000505000000020003" pitchFamily="50" charset="0"/>
              </a:rPr>
              <a:t>Black pumps</a:t>
            </a:r>
          </a:p>
          <a:p>
            <a:br>
              <a:rPr lang="en-GB" dirty="0">
                <a:solidFill>
                  <a:srgbClr val="4C4C4C"/>
                </a:solidFill>
                <a:latin typeface="Comfortaa"/>
              </a:rPr>
            </a:br>
            <a:endParaRPr lang="en-GB" dirty="0">
              <a:solidFill>
                <a:srgbClr val="4C4C4C"/>
              </a:solidFill>
              <a:latin typeface="Open Sans"/>
            </a:endParaRPr>
          </a:p>
        </p:txBody>
      </p:sp>
      <p:sp>
        <p:nvSpPr>
          <p:cNvPr id="12" name="Rectangle 11">
            <a:extLst>
              <a:ext uri="{FF2B5EF4-FFF2-40B4-BE49-F238E27FC236}">
                <a16:creationId xmlns:a16="http://schemas.microsoft.com/office/drawing/2014/main" id="{8E03A4AD-55AE-4F2E-9FA3-BEF4ABB6255A}"/>
              </a:ext>
            </a:extLst>
          </p:cNvPr>
          <p:cNvSpPr/>
          <p:nvPr/>
        </p:nvSpPr>
        <p:spPr>
          <a:xfrm>
            <a:off x="6404460" y="5433143"/>
            <a:ext cx="4572000" cy="1200329"/>
          </a:xfrm>
          <a:prstGeom prst="rect">
            <a:avLst/>
          </a:prstGeom>
        </p:spPr>
        <p:txBody>
          <a:bodyPr>
            <a:spAutoFit/>
          </a:bodyPr>
          <a:lstStyle/>
          <a:p>
            <a:r>
              <a:rPr lang="en-GB" b="1" dirty="0">
                <a:solidFill>
                  <a:schemeClr val="bg1"/>
                </a:solidFill>
                <a:latin typeface="Letter-join No-Lead 12" panose="02000505000000020003" pitchFamily="50" charset="0"/>
              </a:rPr>
              <a:t>PE (outdoor)</a:t>
            </a:r>
            <a:endParaRPr lang="en-GB" dirty="0">
              <a:solidFill>
                <a:schemeClr val="bg1"/>
              </a:solidFill>
              <a:latin typeface="Letter-join No-Lead 12" panose="02000505000000020003" pitchFamily="50" charset="0"/>
            </a:endParaRPr>
          </a:p>
          <a:p>
            <a:r>
              <a:rPr lang="en-GB" dirty="0">
                <a:solidFill>
                  <a:schemeClr val="bg1"/>
                </a:solidFill>
                <a:latin typeface="Letter-join No-Lead 12" panose="02000505000000020003" pitchFamily="50" charset="0"/>
              </a:rPr>
              <a:t>Dark tracksuit bottoms</a:t>
            </a:r>
          </a:p>
          <a:p>
            <a:r>
              <a:rPr lang="en-GB" dirty="0">
                <a:solidFill>
                  <a:schemeClr val="bg1"/>
                </a:solidFill>
                <a:latin typeface="Letter-join No-Lead 12" panose="02000505000000020003" pitchFamily="50" charset="0"/>
              </a:rPr>
              <a:t>Red t-shirt</a:t>
            </a:r>
          </a:p>
          <a:p>
            <a:r>
              <a:rPr lang="en-GB" dirty="0">
                <a:solidFill>
                  <a:schemeClr val="bg1"/>
                </a:solidFill>
                <a:latin typeface="Letter-join No-Lead 12" panose="02000505000000020003" pitchFamily="50" charset="0"/>
              </a:rPr>
              <a:t>Trainers</a:t>
            </a:r>
          </a:p>
        </p:txBody>
      </p:sp>
      <p:sp>
        <p:nvSpPr>
          <p:cNvPr id="13" name="Rectangle: Rounded Corners 12">
            <a:extLst>
              <a:ext uri="{FF2B5EF4-FFF2-40B4-BE49-F238E27FC236}">
                <a16:creationId xmlns:a16="http://schemas.microsoft.com/office/drawing/2014/main" id="{A69AA2F6-BDB9-45E8-89C8-2BD4224B2987}"/>
              </a:ext>
            </a:extLst>
          </p:cNvPr>
          <p:cNvSpPr/>
          <p:nvPr/>
        </p:nvSpPr>
        <p:spPr>
          <a:xfrm>
            <a:off x="601670" y="5566870"/>
            <a:ext cx="3054100" cy="916230"/>
          </a:xfrm>
          <a:prstGeom prst="roundRect">
            <a:avLst/>
          </a:prstGeom>
          <a:no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b="1" dirty="0">
                <a:solidFill>
                  <a:srgbClr val="FFFF00"/>
                </a:solidFill>
                <a:latin typeface="Letter-join No-Lead 12" panose="02000505000000020003" pitchFamily="50" charset="0"/>
              </a:rPr>
              <a:t>Uniform</a:t>
            </a:r>
            <a:endParaRPr lang="en-GB" sz="3600" b="1" dirty="0">
              <a:solidFill>
                <a:srgbClr val="FFFF00"/>
              </a:solidFill>
              <a:latin typeface="Letter-join No-Lead 12" panose="02000505000000020003" pitchFamily="50" charset="0"/>
            </a:endParaRPr>
          </a:p>
        </p:txBody>
      </p:sp>
    </p:spTree>
    <p:extLst>
      <p:ext uri="{BB962C8B-B14F-4D97-AF65-F5344CB8AC3E}">
        <p14:creationId xmlns:p14="http://schemas.microsoft.com/office/powerpoint/2010/main" val="245875249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48965" y="1094983"/>
            <a:ext cx="8229600" cy="610820"/>
          </a:xfrm>
        </p:spPr>
        <p:txBody>
          <a:bodyPr>
            <a:normAutofit fontScale="90000"/>
          </a:bodyPr>
          <a:lstStyle/>
          <a:p>
            <a:pPr algn="ctr"/>
            <a:r>
              <a:rPr lang="en-US" b="1" dirty="0">
                <a:latin typeface="Letter-join No-Lead 12" panose="02000505000000020003" pitchFamily="50" charset="0"/>
              </a:rPr>
              <a:t>Communicating with families</a:t>
            </a:r>
          </a:p>
        </p:txBody>
      </p:sp>
      <p:pic>
        <p:nvPicPr>
          <p:cNvPr id="2050" name="Picture 2" descr="Image result for class doj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495646" y="2207360"/>
            <a:ext cx="4428445" cy="3557518"/>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232E2D30-4903-4811-BE7E-DFC853590F05}"/>
              </a:ext>
            </a:extLst>
          </p:cNvPr>
          <p:cNvSpPr txBox="1"/>
          <p:nvPr/>
        </p:nvSpPr>
        <p:spPr>
          <a:xfrm>
            <a:off x="219909" y="1761537"/>
            <a:ext cx="4199387" cy="5324535"/>
          </a:xfrm>
          <a:prstGeom prst="rect">
            <a:avLst/>
          </a:prstGeom>
          <a:noFill/>
        </p:spPr>
        <p:txBody>
          <a:bodyPr wrap="square" rtlCol="0">
            <a:spAutoFit/>
          </a:bodyPr>
          <a:lstStyle/>
          <a:p>
            <a:pPr marL="342900" indent="-342900">
              <a:buFont typeface="Arial" panose="020B0604020202020204" pitchFamily="34" charset="0"/>
              <a:buChar char="•"/>
            </a:pPr>
            <a:r>
              <a:rPr lang="en-GB" sz="2400" dirty="0">
                <a:solidFill>
                  <a:schemeClr val="bg1"/>
                </a:solidFill>
                <a:latin typeface="Letter-join No-Lead 12" panose="02000505000000020003" pitchFamily="50" charset="0"/>
              </a:rPr>
              <a:t>Parents can contact school with general enquiries: </a:t>
            </a:r>
            <a:r>
              <a:rPr lang="en-GB" u="sng" dirty="0">
                <a:solidFill>
                  <a:schemeClr val="bg1"/>
                </a:solidFill>
                <a:latin typeface="Letter-join No-Lead 12" panose="02000505000000020003" pitchFamily="50" charset="0"/>
                <a:hlinkClick r:id="rId3"/>
              </a:rPr>
              <a:t>enquiries@hudsonprimary.co.uk</a:t>
            </a:r>
            <a:r>
              <a:rPr lang="en-GB" dirty="0">
                <a:solidFill>
                  <a:schemeClr val="bg1"/>
                </a:solidFill>
                <a:latin typeface="Letter-join No-Lead 12" panose="02000505000000020003" pitchFamily="50" charset="0"/>
              </a:rPr>
              <a:t>   </a:t>
            </a:r>
          </a:p>
          <a:p>
            <a:pPr marL="342900" indent="-342900">
              <a:buFont typeface="Arial" panose="020B0604020202020204" pitchFamily="34" charset="0"/>
              <a:buChar char="•"/>
            </a:pPr>
            <a:r>
              <a:rPr lang="en-GB" u="sng" dirty="0">
                <a:solidFill>
                  <a:schemeClr val="bg1"/>
                </a:solidFill>
                <a:latin typeface="Letter-join No-Lead 12" panose="02000505000000020003" pitchFamily="50" charset="0"/>
              </a:rPr>
              <a:t>0151 5261568</a:t>
            </a:r>
          </a:p>
          <a:p>
            <a:pPr marL="342900" indent="-342900">
              <a:buFont typeface="Arial" panose="020B0604020202020204" pitchFamily="34" charset="0"/>
              <a:buChar char="•"/>
            </a:pPr>
            <a:endParaRPr lang="en-GB" sz="2400" dirty="0">
              <a:solidFill>
                <a:schemeClr val="bg1"/>
              </a:solidFill>
              <a:latin typeface="Letter-join No-Lead 12" panose="02000505000000020003" pitchFamily="50" charset="0"/>
            </a:endParaRPr>
          </a:p>
          <a:p>
            <a:pPr marL="342900" indent="-342900">
              <a:buFont typeface="Arial" panose="020B0604020202020204" pitchFamily="34" charset="0"/>
              <a:buChar char="•"/>
            </a:pPr>
            <a:r>
              <a:rPr lang="en-GB" sz="2400" dirty="0">
                <a:solidFill>
                  <a:schemeClr val="bg1"/>
                </a:solidFill>
                <a:latin typeface="Letter-join No-Lead 12" panose="02000505000000020003" pitchFamily="50" charset="0"/>
              </a:rPr>
              <a:t>Contact on the door has been reduced to limit the time teachers are away from the class in the morning.  Dojos are checked in the morning and before the end of the day, if possible. If urgent, please contact the office.</a:t>
            </a:r>
            <a:endParaRPr lang="en-US" sz="1600" u="sng" dirty="0">
              <a:solidFill>
                <a:schemeClr val="bg1"/>
              </a:solidFill>
              <a:latin typeface="Letter-join No-Lead 12" panose="02000505000000020003" pitchFamily="50" charset="0"/>
            </a:endParaRPr>
          </a:p>
          <a:p>
            <a:pPr algn="ctr"/>
            <a:endParaRPr lang="en-GB" sz="1600" dirty="0">
              <a:solidFill>
                <a:schemeClr val="bg1"/>
              </a:solidFill>
              <a:latin typeface="Comic Sans MS" panose="030F0702030302020204" pitchFamily="66" charset="0"/>
            </a:endParaRPr>
          </a:p>
        </p:txBody>
      </p:sp>
    </p:spTree>
    <p:extLst>
      <p:ext uri="{BB962C8B-B14F-4D97-AF65-F5344CB8AC3E}">
        <p14:creationId xmlns:p14="http://schemas.microsoft.com/office/powerpoint/2010/main" val="229751367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48965" y="1094983"/>
            <a:ext cx="8229600" cy="610820"/>
          </a:xfrm>
        </p:spPr>
        <p:txBody>
          <a:bodyPr>
            <a:noAutofit/>
          </a:bodyPr>
          <a:lstStyle/>
          <a:p>
            <a:pPr algn="ctr"/>
            <a:r>
              <a:rPr lang="en-US" sz="4000" b="1" dirty="0">
                <a:latin typeface="Sassoon Penpals Joined" pitchFamily="50" charset="0"/>
              </a:rPr>
              <a:t>Communicating with families</a:t>
            </a:r>
          </a:p>
        </p:txBody>
      </p:sp>
      <p:sp>
        <p:nvSpPr>
          <p:cNvPr id="5" name="TextBox 4"/>
          <p:cNvSpPr txBox="1"/>
          <p:nvPr/>
        </p:nvSpPr>
        <p:spPr>
          <a:xfrm>
            <a:off x="2739540" y="6483100"/>
            <a:ext cx="3970330" cy="338554"/>
          </a:xfrm>
          <a:prstGeom prst="rect">
            <a:avLst/>
          </a:prstGeom>
          <a:noFill/>
        </p:spPr>
        <p:txBody>
          <a:bodyPr wrap="square" rtlCol="0">
            <a:spAutoFit/>
          </a:bodyPr>
          <a:lstStyle/>
          <a:p>
            <a:r>
              <a:rPr lang="en-GB" sz="1600" dirty="0">
                <a:solidFill>
                  <a:schemeClr val="tx2">
                    <a:lumMod val="60000"/>
                    <a:lumOff val="40000"/>
                  </a:schemeClr>
                </a:solidFill>
                <a:effectLst>
                  <a:outerShdw blurRad="38100" dist="38100" dir="2700000" algn="tl">
                    <a:srgbClr val="000000">
                      <a:alpha val="43137"/>
                    </a:srgbClr>
                  </a:outerShdw>
                </a:effectLst>
                <a:latin typeface="Comic Sans MS" panose="030F0702030302020204" pitchFamily="66" charset="0"/>
              </a:rPr>
              <a:t>Everyone Experiences Excellence</a:t>
            </a:r>
          </a:p>
        </p:txBody>
      </p:sp>
      <p:pic>
        <p:nvPicPr>
          <p:cNvPr id="2050" name="Picture 2" descr="Image result for class doj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59786" y="1596540"/>
            <a:ext cx="3664920" cy="2944153"/>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754375" y="5414165"/>
            <a:ext cx="7482545" cy="646331"/>
          </a:xfrm>
          <a:prstGeom prst="rect">
            <a:avLst/>
          </a:prstGeom>
          <a:noFill/>
        </p:spPr>
        <p:txBody>
          <a:bodyPr wrap="square" rtlCol="0">
            <a:spAutoFit/>
          </a:bodyPr>
          <a:lstStyle/>
          <a:p>
            <a:r>
              <a:rPr lang="en-GB" dirty="0">
                <a:solidFill>
                  <a:schemeClr val="bg1"/>
                </a:solidFill>
                <a:latin typeface="Comic Sans MS" panose="030F0702030302020204" pitchFamily="66" charset="0"/>
              </a:rPr>
              <a:t>* Please ensure that all end of day collection arrangements are communicated via telephone through the main school line. </a:t>
            </a:r>
          </a:p>
        </p:txBody>
      </p:sp>
    </p:spTree>
    <p:extLst>
      <p:ext uri="{BB962C8B-B14F-4D97-AF65-F5344CB8AC3E}">
        <p14:creationId xmlns:p14="http://schemas.microsoft.com/office/powerpoint/2010/main" val="354772349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2765</TotalTime>
  <Words>1167</Words>
  <Application>Microsoft Office PowerPoint</Application>
  <PresentationFormat>On-screen Show (4:3)</PresentationFormat>
  <Paragraphs>132</Paragraphs>
  <Slides>22</Slides>
  <Notes>0</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22</vt:i4>
      </vt:variant>
    </vt:vector>
  </HeadingPairs>
  <TitlesOfParts>
    <vt:vector size="31" baseType="lpstr">
      <vt:lpstr>Arial</vt:lpstr>
      <vt:lpstr>Calibri</vt:lpstr>
      <vt:lpstr>Comfortaa</vt:lpstr>
      <vt:lpstr>Comic Sans MS</vt:lpstr>
      <vt:lpstr>Letter-join No-Lead 12</vt:lpstr>
      <vt:lpstr>Open Sans</vt:lpstr>
      <vt:lpstr>Sassoon Penpals</vt:lpstr>
      <vt:lpstr>Sassoon Penpals Joined</vt:lpstr>
      <vt:lpstr>Office Theme</vt:lpstr>
      <vt:lpstr>Welcome to  the New School Year</vt:lpstr>
      <vt:lpstr>An exciting new year lies ahead – 180 days of brain power needed!</vt:lpstr>
      <vt:lpstr>In this welcome session we will cover:</vt:lpstr>
      <vt:lpstr>Our Staff</vt:lpstr>
      <vt:lpstr>Our Daily Timetable</vt:lpstr>
      <vt:lpstr>Our English texts…</vt:lpstr>
      <vt:lpstr>PowerPoint Presentation</vt:lpstr>
      <vt:lpstr>PowerPoint Presentation</vt:lpstr>
      <vt:lpstr>This year we hope to:</vt:lpstr>
      <vt:lpstr>Roles and Responsibilities</vt:lpstr>
      <vt:lpstr>Rewards</vt:lpstr>
      <vt:lpstr>Home learning and the expectation of a Hudson parent in this class</vt:lpstr>
      <vt:lpstr>Home learning and the expectation of a Hudson parent in this class</vt:lpstr>
      <vt:lpstr>PowerPoint Presentation</vt:lpstr>
      <vt:lpstr>How Reading Helps  Your Child Thrive </vt:lpstr>
      <vt:lpstr> </vt:lpstr>
      <vt:lpstr>Maths – Ways to help at home</vt:lpstr>
      <vt:lpstr>Writing &amp; Reading – End of Year 4 Expectations</vt:lpstr>
      <vt:lpstr>Maths – End of Year 4 Expectations</vt:lpstr>
      <vt:lpstr>PowerPoint Presentation</vt:lpstr>
      <vt:lpstr>Communicating with families</vt:lpstr>
      <vt:lpstr>Communicating with families</vt:lpstr>
    </vt:vector>
  </TitlesOfParts>
  <Company>Microsoft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Julian</dc:creator>
  <cp:lastModifiedBy>Samantha Dower</cp:lastModifiedBy>
  <cp:revision>102</cp:revision>
  <dcterms:created xsi:type="dcterms:W3CDTF">2013-08-21T19:17:07Z</dcterms:created>
  <dcterms:modified xsi:type="dcterms:W3CDTF">2025-09-17T11:17:26Z</dcterms:modified>
</cp:coreProperties>
</file>