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59" r:id="rId4"/>
    <p:sldId id="260" r:id="rId5"/>
    <p:sldId id="262" r:id="rId6"/>
    <p:sldId id="263" r:id="rId7"/>
    <p:sldId id="268" r:id="rId8"/>
    <p:sldId id="266" r:id="rId9"/>
    <p:sldId id="267" r:id="rId10"/>
    <p:sldId id="269" r:id="rId11"/>
    <p:sldId id="284" r:id="rId12"/>
    <p:sldId id="285" r:id="rId13"/>
    <p:sldId id="273" r:id="rId14"/>
    <p:sldId id="286" r:id="rId15"/>
    <p:sldId id="279" r:id="rId16"/>
    <p:sldId id="280" r:id="rId17"/>
    <p:sldId id="281" r:id="rId18"/>
    <p:sldId id="282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4" roundtripDataSignature="AMtx7mg579g0vv/YdMmFlq8I+klI1kAYb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BF5D5D0-ED1A-49C2-AA1B-FB3B23350003}">
  <a:tblStyle styleId="{DBF5D5D0-ED1A-49C2-AA1B-FB3B23350003}" styleName="Table_0">
    <a:wholeTbl>
      <a:tcTxStyle b="off" i="off">
        <a:font>
          <a:latin typeface="Trebuchet MS"/>
          <a:ea typeface="Trebuchet MS"/>
          <a:cs typeface="Trebuchet MS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EF4E7"/>
          </a:solidFill>
        </a:fill>
      </a:tcStyle>
    </a:wholeTbl>
    <a:band1H>
      <a:tcTxStyle b="off" i="off"/>
      <a:tcStyle>
        <a:tcBdr/>
        <a:fill>
          <a:solidFill>
            <a:srgbClr val="DBE9CB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BE9CB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0D56B5DA-2479-41B7-8FD4-B37755FFDD19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42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34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6" name="Google Shape;15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4" name="Google Shape;16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7a2fbeb48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37a2fbeb48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8" name="Google Shape;19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8" name="Google Shape;2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5" name="Google Shape;2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0" name="Google Shape;31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60" name="Google Shape;36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97" name="Google Shape;39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05" name="Google Shape;40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15" name="Google Shape;41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22" name="Google Shape;422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8"/>
          <p:cNvGrpSpPr/>
          <p:nvPr/>
        </p:nvGrpSpPr>
        <p:grpSpPr>
          <a:xfrm>
            <a:off x="-8466" y="-6351"/>
            <a:ext cx="9169804" cy="5156201"/>
            <a:chOff x="-8466" y="-8468"/>
            <a:chExt cx="9169804" cy="6874935"/>
          </a:xfrm>
        </p:grpSpPr>
        <p:cxnSp>
          <p:nvCxnSpPr>
            <p:cNvPr id="24" name="Google Shape;24;p28"/>
            <p:cNvCxnSpPr/>
            <p:nvPr/>
          </p:nvCxnSpPr>
          <p:spPr>
            <a:xfrm rot="10800000" flipH="1">
              <a:off x="5130830" y="4175605"/>
              <a:ext cx="4022475" cy="2682396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" name="Google Shape;25;p28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" name="Google Shape;26;p2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28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28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28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30" name="Google Shape;30;p28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28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28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28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 extrusionOk="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4313"/>
              </a:schemeClr>
            </a:solidFill>
            <a:ln>
              <a:noFill/>
            </a:ln>
          </p:spPr>
        </p:sp>
      </p:grpSp>
      <p:sp>
        <p:nvSpPr>
          <p:cNvPr id="34" name="Google Shape;34;p28"/>
          <p:cNvSpPr txBox="1">
            <a:spLocks noGrp="1"/>
          </p:cNvSpPr>
          <p:nvPr>
            <p:ph type="ctrTitle"/>
          </p:nvPr>
        </p:nvSpPr>
        <p:spPr>
          <a:xfrm>
            <a:off x="1130595" y="1803400"/>
            <a:ext cx="5826719" cy="1234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8"/>
          <p:cNvSpPr txBox="1">
            <a:spLocks noGrp="1"/>
          </p:cNvSpPr>
          <p:nvPr>
            <p:ph type="subTitle" idx="1"/>
          </p:nvPr>
        </p:nvSpPr>
        <p:spPr>
          <a:xfrm>
            <a:off x="1130595" y="3038126"/>
            <a:ext cx="5826719" cy="822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8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8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8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9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9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14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2" name="Google Shape;42;p29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9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9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0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0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0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1"/>
          <p:cNvSpPr txBox="1">
            <a:spLocks noGrp="1"/>
          </p:cNvSpPr>
          <p:nvPr>
            <p:ph type="title"/>
          </p:nvPr>
        </p:nvSpPr>
        <p:spPr>
          <a:xfrm>
            <a:off x="609598" y="2025651"/>
            <a:ext cx="6347715" cy="1369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1"/>
          <p:cNvSpPr txBox="1">
            <a:spLocks noGrp="1"/>
          </p:cNvSpPr>
          <p:nvPr>
            <p:ph type="body" idx="1"/>
          </p:nvPr>
        </p:nvSpPr>
        <p:spPr>
          <a:xfrm>
            <a:off x="609598" y="3395586"/>
            <a:ext cx="6347715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31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31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14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2"/>
          <p:cNvSpPr txBox="1">
            <a:spLocks noGrp="1"/>
          </p:cNvSpPr>
          <p:nvPr>
            <p:ph type="body" idx="1"/>
          </p:nvPr>
        </p:nvSpPr>
        <p:spPr>
          <a:xfrm>
            <a:off x="609600" y="1620442"/>
            <a:ext cx="3088109" cy="2910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marL="914400" lvl="1" indent="-30988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marL="1371600" lvl="2" indent="-29971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marL="1828800" lvl="3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marL="2286000" lvl="4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marL="2743200" lvl="5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marL="3200400" lvl="6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marL="3657600" lvl="7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marL="4114800" lvl="8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>
            <a:endParaRPr/>
          </a:p>
        </p:txBody>
      </p:sp>
      <p:sp>
        <p:nvSpPr>
          <p:cNvPr id="58" name="Google Shape;58;p32"/>
          <p:cNvSpPr txBox="1">
            <a:spLocks noGrp="1"/>
          </p:cNvSpPr>
          <p:nvPr>
            <p:ph type="body" idx="2"/>
          </p:nvPr>
        </p:nvSpPr>
        <p:spPr>
          <a:xfrm>
            <a:off x="3869204" y="1620443"/>
            <a:ext cx="3088110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marL="914400" lvl="1" indent="-30988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marL="1371600" lvl="2" indent="-29971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marL="1828800" lvl="3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marL="2286000" lvl="4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marL="2743200" lvl="5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marL="3200400" lvl="6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marL="3657600" lvl="7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marL="4114800" lvl="8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>
            <a:endParaRPr/>
          </a:p>
        </p:txBody>
      </p:sp>
      <p:sp>
        <p:nvSpPr>
          <p:cNvPr id="59" name="Google Shape;59;p32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3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3"/>
          <p:cNvSpPr txBox="1">
            <a:spLocks noGrp="1"/>
          </p:cNvSpPr>
          <p:nvPr>
            <p:ph type="body" idx="1"/>
          </p:nvPr>
        </p:nvSpPr>
        <p:spPr>
          <a:xfrm>
            <a:off x="609599" y="1620737"/>
            <a:ext cx="3090672" cy="432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33"/>
          <p:cNvSpPr txBox="1">
            <a:spLocks noGrp="1"/>
          </p:cNvSpPr>
          <p:nvPr>
            <p:ph type="body" idx="2"/>
          </p:nvPr>
        </p:nvSpPr>
        <p:spPr>
          <a:xfrm>
            <a:off x="609599" y="2052935"/>
            <a:ext cx="3090672" cy="2478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6" name="Google Shape;66;p33"/>
          <p:cNvSpPr txBox="1">
            <a:spLocks noGrp="1"/>
          </p:cNvSpPr>
          <p:nvPr>
            <p:ph type="body" idx="3"/>
          </p:nvPr>
        </p:nvSpPr>
        <p:spPr>
          <a:xfrm>
            <a:off x="3866640" y="1620737"/>
            <a:ext cx="3090672" cy="432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4"/>
          </p:nvPr>
        </p:nvSpPr>
        <p:spPr>
          <a:xfrm>
            <a:off x="3866640" y="2052935"/>
            <a:ext cx="3090672" cy="2478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4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4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4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4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35"/>
          <p:cNvSpPr txBox="1">
            <a:spLocks noGrp="1"/>
          </p:cNvSpPr>
          <p:nvPr>
            <p:ph type="title"/>
          </p:nvPr>
        </p:nvSpPr>
        <p:spPr>
          <a:xfrm>
            <a:off x="609599" y="1123953"/>
            <a:ext cx="2790182" cy="958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5"/>
          <p:cNvSpPr txBox="1">
            <a:spLocks noGrp="1"/>
          </p:cNvSpPr>
          <p:nvPr>
            <p:ph type="body" idx="1"/>
          </p:nvPr>
        </p:nvSpPr>
        <p:spPr>
          <a:xfrm>
            <a:off x="3571275" y="386194"/>
            <a:ext cx="3386037" cy="4144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2"/>
          </p:nvPr>
        </p:nvSpPr>
        <p:spPr>
          <a:xfrm>
            <a:off x="609599" y="2082802"/>
            <a:ext cx="2790182" cy="1938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609599" y="3600450"/>
            <a:ext cx="6347714" cy="425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>
            <a:spLocks noGrp="1"/>
          </p:cNvSpPr>
          <p:nvPr>
            <p:ph type="pic" idx="2"/>
          </p:nvPr>
        </p:nvSpPr>
        <p:spPr>
          <a:xfrm>
            <a:off x="609599" y="457200"/>
            <a:ext cx="6347714" cy="288428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36"/>
          <p:cNvSpPr txBox="1">
            <a:spLocks noGrp="1"/>
          </p:cNvSpPr>
          <p:nvPr>
            <p:ph type="body" idx="1"/>
          </p:nvPr>
        </p:nvSpPr>
        <p:spPr>
          <a:xfrm>
            <a:off x="609599" y="4025503"/>
            <a:ext cx="6347714" cy="505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14" cy="25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609600" y="3352800"/>
            <a:ext cx="6347714" cy="1178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8"/>
          <p:cNvSpPr txBox="1">
            <a:spLocks noGrp="1"/>
          </p:cNvSpPr>
          <p:nvPr>
            <p:ph type="title"/>
          </p:nvPr>
        </p:nvSpPr>
        <p:spPr>
          <a:xfrm>
            <a:off x="774885" y="457200"/>
            <a:ext cx="6072182" cy="226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38"/>
          <p:cNvSpPr txBox="1">
            <a:spLocks noGrp="1"/>
          </p:cNvSpPr>
          <p:nvPr>
            <p:ph type="body" idx="1"/>
          </p:nvPr>
        </p:nvSpPr>
        <p:spPr>
          <a:xfrm>
            <a:off x="1101074" y="2724150"/>
            <a:ext cx="5419804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9" name="Google Shape;99;p38"/>
          <p:cNvSpPr txBox="1">
            <a:spLocks noGrp="1"/>
          </p:cNvSpPr>
          <p:nvPr>
            <p:ph type="body" idx="2"/>
          </p:nvPr>
        </p:nvSpPr>
        <p:spPr>
          <a:xfrm>
            <a:off x="609598" y="3352800"/>
            <a:ext cx="6347715" cy="1178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38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3" name="Google Shape;103;p38"/>
          <p:cNvSpPr txBox="1"/>
          <p:nvPr/>
        </p:nvSpPr>
        <p:spPr>
          <a:xfrm>
            <a:off x="482711" y="592784"/>
            <a:ext cx="457319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38"/>
          <p:cNvSpPr txBox="1"/>
          <p:nvPr/>
        </p:nvSpPr>
        <p:spPr>
          <a:xfrm>
            <a:off x="6747699" y="2164917"/>
            <a:ext cx="457319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9"/>
          <p:cNvSpPr txBox="1">
            <a:spLocks noGrp="1"/>
          </p:cNvSpPr>
          <p:nvPr>
            <p:ph type="title"/>
          </p:nvPr>
        </p:nvSpPr>
        <p:spPr>
          <a:xfrm>
            <a:off x="609598" y="1448991"/>
            <a:ext cx="6347715" cy="194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1"/>
          </p:nvPr>
        </p:nvSpPr>
        <p:spPr>
          <a:xfrm>
            <a:off x="609598" y="3395586"/>
            <a:ext cx="6347715" cy="1135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774885" y="457200"/>
            <a:ext cx="6072182" cy="226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 txBox="1">
            <a:spLocks noGrp="1"/>
          </p:cNvSpPr>
          <p:nvPr>
            <p:ph type="body" idx="1"/>
          </p:nvPr>
        </p:nvSpPr>
        <p:spPr>
          <a:xfrm>
            <a:off x="609597" y="3009900"/>
            <a:ext cx="6347716" cy="385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2"/>
          </p:nvPr>
        </p:nvSpPr>
        <p:spPr>
          <a:xfrm>
            <a:off x="609598" y="3395586"/>
            <a:ext cx="6347715" cy="1135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8" name="Google Shape;118;p40"/>
          <p:cNvSpPr txBox="1"/>
          <p:nvPr/>
        </p:nvSpPr>
        <p:spPr>
          <a:xfrm>
            <a:off x="482711" y="592784"/>
            <a:ext cx="457319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40"/>
          <p:cNvSpPr txBox="1"/>
          <p:nvPr/>
        </p:nvSpPr>
        <p:spPr>
          <a:xfrm>
            <a:off x="6747699" y="2164917"/>
            <a:ext cx="457319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1"/>
          <p:cNvSpPr txBox="1">
            <a:spLocks noGrp="1"/>
          </p:cNvSpPr>
          <p:nvPr>
            <p:ph type="title"/>
          </p:nvPr>
        </p:nvSpPr>
        <p:spPr>
          <a:xfrm>
            <a:off x="615848" y="457200"/>
            <a:ext cx="6341465" cy="226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body" idx="1"/>
          </p:nvPr>
        </p:nvSpPr>
        <p:spPr>
          <a:xfrm>
            <a:off x="609597" y="3009900"/>
            <a:ext cx="6347716" cy="385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body" idx="2"/>
          </p:nvPr>
        </p:nvSpPr>
        <p:spPr>
          <a:xfrm>
            <a:off x="609598" y="3395586"/>
            <a:ext cx="6347715" cy="1135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41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41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1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2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body" idx="1"/>
          </p:nvPr>
        </p:nvSpPr>
        <p:spPr>
          <a:xfrm rot="5400000">
            <a:off x="2328166" y="-98125"/>
            <a:ext cx="2910580" cy="6347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0" name="Google Shape;130;p42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42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42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3"/>
          <p:cNvSpPr txBox="1">
            <a:spLocks noGrp="1"/>
          </p:cNvSpPr>
          <p:nvPr>
            <p:ph type="title"/>
          </p:nvPr>
        </p:nvSpPr>
        <p:spPr>
          <a:xfrm rot="5400000">
            <a:off x="4497424" y="1937088"/>
            <a:ext cx="3938588" cy="978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43"/>
          <p:cNvSpPr txBox="1">
            <a:spLocks noGrp="1"/>
          </p:cNvSpPr>
          <p:nvPr>
            <p:ph type="body" idx="1"/>
          </p:nvPr>
        </p:nvSpPr>
        <p:spPr>
          <a:xfrm rot="5400000">
            <a:off x="1237818" y="-171019"/>
            <a:ext cx="3938588" cy="5195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6" name="Google Shape;136;p43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43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43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27"/>
          <p:cNvGrpSpPr/>
          <p:nvPr/>
        </p:nvGrpSpPr>
        <p:grpSpPr>
          <a:xfrm>
            <a:off x="-8467" y="-6351"/>
            <a:ext cx="9169805" cy="5156201"/>
            <a:chOff x="-8467" y="-8468"/>
            <a:chExt cx="9169805" cy="6874935"/>
          </a:xfrm>
        </p:grpSpPr>
        <p:sp>
          <p:nvSpPr>
            <p:cNvPr id="7" name="Google Shape;7;p27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8" name="Google Shape;8;p27"/>
            <p:cNvCxnSpPr/>
            <p:nvPr/>
          </p:nvCxnSpPr>
          <p:spPr>
            <a:xfrm rot="10800000" flipH="1">
              <a:off x="5130830" y="4175605"/>
              <a:ext cx="4022475" cy="2682396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9" name="Google Shape;9;p27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0" name="Google Shape;10;p27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27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27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7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14" name="Google Shape;14;p27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7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27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Google Shape;17;p27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14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jp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2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B417C6-4D35-462C-AD8A-CF86DAE84B1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202" b="9938"/>
          <a:stretch/>
        </p:blipFill>
        <p:spPr>
          <a:xfrm>
            <a:off x="0" y="0"/>
            <a:ext cx="9144000" cy="5271129"/>
          </a:xfrm>
          <a:prstGeom prst="rect">
            <a:avLst/>
          </a:prstGeom>
        </p:spPr>
      </p:pic>
      <p:sp>
        <p:nvSpPr>
          <p:cNvPr id="143" name="Google Shape;143;p1"/>
          <p:cNvSpPr txBox="1">
            <a:spLocks noGrp="1"/>
          </p:cNvSpPr>
          <p:nvPr>
            <p:ph type="ctrTitle"/>
          </p:nvPr>
        </p:nvSpPr>
        <p:spPr>
          <a:xfrm>
            <a:off x="139516" y="450574"/>
            <a:ext cx="8246100" cy="2551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" sz="4800" dirty="0">
                <a:solidFill>
                  <a:srgbClr val="FF0000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Welcome to </a:t>
            </a:r>
            <a:br>
              <a:rPr lang="en" sz="4800" dirty="0">
                <a:solidFill>
                  <a:srgbClr val="FF0000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</a:br>
            <a:r>
              <a:rPr lang="en" sz="4800" dirty="0">
                <a:solidFill>
                  <a:srgbClr val="FF0000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the New </a:t>
            </a:r>
            <a:br>
              <a:rPr lang="en" sz="4800" dirty="0">
                <a:solidFill>
                  <a:srgbClr val="FF0000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</a:br>
            <a:r>
              <a:rPr lang="en" sz="4800" dirty="0">
                <a:solidFill>
                  <a:srgbClr val="FF0000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School </a:t>
            </a:r>
            <a:br>
              <a:rPr lang="en" sz="4800" dirty="0">
                <a:solidFill>
                  <a:srgbClr val="FF0000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</a:br>
            <a:r>
              <a:rPr lang="en" sz="4800" dirty="0">
                <a:solidFill>
                  <a:srgbClr val="FF0000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Year</a:t>
            </a:r>
            <a:endParaRPr dirty="0">
              <a:solidFill>
                <a:srgbClr val="FF0000"/>
              </a:solidFill>
              <a:latin typeface="Letter-join Plus 12" panose="02000505000000020003" pitchFamily="50" charset="0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0" y="4838354"/>
            <a:ext cx="3970200" cy="25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600" b="0" i="0" u="none" strike="noStrike" cap="none">
                <a:solidFill>
                  <a:srgbClr val="6D91A0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Everyone Experiences Excellence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estnut Tree Stock Illustrations – 13,260 Chestnut Tree Stock  Illustrations, Vectors &amp; Clipart - Dreamstime">
            <a:extLst>
              <a:ext uri="{FF2B5EF4-FFF2-40B4-BE49-F238E27FC236}">
                <a16:creationId xmlns:a16="http://schemas.microsoft.com/office/drawing/2014/main" id="{5EDDD8FA-61CD-4879-B188-2B7159769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06047"/>
            <a:ext cx="3372678" cy="414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9" name="Google Shape;159;p3"/>
          <p:cNvSpPr txBox="1">
            <a:spLocks noGrp="1"/>
          </p:cNvSpPr>
          <p:nvPr>
            <p:ph type="title"/>
          </p:nvPr>
        </p:nvSpPr>
        <p:spPr>
          <a:xfrm>
            <a:off x="609599" y="450574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</a:pPr>
            <a:r>
              <a:rPr lang="en" dirty="0">
                <a:latin typeface="Letter-join Plus 12" panose="02000505000000020003" pitchFamily="50" charset="0"/>
              </a:rPr>
              <a:t>Meet your Chestnut team</a:t>
            </a:r>
            <a:endParaRPr dirty="0">
              <a:latin typeface="Letter-join Plus 12" panose="02000505000000020003" pitchFamily="50" charset="0"/>
            </a:endParaRPr>
          </a:p>
        </p:txBody>
      </p:sp>
      <p:pic>
        <p:nvPicPr>
          <p:cNvPr id="161" name="Google Shape;161;p3" title="IMG_4472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6484" y="1204569"/>
            <a:ext cx="1339088" cy="178545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84843-FF5D-4C73-8070-C77DDABDF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98303" y="3117840"/>
            <a:ext cx="6347714" cy="291058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Teacher: </a:t>
            </a:r>
            <a:r>
              <a:rPr lang="en-US" dirty="0" err="1">
                <a:solidFill>
                  <a:schemeClr val="bg1"/>
                </a:solidFill>
                <a:latin typeface="Letter-join Plus 12" panose="02000505000000020003" pitchFamily="50" charset="0"/>
              </a:rPr>
              <a:t>Mrs</a:t>
            </a:r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 Kilpatrick</a:t>
            </a:r>
          </a:p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Learning Support: </a:t>
            </a:r>
            <a:r>
              <a:rPr lang="en-US" dirty="0" err="1">
                <a:solidFill>
                  <a:schemeClr val="bg1"/>
                </a:solidFill>
                <a:latin typeface="Letter-join Plus 12" panose="02000505000000020003" pitchFamily="50" charset="0"/>
              </a:rPr>
              <a:t>Mrs</a:t>
            </a:r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 McKenna</a:t>
            </a:r>
          </a:p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Additional Support: Miss Parle 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A36F05F-FBBD-41B4-9536-7E2119D99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371" y="1204570"/>
            <a:ext cx="1339088" cy="178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Arial"/>
              <a:buNone/>
            </a:pPr>
            <a:r>
              <a:rPr lang="en" sz="3200" b="1" dirty="0"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In this welcome session we will cover:</a:t>
            </a:r>
            <a:endParaRPr sz="2400" dirty="0">
              <a:latin typeface="Letter-join Plus 12" panose="02000505000000020003" pitchFamily="50" charset="0"/>
            </a:endParaRPr>
          </a:p>
        </p:txBody>
      </p:sp>
      <p:sp>
        <p:nvSpPr>
          <p:cNvPr id="167" name="Google Shape;167;p4"/>
          <p:cNvSpPr txBox="1">
            <a:spLocks noGrp="1"/>
          </p:cNvSpPr>
          <p:nvPr>
            <p:ph type="body" idx="1"/>
          </p:nvPr>
        </p:nvSpPr>
        <p:spPr>
          <a:xfrm>
            <a:off x="609598" y="1620443"/>
            <a:ext cx="6905547" cy="3241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342900" indent="-296748">
              <a:spcBef>
                <a:spcPts val="0"/>
              </a:spcBef>
              <a:buSzPct val="77782"/>
            </a:pPr>
            <a:r>
              <a:rPr lang="en-US" sz="2700" dirty="0">
                <a:solidFill>
                  <a:schemeClr val="bg1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The usual routine in class</a:t>
            </a:r>
            <a:endParaRPr lang="en-US" sz="15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  <a:p>
            <a:pPr marL="342900" lvl="0" indent="-29674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77782"/>
              <a:buChar char="►"/>
            </a:pPr>
            <a:r>
              <a:rPr lang="en" sz="2700" dirty="0">
                <a:solidFill>
                  <a:schemeClr val="bg1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Our themes and adventures</a:t>
            </a:r>
            <a:endParaRPr sz="15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 dirty="0">
                <a:solidFill>
                  <a:schemeClr val="bg1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Settling in information – how the year has gone so far (in general)</a:t>
            </a:r>
            <a:endParaRPr sz="15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 dirty="0">
                <a:solidFill>
                  <a:schemeClr val="bg1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Rewards for our wonderful children</a:t>
            </a:r>
            <a:endParaRPr sz="15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 dirty="0">
                <a:solidFill>
                  <a:schemeClr val="bg1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Home learning and the expectation of a Hudson parent in this class</a:t>
            </a:r>
            <a:endParaRPr sz="15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 dirty="0">
                <a:solidFill>
                  <a:schemeClr val="bg1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Communication with families</a:t>
            </a:r>
            <a:endParaRPr sz="15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 dirty="0">
                <a:solidFill>
                  <a:schemeClr val="bg1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The curriculum expectation for the end of year</a:t>
            </a:r>
            <a:endParaRPr sz="15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 dirty="0">
                <a:solidFill>
                  <a:schemeClr val="bg1"/>
                </a:solidFill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Things we are looking forward to this year</a:t>
            </a:r>
            <a:endParaRPr sz="15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  <a:p>
            <a:pPr marL="342900" lvl="0" indent="-2651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"/>
          <p:cNvSpPr txBox="1">
            <a:spLocks noGrp="1"/>
          </p:cNvSpPr>
          <p:nvPr>
            <p:ph type="title"/>
          </p:nvPr>
        </p:nvSpPr>
        <p:spPr>
          <a:xfrm>
            <a:off x="-201910" y="7"/>
            <a:ext cx="8229600" cy="4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Arial"/>
              <a:buNone/>
            </a:pPr>
            <a:r>
              <a:rPr lang="en" sz="3700" b="1" dirty="0"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Chestnut Class Routine (AM)</a:t>
            </a:r>
            <a:endParaRPr sz="3700" b="1" dirty="0">
              <a:latin typeface="Letter-join Plus 12" panose="02000505000000020003" pitchFamily="50" charset="0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72DB8-142E-49D2-8AEA-F13A6F2E1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27" y="848182"/>
            <a:ext cx="6489595" cy="429531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7a2fbeb48a_0_0"/>
          <p:cNvSpPr txBox="1">
            <a:spLocks noGrp="1"/>
          </p:cNvSpPr>
          <p:nvPr>
            <p:ph type="title"/>
          </p:nvPr>
        </p:nvSpPr>
        <p:spPr>
          <a:xfrm>
            <a:off x="-567035" y="101982"/>
            <a:ext cx="8229600" cy="4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Arial"/>
              <a:buNone/>
            </a:pPr>
            <a:r>
              <a:rPr lang="en" sz="3700" b="1" dirty="0"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Chestnut Class Routine (PM)</a:t>
            </a:r>
            <a:endParaRPr sz="3700" b="1" dirty="0">
              <a:latin typeface="Letter-join Plus 12" panose="02000505000000020003" pitchFamily="50" charset="0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D394C6-2895-4672-B3A9-4AE8B4E32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456" y="854026"/>
            <a:ext cx="5186162" cy="41874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6"/>
          <p:cNvSpPr txBox="1">
            <a:spLocks noGrp="1"/>
          </p:cNvSpPr>
          <p:nvPr>
            <p:ph type="title"/>
          </p:nvPr>
        </p:nvSpPr>
        <p:spPr>
          <a:xfrm>
            <a:off x="-302593" y="173272"/>
            <a:ext cx="8229600" cy="458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Arial"/>
              <a:buNone/>
            </a:pPr>
            <a:r>
              <a:rPr lang="en" sz="4800" b="1" dirty="0"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Our English Units</a:t>
            </a:r>
            <a:endParaRPr dirty="0">
              <a:latin typeface="Letter-join Plus 12" panose="02000505000000020003" pitchFamily="50" charset="0"/>
            </a:endParaRPr>
          </a:p>
        </p:txBody>
      </p:sp>
      <p:pic>
        <p:nvPicPr>
          <p:cNvPr id="201" name="Google Shape;20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5104" y="1145368"/>
            <a:ext cx="1397742" cy="1720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The Tear Thief : Carol Ann Duffy, Nicoletta Ceccoli: Amazon.co.uk: Books">
            <a:extLst>
              <a:ext uri="{FF2B5EF4-FFF2-40B4-BE49-F238E27FC236}">
                <a16:creationId xmlns:a16="http://schemas.microsoft.com/office/drawing/2014/main" id="{62CC7A93-5E01-4676-A416-BDC0105F3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775" y="1145368"/>
            <a:ext cx="1397742" cy="172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oogle Shape;217;p7">
            <a:extLst>
              <a:ext uri="{FF2B5EF4-FFF2-40B4-BE49-F238E27FC236}">
                <a16:creationId xmlns:a16="http://schemas.microsoft.com/office/drawing/2014/main" id="{8ADE0A0B-C4ED-4048-AFEB-0E91176DAAD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65077" y="1192696"/>
            <a:ext cx="1619407" cy="1672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15;p7">
            <a:extLst>
              <a:ext uri="{FF2B5EF4-FFF2-40B4-BE49-F238E27FC236}">
                <a16:creationId xmlns:a16="http://schemas.microsoft.com/office/drawing/2014/main" id="{49A43060-5BD7-4BEA-8B53-F7C91DB4B6D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90044" y="1192697"/>
            <a:ext cx="1737799" cy="1672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219;p7">
            <a:extLst>
              <a:ext uri="{FF2B5EF4-FFF2-40B4-BE49-F238E27FC236}">
                <a16:creationId xmlns:a16="http://schemas.microsoft.com/office/drawing/2014/main" id="{B284271F-A30A-4EBA-9137-0D75D299DFD5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90044" y="3073460"/>
            <a:ext cx="1737799" cy="1770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29;p8">
            <a:extLst>
              <a:ext uri="{FF2B5EF4-FFF2-40B4-BE49-F238E27FC236}">
                <a16:creationId xmlns:a16="http://schemas.microsoft.com/office/drawing/2014/main" id="{84CB5F00-A5A9-4C9E-9961-90C9ADDBA595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200973" y="3073461"/>
            <a:ext cx="1458544" cy="1849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230;p8">
            <a:extLst>
              <a:ext uri="{FF2B5EF4-FFF2-40B4-BE49-F238E27FC236}">
                <a16:creationId xmlns:a16="http://schemas.microsoft.com/office/drawing/2014/main" id="{B326E44C-2E68-44CB-905E-897FFEFA4AF2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35105" y="3137983"/>
            <a:ext cx="1397741" cy="1720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 descr="The Zebra's Great Escape: From the bestselling author of the Impossible Creatures series! : Rundell, Katherine, Ogilvie, Sara: Amazon.co.uk: Books">
            <a:extLst>
              <a:ext uri="{FF2B5EF4-FFF2-40B4-BE49-F238E27FC236}">
                <a16:creationId xmlns:a16="http://schemas.microsoft.com/office/drawing/2014/main" id="{78D2681A-034E-40EE-A9E9-F5B8508C1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207" y="2994327"/>
            <a:ext cx="1672277" cy="184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0" name="Google Shape;280;p11"/>
          <p:cNvGrpSpPr/>
          <p:nvPr/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281" name="Google Shape;281;p1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82" name="Google Shape;282;p1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83" name="Google Shape;283;p1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84" name="Google Shape;284;p1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5" name="Google Shape;285;p1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1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287" name="Google Shape;287;p1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288" name="Google Shape;288;p1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289" name="Google Shape;289;p1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0" name="Google Shape;290;p1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1" name="Google Shape;291;p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92" name="Google Shape;292;p11"/>
          <p:cNvGrpSpPr/>
          <p:nvPr/>
        </p:nvGrpSpPr>
        <p:grpSpPr>
          <a:xfrm>
            <a:off x="996950" y="-6350"/>
            <a:ext cx="3575050" cy="5149850"/>
            <a:chOff x="7425267" y="-8467"/>
            <a:chExt cx="4766733" cy="6866467"/>
          </a:xfrm>
        </p:grpSpPr>
        <p:cxnSp>
          <p:nvCxnSpPr>
            <p:cNvPr id="293" name="Google Shape;293;p1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74509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94" name="Google Shape;294;p1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80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95" name="Google Shape;295;p1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96" name="Google Shape;296;p1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97" name="Google Shape;297;p1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1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299" name="Google Shape;299;p1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300" name="Google Shape;300;p1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301" name="Google Shape;301;p1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2" name="Google Shape;302;p11"/>
          <p:cNvSpPr/>
          <p:nvPr/>
        </p:nvSpPr>
        <p:spPr>
          <a:xfrm>
            <a:off x="4483289" y="0"/>
            <a:ext cx="4660711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303" name="Google Shape;303;p11"/>
          <p:cNvGrpSpPr/>
          <p:nvPr/>
        </p:nvGrpSpPr>
        <p:grpSpPr>
          <a:xfrm>
            <a:off x="3687414" y="804092"/>
            <a:ext cx="4971603" cy="3543345"/>
            <a:chOff x="0" y="127560"/>
            <a:chExt cx="4971603" cy="4724460"/>
          </a:xfrm>
        </p:grpSpPr>
        <p:sp>
          <p:nvSpPr>
            <p:cNvPr id="304" name="Google Shape;304;p11"/>
            <p:cNvSpPr/>
            <p:nvPr/>
          </p:nvSpPr>
          <p:spPr>
            <a:xfrm>
              <a:off x="0" y="127560"/>
              <a:ext cx="4971603" cy="106470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61A540"/>
                </a:gs>
                <a:gs pos="78000">
                  <a:srgbClr val="4A911B"/>
                </a:gs>
                <a:gs pos="100000">
                  <a:srgbClr val="4A911B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11"/>
            <p:cNvSpPr txBox="1"/>
            <p:nvPr/>
          </p:nvSpPr>
          <p:spPr>
            <a:xfrm>
              <a:off x="51974" y="179534"/>
              <a:ext cx="4867655" cy="9607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6675" tIns="106675" rIns="106675" bIns="106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Trebuchet MS"/>
                <a:buNone/>
              </a:pPr>
              <a:r>
                <a:rPr lang="en" sz="2800" b="1" i="0" u="sng" strike="noStrike" cap="none">
                  <a:solidFill>
                    <a:schemeClr val="lt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Writing – end of year 3 expectations </a:t>
              </a:r>
              <a:endParaRPr sz="28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06" name="Google Shape;306;p11"/>
            <p:cNvSpPr/>
            <p:nvPr/>
          </p:nvSpPr>
          <p:spPr>
            <a:xfrm>
              <a:off x="0" y="1192260"/>
              <a:ext cx="4971603" cy="3659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11"/>
            <p:cNvSpPr txBox="1"/>
            <p:nvPr/>
          </p:nvSpPr>
          <p:spPr>
            <a:xfrm>
              <a:off x="0" y="1192260"/>
              <a:ext cx="4971603" cy="3659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7825" tIns="33000" rIns="184900" bIns="33000" anchor="t" anchorCtr="0">
              <a:noAutofit/>
            </a:bodyPr>
            <a:lstStyle/>
            <a:p>
              <a:pPr marL="228600" marR="0" lvl="1" indent="-215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Trebuchet MS"/>
                <a:buChar char="•"/>
              </a:pPr>
              <a:r>
                <a:rPr lang="en" sz="1800" b="0" i="0" u="none" strike="noStrike" cap="none" dirty="0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Uses capital letters and full stops to demarcate simple sentences correctly, generally using question marks, exclamation marks and commas for lists without prompting</a:t>
              </a:r>
              <a:endParaRPr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1590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Trebuchet MS"/>
                <a:buChar char="•"/>
              </a:pPr>
              <a:r>
                <a:rPr lang="en" sz="1800" b="0" i="0" u="none" strike="noStrike" cap="none" dirty="0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Checks for spelling and basic punctuation errors, and suggests alternative vocabulary choices to enhance meaning/description</a:t>
              </a:r>
              <a:endParaRPr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1590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Trebuchet MS"/>
                <a:buChar char="•"/>
              </a:pPr>
              <a:r>
                <a:rPr lang="en" sz="1800" b="0" i="0" u="none" strike="noStrike" cap="none" dirty="0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Demonstrates attempt to follow plan and organise writing into basic paragraphs, but may add superfluous detail/plot movements</a:t>
              </a:r>
              <a:endParaRPr sz="1800" b="0" i="0" u="none" strike="noStrike" cap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B88B5060-3F86-4DFF-AC54-023478C4D2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6" r="2682"/>
          <a:stretch/>
        </p:blipFill>
        <p:spPr>
          <a:xfrm>
            <a:off x="-1" y="-21098"/>
            <a:ext cx="9141619" cy="517315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9"/>
          <p:cNvSpPr txBox="1">
            <a:spLocks noGrp="1"/>
          </p:cNvSpPr>
          <p:nvPr>
            <p:ph type="title"/>
          </p:nvPr>
        </p:nvSpPr>
        <p:spPr>
          <a:xfrm>
            <a:off x="923024" y="295275"/>
            <a:ext cx="5186227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1111"/>
              <a:buFont typeface="Trebuchet MS"/>
              <a:buNone/>
            </a:pPr>
            <a:r>
              <a:rPr lang="en" b="1" dirty="0">
                <a:latin typeface="Letter-join Plus 12" panose="02000505000000020003" pitchFamily="50" charset="0"/>
              </a:rPr>
              <a:t>Whole-Class Reading</a:t>
            </a:r>
            <a:endParaRPr dirty="0">
              <a:latin typeface="Letter-join Plus 12" panose="02000505000000020003" pitchFamily="50" charset="0"/>
            </a:endParaRPr>
          </a:p>
        </p:txBody>
      </p:sp>
      <p:sp>
        <p:nvSpPr>
          <p:cNvPr id="239" name="Google Shape;239;p9"/>
          <p:cNvSpPr/>
          <p:nvPr/>
        </p:nvSpPr>
        <p:spPr>
          <a:xfrm rot="10800000">
            <a:off x="0" y="0"/>
            <a:ext cx="631947" cy="4249616"/>
          </a:xfrm>
          <a:prstGeom prst="triangle">
            <a:avLst>
              <a:gd name="adj" fmla="val 100000"/>
            </a:avLst>
          </a:prstGeom>
          <a:solidFill>
            <a:schemeClr val="accent1">
              <a:alpha val="84313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91526" y="3027295"/>
            <a:ext cx="1586716" cy="2022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The BFG : Roald Dahl (author), : 9780141371146 : Blackwell's">
            <a:extLst>
              <a:ext uri="{FF2B5EF4-FFF2-40B4-BE49-F238E27FC236}">
                <a16:creationId xmlns:a16="http://schemas.microsoft.com/office/drawing/2014/main" id="{5848335F-8D36-4C17-A7B7-2AF5C00C1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526" y="943050"/>
            <a:ext cx="1461852" cy="19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rthur and the Golden Rope: (Brownstone's Mythical Collection, 1): Amazon.co.uk: Joe Todd Stanton: 9781911171034: Books">
            <a:extLst>
              <a:ext uri="{FF2B5EF4-FFF2-40B4-BE49-F238E27FC236}">
                <a16:creationId xmlns:a16="http://schemas.microsoft.com/office/drawing/2014/main" id="{B20001DB-9CAF-4EC3-91AF-FFAD7D306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70" y="914402"/>
            <a:ext cx="1460929" cy="200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arth-Shattering Events: Volcanoes, earthquakes, cyclones, tsunamis and other natural disasters : Jacobs, Robin, Williams, Sophie: Amazon.co.uk: Books">
            <a:extLst>
              <a:ext uri="{FF2B5EF4-FFF2-40B4-BE49-F238E27FC236}">
                <a16:creationId xmlns:a16="http://schemas.microsoft.com/office/drawing/2014/main" id="{6FFFE949-73F3-4E61-A4CE-15B8556E6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956" y="932640"/>
            <a:ext cx="1586716" cy="199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dventuremice: Otter Chaos - from bestselling creative dream team, Reeve and McIntyre : Reeve, Philip, McIntyre, Sarah: Amazon.co.uk: Books">
            <a:extLst>
              <a:ext uri="{FF2B5EF4-FFF2-40B4-BE49-F238E27FC236}">
                <a16:creationId xmlns:a16="http://schemas.microsoft.com/office/drawing/2014/main" id="{5D15CF38-077B-4832-9FC9-7948953BA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43" y="3018858"/>
            <a:ext cx="1443542" cy="205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Old Possum's Book of Practical Cats: Amazon.co.uk: Eliot, T.S., Scheffler, Axel: 9780571240616: Books">
            <a:extLst>
              <a:ext uri="{FF2B5EF4-FFF2-40B4-BE49-F238E27FC236}">
                <a16:creationId xmlns:a16="http://schemas.microsoft.com/office/drawing/2014/main" id="{4C6D99C6-3A8F-4F48-8534-CF16ED98D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24" y="2997078"/>
            <a:ext cx="1652109" cy="2051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oogle Shape;275;p10" title="IMG_4694[1].JPG">
            <a:extLst>
              <a:ext uri="{FF2B5EF4-FFF2-40B4-BE49-F238E27FC236}">
                <a16:creationId xmlns:a16="http://schemas.microsoft.com/office/drawing/2014/main" id="{096D3375-46C2-469C-A114-039FFE4BCFB9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55973" y="1021762"/>
            <a:ext cx="2910605" cy="39506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7" name="Google Shape;247;p10"/>
          <p:cNvGrpSpPr/>
          <p:nvPr/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248" name="Google Shape;248;p10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49" name="Google Shape;249;p10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50" name="Google Shape;250;p10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51" name="Google Shape;251;p10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52" name="Google Shape;252;p10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p10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254" name="Google Shape;254;p10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255" name="Google Shape;255;p10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256" name="Google Shape;256;p1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10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8" name="Google Shape;258;p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59" name="Google Shape;259;p10"/>
          <p:cNvGrpSpPr/>
          <p:nvPr/>
        </p:nvGrpSpPr>
        <p:grpSpPr>
          <a:xfrm>
            <a:off x="996950" y="-6350"/>
            <a:ext cx="3575050" cy="5149850"/>
            <a:chOff x="7425267" y="-8467"/>
            <a:chExt cx="4766733" cy="6866467"/>
          </a:xfrm>
        </p:grpSpPr>
        <p:cxnSp>
          <p:nvCxnSpPr>
            <p:cNvPr id="260" name="Google Shape;260;p10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74509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61" name="Google Shape;261;p10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80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2" name="Google Shape;262;p10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63" name="Google Shape;263;p10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64" name="Google Shape;264;p10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10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266" name="Google Shape;266;p10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267" name="Google Shape;267;p10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268" name="Google Shape;268;p1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9" name="Google Shape;269;p10"/>
          <p:cNvSpPr/>
          <p:nvPr/>
        </p:nvSpPr>
        <p:spPr>
          <a:xfrm>
            <a:off x="4483289" y="0"/>
            <a:ext cx="4660711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70" name="Google Shape;270;p10"/>
          <p:cNvGrpSpPr/>
          <p:nvPr/>
        </p:nvGrpSpPr>
        <p:grpSpPr>
          <a:xfrm>
            <a:off x="3687414" y="764908"/>
            <a:ext cx="4971603" cy="3621713"/>
            <a:chOff x="0" y="75315"/>
            <a:chExt cx="4971603" cy="4828950"/>
          </a:xfrm>
        </p:grpSpPr>
        <p:sp>
          <p:nvSpPr>
            <p:cNvPr id="271" name="Google Shape;271;p10"/>
            <p:cNvSpPr/>
            <p:nvPr/>
          </p:nvSpPr>
          <p:spPr>
            <a:xfrm>
              <a:off x="0" y="75315"/>
              <a:ext cx="4971603" cy="1351349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61A540"/>
                </a:gs>
                <a:gs pos="78000">
                  <a:srgbClr val="4A911B"/>
                </a:gs>
                <a:gs pos="100000">
                  <a:srgbClr val="4A911B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10"/>
            <p:cNvSpPr txBox="1"/>
            <p:nvPr/>
          </p:nvSpPr>
          <p:spPr>
            <a:xfrm>
              <a:off x="65967" y="141282"/>
              <a:ext cx="4839669" cy="12194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350" tIns="133350" rIns="133350" bIns="1333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500"/>
                <a:buFont typeface="Trebuchet MS"/>
                <a:buNone/>
              </a:pPr>
              <a:r>
                <a:rPr lang="en" sz="3500" b="1" i="0" u="sng" strike="noStrike" cap="none">
                  <a:solidFill>
                    <a:schemeClr val="lt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Reading – end of year 3 expectations </a:t>
              </a:r>
              <a:endParaRPr sz="35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273" name="Google Shape;273;p10"/>
            <p:cNvSpPr/>
            <p:nvPr/>
          </p:nvSpPr>
          <p:spPr>
            <a:xfrm>
              <a:off x="0" y="1426665"/>
              <a:ext cx="4971603" cy="347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10"/>
            <p:cNvSpPr txBox="1"/>
            <p:nvPr/>
          </p:nvSpPr>
          <p:spPr>
            <a:xfrm>
              <a:off x="0" y="1426665"/>
              <a:ext cx="4971603" cy="347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7825" tIns="44450" rIns="248900" bIns="44450" anchor="t" anchorCtr="0">
              <a:noAutofit/>
            </a:bodyPr>
            <a:lstStyle/>
            <a:p>
              <a:pPr marL="228600" marR="0" lvl="1" indent="-2032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Trebuchet MS"/>
                <a:buChar char="•"/>
              </a:pPr>
              <a:r>
                <a:rPr lang="en" sz="23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Reads adhering to punctuation, using some appropriate expression when reading dialogue</a:t>
              </a:r>
              <a:endParaRPr sz="23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03200" algn="l" rtl="0">
                <a:lnSpc>
                  <a:spcPct val="90000"/>
                </a:lnSpc>
                <a:spcBef>
                  <a:spcPts val="54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Trebuchet MS"/>
                <a:buChar char="•"/>
              </a:pPr>
              <a:r>
                <a:rPr lang="en" sz="23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Discusses what they have read/heard with others, listening to their opinions and stating their own</a:t>
              </a:r>
              <a:endParaRPr sz="23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03200" algn="l" rtl="0">
                <a:lnSpc>
                  <a:spcPct val="90000"/>
                </a:lnSpc>
                <a:spcBef>
                  <a:spcPts val="54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Trebuchet MS"/>
                <a:buChar char="•"/>
              </a:pPr>
              <a:r>
                <a:rPr lang="en" sz="23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Retells a story orally</a:t>
              </a:r>
              <a:endParaRPr sz="23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C45F1B01-DC26-41EC-B040-A3668E7C78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29" r="1513"/>
          <a:stretch/>
        </p:blipFill>
        <p:spPr>
          <a:xfrm>
            <a:off x="-134874" y="6350"/>
            <a:ext cx="9408983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35F514C-9C5B-481B-9C5C-5641EECEB6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4" r="1430"/>
          <a:stretch/>
        </p:blipFill>
        <p:spPr>
          <a:xfrm>
            <a:off x="-79806" y="0"/>
            <a:ext cx="9303611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0FC4C-E0DC-4986-8425-F1A0A41EB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77" y="90452"/>
            <a:ext cx="6347713" cy="990600"/>
          </a:xfrm>
        </p:spPr>
        <p:txBody>
          <a:bodyPr>
            <a:normAutofit/>
          </a:bodyPr>
          <a:lstStyle/>
          <a:p>
            <a:r>
              <a:rPr lang="en-US" sz="4400" b="1" dirty="0">
                <a:latin typeface="Letter-join Plus 12" panose="02000505000000020003" pitchFamily="50" charset="0"/>
              </a:rPr>
              <a:t>Times Tables in Year 3</a:t>
            </a:r>
            <a:endParaRPr lang="en-GB" sz="4400" b="1" dirty="0">
              <a:latin typeface="Letter-join Plus 12" panose="02000505000000020003" pitchFamily="50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D0AAD4-F532-4138-BBED-6E16B0445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8062" y="786923"/>
            <a:ext cx="5460788" cy="2030956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Year 3 children should already have a secure knowledge of their 10, 2, and 5 times tables.</a:t>
            </a:r>
          </a:p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Year 3 children should be developing fluency in their 3s.</a:t>
            </a:r>
          </a:p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Year 3 children will develop secure knowledge of their 4s and 8s by the end of year 3.</a:t>
            </a:r>
            <a:endParaRPr lang="en-GB" dirty="0">
              <a:solidFill>
                <a:schemeClr val="bg1"/>
              </a:solidFill>
              <a:latin typeface="Letter-join Plus 12" panose="02000505000000020003" pitchFamily="50" charset="0"/>
            </a:endParaRPr>
          </a:p>
        </p:txBody>
      </p:sp>
      <p:pic>
        <p:nvPicPr>
          <p:cNvPr id="4" name="Google Shape;411;p23">
            <a:extLst>
              <a:ext uri="{FF2B5EF4-FFF2-40B4-BE49-F238E27FC236}">
                <a16:creationId xmlns:a16="http://schemas.microsoft.com/office/drawing/2014/main" id="{5B512FBC-9409-48AC-95BD-73620D8A1C5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232935" y="286721"/>
            <a:ext cx="2668332" cy="2030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A23765-06F2-451D-81DC-03727C1887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6039" y="2696208"/>
            <a:ext cx="2668332" cy="216057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DED765C-9398-431E-91C8-CAFA9C0D34C1}"/>
              </a:ext>
            </a:extLst>
          </p:cNvPr>
          <p:cNvSpPr txBox="1">
            <a:spLocks/>
          </p:cNvSpPr>
          <p:nvPr/>
        </p:nvSpPr>
        <p:spPr>
          <a:xfrm>
            <a:off x="229629" y="276094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b="1" dirty="0">
                <a:latin typeface="Letter-join Plus 12" panose="02000505000000020003" pitchFamily="50" charset="0"/>
              </a:rPr>
              <a:t>Why?</a:t>
            </a:r>
            <a:endParaRPr lang="en-GB" sz="4400" b="1" dirty="0">
              <a:latin typeface="Letter-join Plus 12" panose="02000505000000020003" pitchFamily="50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973E557D-BD5D-4864-A548-77276BC75DB1}"/>
              </a:ext>
            </a:extLst>
          </p:cNvPr>
          <p:cNvSpPr txBox="1">
            <a:spLocks/>
          </p:cNvSpPr>
          <p:nvPr/>
        </p:nvSpPr>
        <p:spPr>
          <a:xfrm>
            <a:off x="418062" y="3326025"/>
            <a:ext cx="5567800" cy="20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Times tables fluency is used throughout the curriculum for mathematics, and the wider curriculum.</a:t>
            </a:r>
          </a:p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It is a life skill. </a:t>
            </a:r>
          </a:p>
          <a:p>
            <a:r>
              <a:rPr lang="en-US" dirty="0">
                <a:solidFill>
                  <a:schemeClr val="bg1"/>
                </a:solidFill>
                <a:latin typeface="Letter-join Plus 12" panose="02000505000000020003" pitchFamily="50" charset="0"/>
              </a:rPr>
              <a:t>Less pressure for the MPT in year 4.</a:t>
            </a:r>
            <a:endParaRPr lang="en-GB" dirty="0">
              <a:solidFill>
                <a:schemeClr val="bg1"/>
              </a:solidFill>
              <a:latin typeface="Letter-join Plus 12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641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520EE-663C-43C1-9895-81D16ACD1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>
                <a:latin typeface="Letter-join Plus 12" panose="02000505000000020003" pitchFamily="50" charset="0"/>
              </a:rPr>
              <a:t>TOP TIP!</a:t>
            </a:r>
            <a:endParaRPr lang="en-GB" sz="6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28AFA8-72CF-4873-B687-4FB81E4895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287" y="1320766"/>
            <a:ext cx="6347714" cy="2910580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Letter-join Plus 12" panose="02000505000000020003" pitchFamily="50" charset="0"/>
              </a:rPr>
              <a:t>Use the ‘Soundcheck’ resource in Times Tables Rockstars, BUT…</a:t>
            </a:r>
          </a:p>
          <a:p>
            <a:r>
              <a:rPr lang="en-US" sz="3600" dirty="0">
                <a:solidFill>
                  <a:schemeClr val="bg1"/>
                </a:solidFill>
                <a:latin typeface="Letter-join Plus 12" panose="02000505000000020003" pitchFamily="50" charset="0"/>
              </a:rPr>
              <a:t>DON’T PRESS ENTER</a:t>
            </a:r>
            <a:endParaRPr lang="en-GB" sz="3600" dirty="0">
              <a:solidFill>
                <a:schemeClr val="bg1"/>
              </a:solidFill>
              <a:latin typeface="Letter-join Plus 12" panose="02000505000000020003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962144-1DB8-4626-8071-2C3500595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2776056"/>
            <a:ext cx="2668332" cy="21605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82CA0F-3440-4732-BEFC-FD5D9957E2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77" r="21232"/>
          <a:stretch/>
        </p:blipFill>
        <p:spPr>
          <a:xfrm>
            <a:off x="3771980" y="2776056"/>
            <a:ext cx="2625183" cy="216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26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16"/>
          <p:cNvSpPr txBox="1"/>
          <p:nvPr/>
        </p:nvSpPr>
        <p:spPr>
          <a:xfrm>
            <a:off x="1427281" y="94632"/>
            <a:ext cx="656631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" sz="4000" b="1" i="0" u="none" strike="noStrike" cap="none" dirty="0">
                <a:solidFill>
                  <a:srgbClr val="6CA800"/>
                </a:solidFill>
                <a:latin typeface="Letter-join Plus 12" panose="02000505000000020003" pitchFamily="50" charset="0"/>
                <a:sym typeface="Arial"/>
              </a:rPr>
              <a:t>Humanities Projects</a:t>
            </a:r>
            <a:endParaRPr sz="4000" b="1" i="0" u="none" strike="noStrike" cap="none" dirty="0">
              <a:solidFill>
                <a:srgbClr val="6CA800"/>
              </a:solidFill>
              <a:latin typeface="Letter-join Plus 12" panose="02000505000000020003" pitchFamily="50" charset="0"/>
              <a:sym typeface="Arial"/>
            </a:endParaRPr>
          </a:p>
        </p:txBody>
      </p:sp>
      <p:graphicFrame>
        <p:nvGraphicFramePr>
          <p:cNvPr id="363" name="Google Shape;363;p16"/>
          <p:cNvGraphicFramePr/>
          <p:nvPr>
            <p:extLst>
              <p:ext uri="{D42A27DB-BD31-4B8C-83A1-F6EECF244321}">
                <p14:modId xmlns:p14="http://schemas.microsoft.com/office/powerpoint/2010/main" val="307572606"/>
              </p:ext>
            </p:extLst>
          </p:nvPr>
        </p:nvGraphicFramePr>
        <p:xfrm>
          <a:off x="1427281" y="982740"/>
          <a:ext cx="4622337" cy="1864025"/>
        </p:xfrm>
        <a:graphic>
          <a:graphicData uri="http://schemas.openxmlformats.org/drawingml/2006/table">
            <a:tbl>
              <a:tblPr firstRow="1" bandRow="1">
                <a:noFill/>
                <a:tableStyleId>{0D56B5DA-2479-41B7-8FD4-B37755FFDD19}</a:tableStyleId>
              </a:tblPr>
              <a:tblGrid>
                <a:gridCol w="15407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0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0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u="none" strike="noStrike" cap="none" dirty="0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Autumn 1</a:t>
                      </a: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u="none" strike="noStrike" cap="none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Autumn 2</a:t>
                      </a:r>
                      <a:endParaRPr sz="1600" u="none" strike="noStrike" cap="none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u="none" strike="noStrike" cap="none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Spring 1</a:t>
                      </a:r>
                      <a:endParaRPr sz="1600" u="none" strike="noStrike" cap="none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3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Geography: The United Kingdom</a:t>
                      </a:r>
                      <a:endParaRPr sz="160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 dirty="0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European History: Prehistoric Britain</a:t>
                      </a:r>
                      <a:endParaRPr sz="1600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 dirty="0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Geography: Volcanos + Mountains</a:t>
                      </a:r>
                      <a:endParaRPr sz="1600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64" name="Google Shape;36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68936" y="2014330"/>
            <a:ext cx="1253778" cy="733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733" y="2014331"/>
            <a:ext cx="1253778" cy="744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28794" y="2014330"/>
            <a:ext cx="1182284" cy="744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16" descr="Explore The Power of Pharaohs in Ancient Egypt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01159" y="3772329"/>
            <a:ext cx="1321555" cy="7495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036956" y="3772330"/>
            <a:ext cx="1321555" cy="74953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DE61352-9199-4066-9423-B233ABDD6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721618"/>
              </p:ext>
            </p:extLst>
          </p:nvPr>
        </p:nvGraphicFramePr>
        <p:xfrm>
          <a:off x="1427281" y="2846765"/>
          <a:ext cx="4622337" cy="1851130"/>
        </p:xfrm>
        <a:graphic>
          <a:graphicData uri="http://schemas.openxmlformats.org/drawingml/2006/table">
            <a:tbl>
              <a:tblPr firstRow="1" bandRow="1">
                <a:noFill/>
                <a:tableStyleId>{0D56B5DA-2479-41B7-8FD4-B37755FFDD19}</a:tableStyleId>
              </a:tblPr>
              <a:tblGrid>
                <a:gridCol w="1540779">
                  <a:extLst>
                    <a:ext uri="{9D8B030D-6E8A-4147-A177-3AD203B41FA5}">
                      <a16:colId xmlns:a16="http://schemas.microsoft.com/office/drawing/2014/main" val="2944193835"/>
                    </a:ext>
                  </a:extLst>
                </a:gridCol>
                <a:gridCol w="1540779">
                  <a:extLst>
                    <a:ext uri="{9D8B030D-6E8A-4147-A177-3AD203B41FA5}">
                      <a16:colId xmlns:a16="http://schemas.microsoft.com/office/drawing/2014/main" val="1042769668"/>
                    </a:ext>
                  </a:extLst>
                </a:gridCol>
                <a:gridCol w="1540779">
                  <a:extLst>
                    <a:ext uri="{9D8B030D-6E8A-4147-A177-3AD203B41FA5}">
                      <a16:colId xmlns:a16="http://schemas.microsoft.com/office/drawing/2014/main" val="3773556551"/>
                    </a:ext>
                  </a:extLst>
                </a:gridCol>
              </a:tblGrid>
              <a:tr h="31213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u="none" strike="noStrike" cap="none" dirty="0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Spring 2</a:t>
                      </a: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u="none" strike="noStrike" cap="none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Summer 1</a:t>
                      </a:r>
                      <a:endParaRPr sz="1600" u="none" strike="noStrike" cap="none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u="none" strike="noStrike" cap="none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Summer 2</a:t>
                      </a:r>
                      <a:endParaRPr sz="1600" u="none" strike="noStrike" cap="none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494069702"/>
                  </a:ext>
                </a:extLst>
              </a:tr>
              <a:tr h="151584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 dirty="0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African History: Ancient Egypt </a:t>
                      </a:r>
                      <a:endParaRPr sz="14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 dirty="0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Looking at Europe and Tourism</a:t>
                      </a:r>
                      <a:endParaRPr sz="1600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 dirty="0">
                          <a:solidFill>
                            <a:schemeClr val="bg1"/>
                          </a:solidFill>
                          <a:latin typeface="Letter-join Plus 12" panose="02000505000000020003" pitchFamily="50" charset="0"/>
                        </a:rPr>
                        <a:t>European History: Ancient Greece</a:t>
                      </a:r>
                      <a:endParaRPr sz="1400" u="none" strike="noStrike" cap="none" dirty="0">
                        <a:solidFill>
                          <a:schemeClr val="bg1"/>
                        </a:solidFill>
                        <a:latin typeface="Letter-join Plus 12" panose="02000505000000020003" pitchFamily="50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591019107"/>
                  </a:ext>
                </a:extLst>
              </a:tr>
            </a:tbl>
          </a:graphicData>
        </a:graphic>
      </p:graphicFrame>
      <p:pic>
        <p:nvPicPr>
          <p:cNvPr id="369" name="Google Shape;369;p1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606488" y="3790131"/>
            <a:ext cx="1371600" cy="7495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BD1B4-E711-4BCC-9972-46310BB29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Letter-join Plus 12" panose="02000505000000020003" pitchFamily="50" charset="0"/>
              </a:rPr>
              <a:t>Other Projects/Activities</a:t>
            </a:r>
            <a:endParaRPr lang="en-GB" sz="4400" b="1" dirty="0">
              <a:latin typeface="Letter-join Plus 12" panose="02000505000000020003" pitchFamily="50" charset="0"/>
            </a:endParaRPr>
          </a:p>
        </p:txBody>
      </p:sp>
      <p:pic>
        <p:nvPicPr>
          <p:cNvPr id="5122" name="Picture 2" descr="Kids' DIY Popsicle Stick Frame Craft for Artwork &amp; Photos">
            <a:extLst>
              <a:ext uri="{FF2B5EF4-FFF2-40B4-BE49-F238E27FC236}">
                <a16:creationId xmlns:a16="http://schemas.microsoft.com/office/drawing/2014/main" id="{7155DEEC-0E0D-4F8B-9D75-B75C8E694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61" y="1447800"/>
            <a:ext cx="2086113" cy="156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lay Wall Tiles">
            <a:extLst>
              <a:ext uri="{FF2B5EF4-FFF2-40B4-BE49-F238E27FC236}">
                <a16:creationId xmlns:a16="http://schemas.microsoft.com/office/drawing/2014/main" id="{CCA878E6-3BF0-4D6C-B0DD-E8547DBC4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651" y="1437239"/>
            <a:ext cx="1784074" cy="178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j2data – Just2easy">
            <a:extLst>
              <a:ext uri="{FF2B5EF4-FFF2-40B4-BE49-F238E27FC236}">
                <a16:creationId xmlns:a16="http://schemas.microsoft.com/office/drawing/2014/main" id="{5FF7C7FE-D9BE-48F5-AFB1-245A06D4E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357" y="1468884"/>
            <a:ext cx="2086113" cy="127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Little Red Riding Hood Story in Spanish | Los cuento de hadas Español |  Fairy Tales | Story Time">
            <a:extLst>
              <a:ext uri="{FF2B5EF4-FFF2-40B4-BE49-F238E27FC236}">
                <a16:creationId xmlns:a16="http://schemas.microsoft.com/office/drawing/2014/main" id="{D3B8939B-4249-4561-B6E8-838AC076E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74" y="3430241"/>
            <a:ext cx="2445026" cy="137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25 Super Fun Baking Recipes - Love and Lemons">
            <a:extLst>
              <a:ext uri="{FF2B5EF4-FFF2-40B4-BE49-F238E27FC236}">
                <a16:creationId xmlns:a16="http://schemas.microsoft.com/office/drawing/2014/main" id="{8A1C8495-145B-43FE-8245-CD994B9F0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2" y="3058757"/>
            <a:ext cx="1745733" cy="174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wimming - Free people icons">
            <a:extLst>
              <a:ext uri="{FF2B5EF4-FFF2-40B4-BE49-F238E27FC236}">
                <a16:creationId xmlns:a16="http://schemas.microsoft.com/office/drawing/2014/main" id="{5142C1BE-8700-4D17-BB46-9E5ED9927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659" y="1437239"/>
            <a:ext cx="1466889" cy="146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at is a worldview?">
            <a:extLst>
              <a:ext uri="{FF2B5EF4-FFF2-40B4-BE49-F238E27FC236}">
                <a16:creationId xmlns:a16="http://schemas.microsoft.com/office/drawing/2014/main" id="{09E6BD56-87DB-4147-A491-1D811C66F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801" y="3430241"/>
            <a:ext cx="2184400" cy="1455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016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22"/>
          <p:cNvSpPr txBox="1">
            <a:spLocks noGrp="1"/>
          </p:cNvSpPr>
          <p:nvPr>
            <p:ph type="title"/>
          </p:nvPr>
        </p:nvSpPr>
        <p:spPr>
          <a:xfrm>
            <a:off x="841123" y="100385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omic Sans MS"/>
              <a:buNone/>
            </a:pPr>
            <a:r>
              <a:rPr lang="en" sz="4800" b="1" dirty="0">
                <a:latin typeface="Letter-join Plus 12" panose="02000505000000020003" pitchFamily="50" charset="0"/>
                <a:ea typeface="Comic Sans MS"/>
                <a:cs typeface="Comic Sans MS"/>
                <a:sym typeface="Comic Sans MS"/>
              </a:rPr>
              <a:t>Behaviour Expectations</a:t>
            </a:r>
            <a:endParaRPr sz="4800" b="1" dirty="0">
              <a:latin typeface="Letter-join Plus 12" panose="02000505000000020003" pitchFamily="50" charset="0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F77D43B-821F-4A50-9F66-C7F519D09E72}"/>
              </a:ext>
            </a:extLst>
          </p:cNvPr>
          <p:cNvSpPr/>
          <p:nvPr/>
        </p:nvSpPr>
        <p:spPr>
          <a:xfrm>
            <a:off x="602972" y="1000538"/>
            <a:ext cx="2020957" cy="3902765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Letter-join Plus 12" panose="02000505000000020003" pitchFamily="50" charset="0"/>
              </a:rPr>
              <a:t>READY</a:t>
            </a:r>
          </a:p>
          <a:p>
            <a:pPr algn="ctr"/>
            <a:endParaRPr lang="en-US" sz="2000" b="1" dirty="0">
              <a:latin typeface="Letter-join Plus 12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Good attendance and punctuality,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Come to school with the correct equipment,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Magnet eyes on the teacher,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Putting your hand up to share your ideas,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Heads down straight away,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Trying your best.</a:t>
            </a:r>
            <a:endParaRPr lang="en-GB" dirty="0">
              <a:latin typeface="Letter-join Plus 12" panose="02000505000000020003" pitchFamily="50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DBCD8D9-16C7-443E-A042-30E8D0BB836D}"/>
              </a:ext>
            </a:extLst>
          </p:cNvPr>
          <p:cNvSpPr/>
          <p:nvPr/>
        </p:nvSpPr>
        <p:spPr>
          <a:xfrm>
            <a:off x="2885425" y="1000537"/>
            <a:ext cx="2020957" cy="390276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Letter-join Plus 12" panose="02000505000000020003" pitchFamily="50" charset="0"/>
              </a:rPr>
              <a:t>RESPECTFUL</a:t>
            </a:r>
          </a:p>
          <a:p>
            <a:pPr algn="ctr"/>
            <a:endParaRPr lang="en-US" sz="2000" b="1" dirty="0">
              <a:latin typeface="Letter-join Plus 12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Use your manners,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Ask relevant questions,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Be thoughtful and caring towards others,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Share equipment,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Look after school property,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Tidy up,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Good listening.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92290F3-061B-423D-A669-2DAD55FA35D9}"/>
              </a:ext>
            </a:extLst>
          </p:cNvPr>
          <p:cNvSpPr/>
          <p:nvPr/>
        </p:nvSpPr>
        <p:spPr>
          <a:xfrm>
            <a:off x="5167878" y="1000537"/>
            <a:ext cx="2020957" cy="390276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Letter-join Plus 12" panose="02000505000000020003" pitchFamily="50" charset="0"/>
              </a:rPr>
              <a:t>SAFE</a:t>
            </a:r>
          </a:p>
          <a:p>
            <a:pPr algn="ctr"/>
            <a:endParaRPr lang="en-US" sz="2000" b="1" dirty="0">
              <a:latin typeface="Letter-join Plus 12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Follow instructions straight away,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Legendary lining,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Wonderful walking,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Quiet corridors,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Looking for silent signals,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Ask an adult before leaving the room,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Letter-join Plus 12" panose="02000505000000020003" pitchFamily="50" charset="0"/>
              </a:rPr>
              <a:t>Kind hands.</a:t>
            </a:r>
            <a:endParaRPr lang="en-GB" dirty="0">
              <a:latin typeface="Letter-join Plus 12" panose="02000505000000020003" pitchFamily="50" charset="0"/>
            </a:endParaRPr>
          </a:p>
        </p:txBody>
      </p:sp>
      <p:pic>
        <p:nvPicPr>
          <p:cNvPr id="12" name="Google Shape;418;p25" descr="Image result for class dojo">
            <a:extLst>
              <a:ext uri="{FF2B5EF4-FFF2-40B4-BE49-F238E27FC236}">
                <a16:creationId xmlns:a16="http://schemas.microsoft.com/office/drawing/2014/main" id="{305F909A-1DA8-4C21-B7C5-DA8C7A90BC4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39494" y="215014"/>
            <a:ext cx="1959189" cy="1571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3"/>
          <p:cNvSpPr txBox="1">
            <a:spLocks noGrp="1"/>
          </p:cNvSpPr>
          <p:nvPr>
            <p:ph type="title"/>
          </p:nvPr>
        </p:nvSpPr>
        <p:spPr>
          <a:xfrm>
            <a:off x="677507" y="5953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1111"/>
              <a:buFont typeface="Arial"/>
              <a:buNone/>
            </a:pPr>
            <a:r>
              <a:rPr lang="en" sz="6000" b="1" dirty="0"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Home Learning</a:t>
            </a:r>
            <a:endParaRPr sz="6000" b="1" dirty="0">
              <a:latin typeface="Letter-join Plus 12" panose="02000505000000020003" pitchFamily="50" charset="0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23" descr="data:image/jpeg;base64,/9j/4AAQSkZJRgABAQAAAQABAAD/2wBDABQODxIPDRQSEBIXFRQYHjIhHhwcHj0sLiQySUBMS0dARkVQWnNiUFVtVkVGZIhlbXd7gYKBTmCNl4x9lnN+gXz/2wBDARUXFx4aHjshITt8U0ZTfHx8fHx8fHx8fHx8fHx8fHx8fHx8fHx8fHx8fHx8fHx8fHx8fHx8fHx8fHx8fHx8fHz/wAARCAElAN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rYoozEhKKSVHan+VH/wA80/75FVF1OxjUJJdwq6jDKXGQR2p39raf/wA/sH/fYpXRXJLsWfKj/wCeaf8AfIo8qP8A55p/3yKq/wBraf8A8/sH/fwUf2tp/wDz+wf99ii6Dkl2LXlR/wDPNP8AvkUeVH/zzT/vkVV/tbT/APn9g/77FH9raf8A8/sH/fYoug5Jdi15Uf8AzzT/AL5FHlR/880/75FVf7W0/wD5/YP++xU1vd291u+zzRy7fvbGzii6Bxkt0SeVH/zzT/vkUeVH/wA80/75FOopkjfKj/55p/3yKPKj/wCeaf8AfIp9FADPKj/55p/3yKPKj/55p/3yKfRQAzyo/wDnmn/fIo8qP/nmn/fIp9FADPKj/wCeaf8AfIo8qP8A55p/3yKdRQA3yo/+eaf98ijyo/8Anmn/AHyKdS0AM8qP/nmn/fIo8qP/AJ5p/wB8in0UAM8qP/nmn/fIo8qP/nmn/fIp9FADPKj/AOeaf98imSxRiJyEUEKe1TUyb/Uv/umgDgrxR9uueP8Alq38zT7W0ikhmublmS2hwDsA3Ox6AZpl44F9cjB/1rdvc061vUhjmgniaW2nxvUHDKR0YGuXS57Tb5FbyF+zw3MiJp0cpbaWlWUjCAd93Ax9akisfLW9ju4AJYoPNjbd09CMHBBzRHeWMBeKGC4NvLGY5mYjzG5yCOwx+tPOpWxWSMQzCL7P9ni5G7Gclm9846VVkZuU9ktPxFubKAPI0VuwRbRZiqOPkY9zuOSPpUD6XdxwtLJCuxV3kq6nK/3gAeRU76nas0pEVx89qLYZI4Hr/L9aDqdqWJ8mfH2P7IOR09aGosFKoun9feVZLKaGLzZY1VcA43gsAehI6jNbfhAAfbMeqf1rKudQgmsUt1SZ5FxtklwTGB1CkckH3rU8HnP2z6p/WnFLm0JrOTovmOkrIvZrjT9RW5Z3ktJPlZOy/T+f51sVR1mN5NMlWNC7ccAZPUV1U2uaz6nj1U+W63RQtr6WMy6hdu/lynZDAOd30H9frV6z1MXExgmhe3mxkK/cVTv7OeSwspEjYvAo3IPvdB09+KZYxGe9R/s1yoVWBlmkJ25BHGRz1rZqEotnOpTjJRLD69GJH2QSvCvBlHTPapJtZhhgt5mjfbMCcDGRis1PtdtZzad9jZ2bOHA4x6/4VL9mn26SPJc7GJfj7vIPPpxTcIf0/IFUqP8A4bzNiyuGurdZWiaInPyt1rF1K6b+1JImu5beNFA+TJ5wD0H1roDWJeXV0r3ML6eGMmVSRFJyO2fWs6XxPQ0rfClc0tOGLOP/AEg3APIkPeszXbuaK6hSCRkKLvIU9ee/r0rQ0m2ktLBI5fvkliM9M9qqNayXOt3BljYReVtV8ccjHH5mnHlU23qhT5nTSWjZX1nUJG+zi2kaMFBKSp9ema0bnU47a0hlKs7zKCiL1PFZVnp85tL0yxOHCbEBHUjnj8hT2huUtdPuxAzPACGjI5xng4+n9KtxhpHsZRnU1k+peh1lZHaM20yyqhYpjJyOwFULa+llt76OTzn3q7K3UR/KeCe1T2n2i51lLp7Z4oyhxkdvf3os7edbPU1aJgzlwgI+9welK0Y3+RV5ya17kVhqosrKCOSCUxKSpl7dSePWtC81VbeYQwwvcSBdzBP4RVCW3nPhyGIQuZA2SmOcZPb8aNURvtHFpOsqoBHPCepx3A//AF03GEpfeClOMLehtW8y3ECTKGVXGQGGCKdN/qX/AN01FYeeLOL7V/rsfNUs3+pf/dNcz0Z1xd0mEP8AqU/3RT6ZD/qU/wB0U+kMKKiuJ0toHmlOEQZPvVDT9YF7cmFoTGSCVO7OfrxVKEmm0Q5xTUW9WalFZOoaz9mmMMCCR1+8xPA9vem2OtiaZYrmMRlzhWU8Z9D6VXsp8vNYj29Pm5b6mxSUtFZmwUlFc0ZL621CaK41RzFbRiZ28pfmGR8uKTdi4Q576nS0VkWuuNNcwwTWUsHngsjMcgqBnP6dKZF4hD2r3T2cscCgBGJHzvnG0f4+xpcyH7KfY2qKybfXN0ssd5ayWrRQmV9xzxkdPXrSW+u+c+x7N0aRC8A3gmTAzj2NHMg9lPsa9Fc/p2tyx6Y818jyMH2xsAP3jH+EfSrUeuxCC5a6haCW3ALRhg2c9MEdaOZDdGadrGtRWDa391da9As0UtqPIJMLNkN6H/PpUuuXM8N3ZQxXYtI5d++QgYGMYzmjmVrh7J8yibNFc9Z65JBZzPcbrtUuPJjlRcGTOe34fqKtPrcq+TGunyvdMhkkhDcxrnGenX296OZA6M07GvRWR/b6PaW8sFtJLNcMyxwg8nB5JPaq93q96t1Y7LSaLfu3wnGZD0wD7de3WjmQKjN6G/RWHDqKWUV5KWuLhzdmKOJzklvRfQVO+tPDbK09lJHcvJ5ccBYfMfXPpz1o5kJ0pdDVps3+pf8A3TVTTdRW/WQGMxTQttkjJzg+x7irc3+pf/dNPchpxdmEP+pT/dFPpkP+pT/dFPpiMrxET9iQDoZBn8jWfpE0FqtzcSsBIq4RSeT9PxxW9eWyXls8LnAbofQ9jXNy6XexPtMBf0ZDkH/Cuqk4yhyN2OGvGcaiqJXGWUDXt6sbk5cl5GHXHf8Az70y/iSC6miiYlEOAc8it3SNPktI5JZQoncYAznaPSsaDT7q4uhFLE6ktmV2GB78962VROTd9EYSotQStq2dTCxeGNmHJUE1JSdKWvPPUQVl3GkLc3l1NLJ+7uIRFtA5U8c5/CtSik1cuMnHYxbbR7sXVvNd3qyi3VkRQmOCpH5/4VHdactp4dS1kaWQwvuWSFMlTuJzjPQZreopcqL9rK6bOY0+CXVL26kuHkmge38nzjH5fOQflHtirum6NNaXMcks0DJECBshAZ+MZJrUF1Cbs2of9+E3lMH7ucZz0qEapZGze7E4NvG21nAPB+nXuKSikVKpN6JaFD+wc6SLNp8yJKZUk28A+478Gkj0J3tbiK5liBlAC+TEFCEHOfU1tgggEdDQTgEnoKfKifaz7mTZ6XdpqCXl7drM6IUAVMcf5zU9/pq315aTSMpjg3bo2XIfOP8ACrFneRXtqtzDny2zjcMHg4osryK+tUuIN3ltnG4YPBxRZA5TvftoQX2mrcxW0cJWBYJll2qvBx29utRX2m3El8LyxuRbysnlybl3Ar6j3rTop2RKqSRiLoUsFrbC2ugt1bM5SQpwwY8girP9m3Ek1hNc3Qklti5YhMbt3bjpjFWheRG/NkN3nCPzDxxjOOtWKSSKdSfX+rmO+hs0U2242zG6NzE4X7h9CO9JcaPdXlqn2u6SS6jcsjeWNgBx8pHccda2qKOVB7We5n6VYSWKyGV4meQg4iiCKuO3HX8auzf6l/8AdNPpk3+pf/dNNKxnJuTuwh/1Kf7op9Mh/wBSn+6KfTEQ3VwlrbvNJnao6DqfasCTXLx2ygjjXsMZP51f8Q5+xR46eYM/kao6Pp8d75kkxJRDtCA4yfU11UowUOeRxVpVJVFTg7DP7avf76f98ClTXLuNg0mx0H3l24yK1v7Fsf8Ankf++zTo9JsopFdYfmU5GWJANDqUrfCJUq9/iLtLRRXKdwUUUUAFFFFAHOeJJGsLuC+i+80TxE9O3H8z+VZ5s5LW5i0d8slw8Up57YO7+X6V2DxJIAJEVwpyNwzg+tBiRpFkKKXXIViOR9DUOF2dMa/LFK39dPuOSvbhvNvriS9mhvYJtsECnA25GOO+R/nmr8Ect5r1yZ55kWBY38lXO3cVHH06/nW41tA8yzPDG0q/dcqCR+NPEaB2cKoZvvEDk/WjlE6ytojk9DnkEtilzK0VuVf7OqnCyNkghvU//W/Gvp8qw29nLa3chvDOENuG+Xbnpj09/euyEEQVFESBUOVG0YU+o9KalpbpIJEgiWQDAYIAQKXIU66d9N/+CcreXD+ZeXMl5NHfwz7IYFbgrkY47gjP+TUupTGS8vTeXktrLbxq1vGjYBOP15/zxXTNbQPMszQxtKvRyo3D8aJLaCZ0eWGORk+6zKCR9KfKxKtHTQ5W+uLz7Qs8W5J2sEM7KPmVc/MQOx6fSunsGieygMErTRbBtdjkt9fepvLTeX2rvIwWxzj0pI40iQJGqog6KowBTSsZzqKaStsPoooqjIKZN/qX/wB00+mTf6l/900AEP8AqU/3RWNqerTwXjQQBVCAZJGSSRmtmH/Up/uioLnT7W7cPPFucDG4Eg/pV03FO8lcyqxnKNoOzOfn1S5uIWimKMjdflqG2uprRy8D7cjBB5BrZvNO06ztnnaBmC4wokbkk49arabDp9+7o1oY3UZwJWIIrrU4crajocLpVOdJy1IP7avf76f9805Ndu0YNJsdB95duCR7Vq/2LYf88T/323+NOTR7GORXWHLKcjLEj8s1m6lG3wmqpV7/ABF2loorlO4KKKKACiiigAooooAKKKKACiioJ5HEscMZVWcE7mGcAY7fiKBDpp44docnLnCqqkk/gKdFKkyB423KSR+I4IqvGv2rLMSksLMgkT8M4zn/ACKnhiSCMRxjCjJ5OSSeSTRsx6NElFFFABRRRQAUyb/Uv/umn0yb/Uv/ALpoAIf9Sn+6KpazeS2dqrQ4DO23cRnFXYf9Sn+6KJI0lQpKodD1VhkGqi0ndkzTcWk7HKTX91cRmOabeh5IwKZBcS2rF4H2MRgnGeK3b7SYTaOLSFVmGCvPXnkflVTS9LYu7X0QCYwqse/rXaqtPlbt8jzZUKvOlf5lP+1r7/n4P/fI/wAKVdYvY3VzL5gB5QqPm9q3f7MsP+eEf506LT7OOQPHBHvXkHris3Vp2+E1VCrf4y1S0UVyHeFFFFABRTWZUUs7BQO5OKZ9oi7Nu/3QT/KiwXJaKi+0Rd3C/wC9x/OpAcjI5FAXAkKCSQAOST2qlDPcXyGSAiCA/wCrdlyzj+8B2HpnOakv1EkccLfclkCv7jrj8cY/GrI4FIrZFf7PKo+W7lLf7SqQfwAFMEm+Vba9iTe2Sjj7r4647g+36nmrlUtVAFoJT96GRJF+oYfzGR+NGwLV2Yl1drYhY0jQLtLDJ2g4/hHByTnpVxCWRWKlSRnB6ioy7ySskZConDNjJz6Ck3yRTKrkPG5wGxgg+9OxN1YnooooAKKKKACmTf6l/wDdNPpk3+pf/dNABD/qU/3RT6ZD/qU/3RT6AKOsLM2nyC3JzwWx1K965bAxntXR6/KyWIVSQJHCtj05P9KoaDFFJduZAGZFygP6n/PrXZRfJTcmefiI89VRRllSoBZWUHoSKfCkrTxi2z52fkxXZOiupV1DKeCCMg1x0+IbmTyGIEbny2z0weK0p1faXVjKrR9i07nZfWlpkTmSJHIwWUHFPrzz1UJVU3LzMUswGwcNK33V+nqaS8kVg6PJ5VvGN0z5xx6Z/n/9eke9gh037RbASRhcRog+83QLjsc8e1PRC3KkytJeGNZpP3I/eS8bix6KOOAByceo96PKJ63Nyf8AtqRSwRGKBV3b2OWd/wC8xOSfzqThQWY4UDJJ7CvBrYic5t3sbxikiOCNzqEMaTTkIpkl3SFhjoAQfU5P/AaXU7xLNjHZxF7rG8ohwAPVu3PQev61XF21tCTEoN7d/vArDiKPopb6Dt3JPuarxoIgcMWZjud26ufU16EZujTUW7yMZtXNWWY3VtGUwZDtlgccLJjnA9MjjHvVyCdLiISRHIPY9QfQjsaytI2vHPYSA7UPmRf7pPY+obP04q5DbxzMzSbluIztd42KFvQnHXjHWuxPmXMgT6Mu1SnYXlylsh3RwuJJmHTI5VfrnBPsPeklS3WQpJPPI558tZGyPwX+tLHdwpKLOAQxTAZ8lnCn16DP1p2Y00tiUFoJZNyFonO4MoztPcEdaGLTzRhUYRodzMwxk9gB19/wp/8ApH/TL9aRmul6RRMPZyD/ACqiCeiq/wBq2D9/E8Q/vHlfzHT8cVOrBlDKQQehBqbDuLRRRQMKZN/qX/3TT6ZN/qX/AN00AEP+pT/dFPpkP+pT/dFPoAq6hai8tHhztbqp9CK5ZhLaz7W3QzJ74P4e1dkSAMk4FVLq409l23MkD4/hJDEfhW9Ko46Wujmr0VP3r2Zz0mpXksex7htvfAAJ/EUun2L30qhVIgU/O3bHoPerzXGixNlIPNP+6SP/AB6pU1+AOqeQ0cXTdkfL+HpW7lK3uRscqhHmXtJ3NigkKCScAcmlqC8z9lkA6kY/PiuFHpPY52S5ku5TI4KRxSsVj9XB+835cDtwaY8xglN0+9493mTRq5Uk4xuUj+IA/j09KtapD5GqOR924QSD/eXCt+m39aht4ftN/bQfwhvNf/dXBH/j239ap2Z1pR9nexq3NpY2du88r3CxrycTyEkk+meSSf1oOn29zaeZau8gkTMZkmdkb0yM8j2rNvLv+0LoSqc20JIhHZ26F/6D8T3qTTLv7FciGQ/6NO3yntHIe30b+f1rj5qbqctjP2cuXmIJo5bF9l3cWgnl+dmZ2LP78L+FRtcIVIF1ag+oZ/8A4mrWtf8AIXH/AF7r/wChNVPNdKw1N6sx5UaVrdG9vLb7M1on2YHeElYnyyMEYKjjIU/hVvdJd3T/AGVjHCQFklxycf3fz61kWKhr4qpPnSRYVcfLt3Dk/wCHfFdHhbW2O1WZY1Jwo3Me/TuTWjXIS9XYy9SvDpdtMtjHGpiVSzSAnczHAHXJPcnPHHXPHOQ6tNHqf9oTQpM5ydgYoAxULkdewx+NN1nV5L5/MVQkLEZjA3EYzt3EdD8x49u+Kos5UqHTB9Ac1m27nbQhRcff3Okk8WMbi38u2KQ7v9IL8kD/AGcf4VqP4g077LLNDcJI0aFhGTsZiBnAB5riBIrA4z+Az/KkfawIBBJIHBpXN5YSm1eLOrg8W2zgCaB0bOPkYMB+eD+lX7W4hvFkm018OjYeNlKqT15BHB9x+tch9qUlWntYZVS38hVPABHRz1yam0vWbvTLVIIIrdo/vHKEMT7kHr74pqRzPCVOiO0t7lZ9ylTHKv3o26j/ABHvU9ZGnXbazZfa1h8ieNyqHduBxjv6HpitOCUTwrIBjPUHse4/Oq80c1mnZklMm/1L/wC6afTJv9S/+6aQBD/qU/3RVDW7uW2tkELbWkbaW7gY7Vfh/wBSn+6KjurWK7hMUy5XqCDgg+oqoNKSbIqJuLUdzkXZpDmR2c/7TE0+G2knO2CMuR1ArSn0GZcm3lWQej8H/P5VnT2txbn99C6Y/ixx+Yr0YzjJe6zyZUpxfvospo183WNU/wB5x/SrUPh9y4NzMuzPKoM5/GqMGpXkGNk5df7r/N/9etK219SyrdRbMnG9DkD6isp+2WxtS+rt6/ibNQ3gJtZMdQM/lzU9IyhlKkZBGDXCj0mZmvReZYLcr1t2Emf9no36En8Kzre0ubmyupLUJumcQks23MS53YODySSPpS3V7fxXUtqWRYUARQ8e7zBjk/jUMF7e2sKQ28kKRRjaqmLOB+dRKcVdMftklylj+zdRAAFvAABgATcD/wAdqGIYv2sryGNmK8xCT7+R2JABPtnNTQalfSSYnu4Ykx94Q/8A16qXTfapg86qxmt4nYdskHkelTSoU5SuinXbiTvHILhzqMcweOIJA20uZQC33ivAbpn86q7wX2lJVycZaNh/MVes9Wns8Jc77m37OOZEHv8A3h79frWvLcR3Fmstu6yxuy4ZTkEZFdS5oaMjm0uitosI8lrojmX7vstS6rcy26RrE6xGQnMzjITAzjHqQD+R9gW2V6s0Ki3kglI4ILlWzwTkYPPI/Oi9T7YgR4ZlMZ5KbGHIwRgn0PpmsajlK9txxRmytaXt9G1/ZIMQ/PlH37zgYwPvcEEDGRnPFImj6PPC8UVy3nPjynlb507jaCBwcfj61JLZ/Mvl3gDZwhn3I+Cu0kk8s3CkdOn40S2Fyw2+QSmGhRVYELkk7v8AdGR7jb0rHmqLoVYry+EjLA7y3RkugD5eF2ofYjk8+1Zcuhaglu1y9qYvJwTGrBmfJ5KgEjgVpRm7S+kw+ycJuLvyVIHzZHUqTnGeOmPSrEF9LZtMiMWyokImcsV4G5u3BJAxwM5PAFP2q6oFdbMwbWK5eFpLfTmvYM4LkDcDjp05Hfgd6pT3UJkXyj5aFQQOuT3PP8ge1ddNqN1dweXGVgk8szq6Pwy4OByODu2nHIx3NQ3cdjPBIltYxxyTgtIrKNzgY24KnuxXkH8KPawLjOcZcyepH4U1ZCV0p1RWRSyPu5ck5xj6Eng9K6GIeVdSx9n/AHi/yP8AQ/jVPTLLSrd0SzELzQg/PkM+Dwef0q5Odt1bN6lk/MZ/pW0TKbu7limTf6l/900+mTf6l/8AdNABD/qU/wB0UrusaF5GCqoySTgCkh/1Kf7orL8RK7WaFQSivl8duOtVCPNJIicuWLYs+vW6ZECNMfX7o/M/4VnT6zeS5ClYl9FHP5mqAIqSGURNuMMcvtICR/Ou9UYR6XPLliJz0bsMRXlciJHkbqdoJNaEGiXMxHn4hj/iBOWI9sVNDr3lqFNooUf3Gxj8MVcg1y1ldUcPEWOAWHH5ionOqtomtKnRb1lc0unFLRRXCekUdTsPtkYKELKn3Se/tXPyxyQPsnQxt79D9DXXU10SRdsihlPYjNRKCkZyhfU5E/dP0q3FAWtYpfs0spazhEbIMjIByD+YrRfw/YO5YI656qJW2/lmrQUWkCRiWKGJAFUFcYA6Dk0U4uL3CMbbnO+TdL1srnPsmaWzSWK/jbyLiBZGxIChVX9yPX3rZuNTtbZlWa7kDsMhQnUevSmxXtncWE1zF5kkO1vMk/iXA5yCcjHXFdPtG9x8ml0VHbTJZGikmtfMX/WCWLofcggZyDz14p1vZkGK40yVhCXDukc5YMOp+Vh1OecnikW9t3SOOaaKVJvmXzId4Gcg5Ixjnd+H41LaR2kd4bq0Fu7yL5YWCZcN/EeMdeM9TwKyejNFqXbm88u3kYxSowU43ISM++M1QZxbqy20NtOEKiONceYVC8nPrn2/nV65uAREkkUqFpBxt3dPm/hz6VUk+1uscVtcWtyu5vME3zHkjAx6AZHPP8qRWyHW19FNMlswu7a5bI2sGYZAycEgjpUfl2yzfZx5EXzMYwimNnCgbjuU8YyR07VPZtJM7LPYS2RUZ3LKNp5x2P49KpLcWyKUuZCpEYcvLHkASn7qkYbPPNJq+4uhJ9gWVC0UkkhPBkSRZQRgYBJweMDkc9855qGWyXG03SxuyEEyq0eMYK7c9sgE8n9afHp8U8e+wlmhXn/j2nIJOepVhxyOmat3M0sksvlCSCZIlCMY9+0lsnIGR0AqHTh2GivpVrML5pnRlhGWQ7wQCeNoxnjH06DitO4Obm1Qf3y34BSP61lSSut07Nb29xEzceWQJRk9Ox4/rV3Tv38jT7J4wg2COc5ZTnnufbvVwioqyIkaNMm/1L/7pp9Mm/1L/wC6aYBD/qU/3RT8UyH/AFKf7op9AFWTTrOX79vH9QMfyqrJoVm/3DJH/utn+ea1KKtTktmZunCW6MJ/DzD/AFdyD7MtQDQLpnCSPGIz95gTnHtxXSUVft59zP6tTvewgpaKKxOgKKKrSg3MxhBIiQfvMfxHsv8Aj+FCEyvfak0SYtY3lY5+cL8gx1+boPxIFV9Imaa9lMhL7oklUuBuTOePpxn86tapHcG0VLMfLuxIihclMHgbuOuOvbNVNJsZorpJGjaKKJHUbyNzliCeBwFGOn6VEm+ZJbCtqUPEkdibqRxPJ9u8oDygflx68jrjPy5GePXmlZ3b29heRR2zzC4JWVgTsiXaB1APYnr6VoC2j1u+kNzG1ncKvBicEkA4IbIxkccj19qdq1m+maUlppsMrxyuTPIMsTx/FjnB74HQEd6bR2RkuVQZT0KecIkMVu8kJLM06Lx7jnjoMda047PTdS3LElvNt7bGiYAcdsemOnrUPg+Vzb3EWwsgcP5o6ElQNv5AH8a1JYXtJnuLWNGEmPNBHPHcH09qtaqxjV0qMgWOWBBbESOyRNmTzAxBc8cnHoaiuFulfcsqPAq48q5QjdgYGWI5Oec59PepGkWdpBcRq6zSKiKjcsVG7HIA9Tyeaa0bFzcWN20Rc5IZfMjIJ3HocDr14P1pEscokewlaSH7LJu8uMRTllO7ABwOOpxgjtUcmoJbxFZvNRVkMKpLEGDhRwwAwcHHB6VJ5azrbJN9nmudzF2g+XO3JHPUc7e9IJLuOGA3EMitIP3wVt6ofoQ3GPQ0DewkdpYzXCzxW1vLJEVwYJNrKV6ZXgDHTFSowmcTOZ4cTlwFUkOANuDjIxxVazuLKUzXtjHbTzRqWdlQxNz1zwck46+tSNFBt+eaaOaOEW7lDnGee2cE8daBdBgF9CFWK6t79GIRklHzLx2x19TnsK17eFbeBYl6KPzqvYWrxL5lxI0spJ2l+qKTnH+f5Vdp+RAUyb/Uv/umn0yb/Uv/ALppDOVnublbiVVuJlUOQAJCABmmfa7r/n6n/wC/hpLj/j6m/wB9v51HXqRirLQ8Sc5cz1LMD39zL5cM87PjOPNI4/OojeXI63U4P/XQ1csfLgsZJpbj7O8rhUYKWICnJ4HrVlk2SXMtgY2uJtske7H3D1xn3zmsnNJtWN405OKfNqZX2y5xn7VN/wB/D/jS/a7r/n6n/wC/hradVW4m+zgLd7U4jC524/h3cYrH1ARi+kESBF4yoIIBxz0pwnGTtYmpCUFfmLFrrNzAw88+dF3yPmH0NdHHIssayRncjDIIrja3vD0pa1kiP/LNsj6H/wCvms69NJcyNsLWk5ckjVdgiMzdFGTXJS3dwbjeZ5Y5t4ZVjYiMDcAVI6MfmGc+o6V09+C1pIobaXwufTJxXPS6dcQXRtfIWdp9v75YCI8EnduGccdcZGa5o2tqeh1NLX7nZAtsGK+aC0jDqEHXH1JA/E1S0e9gsGnE+La3f5gMfIjglWGRx2H1q6+h5hgRblt0UXlMXQMHX6dv8Kq29hJFdAakI1tIchWLhVlbI2fL7AHg96k1Tjy2IftptdTlvVhxAwYKZnEeSdueOT/CT+Nal1fu+mQTQK8MtyyqoZfmXPJ49QoJrDmkij1WSa3hhi8h+i4TaqH5vz5/Aj0rW1iSSe1tXELpC43szRsXibHy8KQR1YE/401uTV0VxmkzyC9a1gO6CPd5qsiIVPYjbjOT7fjWLtlmjWYGR3kJLTB8vHzxtBI/Q9q1dO3z3toUZpjDu8ycIVUqVI2+5yV49s1BJpl8t5JJ9k8yQuxDxsiIwJ4z0PT1z+NRWWuhz6tFy51G1Ty5bFPtMmAfLUY2g9ecfK3qD+VR29hbvEJLGa6sMEhgp46dD1HHb6mq2o2cVjYwQSRRyXUxZ5JFXkjOSAevVgM9cZrT8PArZshTYFbAX0Hb9MURk27Md3ewy5WWcSJBLB9pjhVUmkwRknk9OuB6U2Vru3d5FiRrcfdSOTaegz0OM5yenT0rQfULUOUVjM6nkRIZNp99oOKYmoWe47iYG9ZozHn8WAp3RtaZAHuLyIeQkgy43eeoAwpz1HUVcgso45nnYAzSHcxA4zjHH4U+WXBjCsAJD97qOlEMhdpFJDBDgMO9P0I33JqKKKQwpk3+pf8A3TT6ZN/qX/3TQByNx/x9Tf77fzpba3e6mESELwWZj0UDqaS5/wCPqb/fb+dFtK8NwjxuEJO0lhkYPXI9K9TXk0PE09p721x1zbCARyJKs0UoOyReM468UlvctbhgI4pFY5IkTcM+tS6jcpcSrHAoS3iGECjAJ7nFNN2pQr9jtwSMbgDn69alXcVzIp8sZvldhyQvqLTzPOBMiltpHUD09B2pV05zCCJVExj80QY5K/X19qbp8scMk5kbaGgZFPqTjira3Vt5iXxkxKkPl+Rjkt/hUyck7LY0goSV5b+plA5Ga2vDf/Lz9V/rWKowOa2vDf8Ay8/Vf606/wDDZOF/io17mLzraWP+8pFZOkXX2ZFtpYikUkhELKwZVzyFPp7D8PStusaTTz/ay7QqxSMsrHOPuHIAHc5PJ9BXn9D11bqS6jqEkRmWB441t13SyyLuAOMhAMjk8fmPWn3qiW1trmVArqVyM5ADYVh79f0qiz3CpNHbqGnSaQyrxk5JKE5/hIxk9cDimrEWt7iVCHsCxEcIcoGJwDjHUFsgA8d+9cXPKfNFouxfS0gvNLt/PgEzIisATjLAY6/5FZEeq6hKVElyYJmGfK+z7dp7j5uuM+taWk2wMpmPkxvF8my3GEbIBBLdW4+nOap+IJtt8xP/ACxtgyD1LEjA/wC+RXZQfMldGcy5NqlwmiW14kaebKE3kglI8jJYjrj8e45qG01udpYVmSCaOVxH5kDHgnpwc8fjV93/ALL0YEjcbeEAD+8QMAfiawbSO5WdWtUE8tsPNkzxmR8jOOM8FzjI7VaSsxl1DJc6/NbXLLcW67iI5EUqoAXGBjqC2M96khtx5cdhbO6QylpHbcSwjHAGff8Alms+xnmk1SVoZFeeQlHTyWXys9cHPque/StxQtvqkUfRHt9ifVT0/I/oaU1ZDj8XoW4Yo4IljhRUReAqjAFPIBGCMg0UtSIzools9RNugAtrhC6x9lYEZwOwIIOPY1oKoUAKAAOgFUZT5usW6Lz5EbO59N2Ao/Rvyq/SRUujCiiimSFMm/1L/wC6afTJv9S/+6aAOOuJ3F1MMJgSMOVHrUfnv6J/3yKLn/j8n/66N/Oo6rnl3I5Idl9xIblx1Cf98ij7Q/on/fIqawnihMnnqrKBvQlckP04/Ang+lWvL0gT/K0ZTjduZ9u3J5H+1932o55dw9nD+VfcZ5uHAyQn/fIo89+uE/75FWoZLaPVFaERJAiYBkJw5xyT1569scVUmKtcSshLIXJViMEjPpRzy7sPZw7L7hfPf0T/AL5FbfhmRpPtW7HBXoMetYFbvhb/AJe/qv8AWk5Se7GoRWqRv1FcQ+dHtztYHKsP4T61LRSKMXVr60toEkv7KOa5B2ojKD75BI4X3qva6v8A206WpjFrL/rIznzEcAcj+E55z+Fbtxbw3MRjnjWRD1DDNZ8eiQ2+o/brd2EhLEq/K5PU+1JpS0Li4qLTWpAg/slxJLGNxHkwxwnmY5JLHPQAY6njLdcipLW8ttQuoftdnEJhloJMiRTjrtbHB7/hUmp6dLqBj3bF2qyNhj8ytjPbg8Cqi6TfQzJLE0RkBYlmPQnjcMADOM8YxzWSUou0dgXK1ruNsLdZNUvLaUtJE6yBg5zu+YYz7jJwauXlv9g0t4dOUo8jDPzne2SN2CeS2On/ANam22kSx3LXL3kiyyH59oXn9MD8BWlHbxxuXwWkPV2OT/8AWrSCstSZO70M/S7IadCjXBDTsNqhR90f3QPSrV1HHeAQlnimX542xgqR3Hr15HvT5PkuVkYEpsK5AztOf8/lQ372eIoMqhLF+3TGB69f0rR67kptbES3NxB8t3AzY6SwKWVv+A9Qfbn60j30snyWdpK7/wB6ZTGi/XPJ/AVYWV5SfKUBAcb2PX6Cl81kdVkUAMcBgeM+/pU2ZXMuxBZwLal/NlWS5mbfIx4LHoAB6AcCrlUAm23kheFnlcnPy8Mexz0H9KuoCEUMckDk+tO1hXbeo6iiikAUyb/Uv/umn0yb/Uv/ALpoA4q5/wCPyf8A66N/OmAMzhEUs7dFHU0+6/4+5/8Aro3862vDdspgmuOPMZtikjOAP/10AZ66LfuufLVfYmnf2Fff3E/76q/FrUsKsLny5SGIyvyHALDgc5+6cntmppNaMWfNgUEDlVkywO3d0x0wRz65oAyv7Cvv7qf99VDc6beWqb5YsoOpXnFbJ1qVW3GGPyyAq/OfvZbnOPu/KccZ6evD7fUzeX8cKoqRMj7kYguSNvUdhzxzzQBzPXpW74W/5e/qv9ayb+BbXUJ4U+4Gyo9Aea1vC3/L39V/rQBv0UUUAFFFFABRRRQAUUUUAFNbO07euOKdRQBDalTbR7OgUD6UlwwZo4hy5YMfYA5z+mKcYELFhlSeTtYjNQ3EUkUY+ygglh5jLguVwem7jOcde2ad+okr6EUmoMkxXamFlEXlk/vGzjkD05z9BWhVe0WUwo1yo87nnAyBngHHfGM44zVipRbt0CiiimSFMm/1L/7pp9Mm/wBS/wDumgDirr/j7uP+ujfzrofDX/IOb/rq39K566/4+7j/AK6N/OtzQJlg0zc+cNPsGBnkkAfqaAJhqsf2qSKS2BWNyimM72zuA5GOMk8c9qBdWD3gnEczzsAIxgncCDyozjoDz/jT4r3TZI1wQiO3nAv8o3bjzz3yCfwqJ/7KR50CAtGN7FH6MM/KDng9eB60APi1OGUtE1sRzsWILljgsOnTA21as721vZJDbkFkxlsdQc4OfTg1ABpc4jYNFmV/lw+CWyT2Pqx/P3p1vcafBLtt2QCXOWV8qCCOOvH3uAKAMDWv+QvP/wAB/kK0PC3/AC9/Vf61n61/yF5/ov8AIVoeFv8Al7+q/wBaAN+iiigAooooAKKKKACiiigApu9S5QEbgMkelVb++NlsJhaQSZVNp6v/AAr+PPNCQNBp8iO7mZkZpJIxlixHJA/kPYUrlcul2XKSubspbuxi2xwTGAMwMgifdIxTg7Tkjnv0zR/aGpKszFyZIgRIvljYmEznd0zu7Zpcxp7F9GdJS1zpvNSMRIacw5yswt/nLbQQu3H3c5Gce2e9Oc6pMUmlaWJkmI8tI8qoCZz6sM8f/Xo5g9k+rR0FFYTPfXOhMSbhbkSqMhMMw3DkDAOPwHSoIzqVnbBIFlZH8wsDHzH+96jjqQScYPqKOYXsvM6SmTf6l/8AdNV9Mknlska5z5mSMlSpIzwSCB29hVib/Uv/ALpqjNqzscVc/wDH5P8A9dG/nWlopiurS50yd2Qv86lThse3uCAfxrNuf+Pyf/ro386j7hgSrKcqwOCD7GgR1cmjW7O7o8kRfA+QjhduCoyOhFB0W2KqFaRSoZVIYZAYkkdO+4j/AOvWAur6iqhRdEgeqKT/ACpf7Z1L/n5/8hr/AIUAbp0WBmLPLM5fAkJI/eKMYBwOAMDpg0n9jWybJXml3Qj5JGYDYBjHbHAHf1Oc1h/2zqX/AD8/+Q1/wqC4vLq7G25nZ1/u9AfqB1oAW+uFvL+adPuMcL7gcZrW8Lf8vf1X+tYVbvhb/l7+q/1oA36KKKACiiigAooooAq3t9HZeWHSSRpCdqxrknAyf0qrJrdsFJhSWUEfKyr8rNt3bc+uKvTW0U8kcki5aPO05IxkYP6VVXRrJGUqjgKMBPMbb93bnGeuOM0nfoaR5LakEOuRmMvPG4P3vLRCSihQSzewz1+lSnW7RWcMJAq7gr7ciQg4IX1PIp76PZuuNjr2JWRgSMAFTz0IA4pz6VZuu1ouAXIAY8Fjk4/L8KXvFXpeZHbap9rvvJjQoioxcSLhlYFePp81Nhv7KfMYgYR3DNgtHhZcAkn34FT2um21pIZYlcyEHLO5YnOM5z9BUZ0e02bB5qqG3KFlYbOuQvPAOTwKNRXp3I01y2cIIop3DFVXbHwSV3AflSQa3E1ujyK74RTJJEh8tSe2T9RVuLTraHZ5ce3Y+9QCcA7dv8qhGjWarsVHWMpsKCRgrcYBIzyR60ahemMbVkXURBj90PkJxz5m5QB9PmpX1q2RyoSZsNtJVMgHcVH5kU/+x7TYQVcsf+WhkO7OQc59cgU5NKtEXAjb+EklySSrFgT+JJo1C9MntLlLuBZowwU5GGGCCDgg/jT5v9S/+6abbwR20flxDau4tjOeScn+dOm/1L/7pqjN2voc7JoxlleT7RjexbGzpk/Wm/2Gf+fn/wAc/wDr0UUhB/YZ/wCfn/xz/wCvR/YZ/wCfn/xz/wCvRRQAf2Gf+fn/AMc/+vR/YZ/5+f8Axz/69FFAB/YZ/wCfn/xz/wCvV3TLf+y/N+fzfNIPTbjH5+tFFAF77d/0z/8AHqPt3/TP/wAeoooAPt3/AEz/APHqPt3/AEz/APHqKKAD7d/0z/8AHqPt3/TP/wAeoooAPt3/AEz/APHqPt3/AEz/APHqKKAD7d/0z/8AHqPt3/TP/wAeoooAPt3/AEz/APHqPt3/AEz/APHqKKAD7d/0z/8AHqPt3/TP/wAeoooAPt3/AEz/APHqPt3/AEz/APHqKKAD7d/0z/8AHqR7zejL5eMjHWiigD//2Q=="/>
          <p:cNvSpPr/>
          <p:nvPr/>
        </p:nvSpPr>
        <p:spPr>
          <a:xfrm>
            <a:off x="155575" y="-108347"/>
            <a:ext cx="304800" cy="228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10" name="Google Shape;410;p23"/>
          <p:cNvPicPr preferRelativeResize="0"/>
          <p:nvPr/>
        </p:nvPicPr>
        <p:blipFill rotWithShape="1">
          <a:blip r:embed="rId3">
            <a:alphaModFix/>
          </a:blip>
          <a:srcRect l="18270" t="14373" r="51670" b="17342"/>
          <a:stretch/>
        </p:blipFill>
        <p:spPr>
          <a:xfrm>
            <a:off x="327821" y="855949"/>
            <a:ext cx="2115378" cy="2591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7507" y="3701886"/>
            <a:ext cx="2004529" cy="1171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27924" y="827312"/>
            <a:ext cx="1649896" cy="1918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ANTON - Primary school learning - App on the Amazon Appstore">
            <a:extLst>
              <a:ext uri="{FF2B5EF4-FFF2-40B4-BE49-F238E27FC236}">
                <a16:creationId xmlns:a16="http://schemas.microsoft.com/office/drawing/2014/main" id="{36150701-0234-475D-BC59-B44EEA33D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037" y="3288465"/>
            <a:ext cx="1649896" cy="164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he Inside Story – Reading Plus - Teachwire">
            <a:extLst>
              <a:ext uri="{FF2B5EF4-FFF2-40B4-BE49-F238E27FC236}">
                <a16:creationId xmlns:a16="http://schemas.microsoft.com/office/drawing/2014/main" id="{054780E4-0FFC-4DDE-A549-4AD5CF71D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449" y="3108338"/>
            <a:ext cx="2937177" cy="183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YPO A4 Turquoise Exercise Book, 8mm Lined &amp; Margin, 80 Pages - 50 Pack">
            <a:extLst>
              <a:ext uri="{FF2B5EF4-FFF2-40B4-BE49-F238E27FC236}">
                <a16:creationId xmlns:a16="http://schemas.microsoft.com/office/drawing/2014/main" id="{6549D5B0-5D9E-4F4F-8524-86F671625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014" y="827312"/>
            <a:ext cx="2115378" cy="2115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25"/>
          <p:cNvSpPr txBox="1">
            <a:spLocks noGrp="1"/>
          </p:cNvSpPr>
          <p:nvPr>
            <p:ph type="title"/>
          </p:nvPr>
        </p:nvSpPr>
        <p:spPr>
          <a:xfrm>
            <a:off x="-314560" y="222071"/>
            <a:ext cx="8229600" cy="458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Arial"/>
              <a:buNone/>
            </a:pPr>
            <a:r>
              <a:rPr lang="en" sz="4200" b="1" dirty="0">
                <a:latin typeface="Letter-join Plus 12" panose="02000505000000020003" pitchFamily="50" charset="0"/>
                <a:ea typeface="Arial"/>
                <a:cs typeface="Arial"/>
                <a:sym typeface="Arial"/>
              </a:rPr>
              <a:t>Communicating with families</a:t>
            </a:r>
            <a:endParaRPr sz="3000" dirty="0">
              <a:latin typeface="Letter-join Plus 12" panose="02000505000000020003" pitchFamily="50" charset="0"/>
            </a:endParaRPr>
          </a:p>
        </p:txBody>
      </p:sp>
      <p:sp>
        <p:nvSpPr>
          <p:cNvPr id="419" name="Google Shape;419;p25"/>
          <p:cNvSpPr/>
          <p:nvPr/>
        </p:nvSpPr>
        <p:spPr>
          <a:xfrm>
            <a:off x="269942" y="999484"/>
            <a:ext cx="6413610" cy="1731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 dirty="0">
                <a:solidFill>
                  <a:schemeClr val="bg1"/>
                </a:solidFill>
                <a:latin typeface="Letter-join Plus 12" panose="02000505000000020003" pitchFamily="50" charset="0"/>
                <a:sym typeface="Arial"/>
              </a:rPr>
              <a:t>Parents can communicate through the office for attendance/pick up information.</a:t>
            </a:r>
            <a:endParaRPr sz="1400" b="0" i="0" u="none" strike="noStrike" cap="none" dirty="0">
              <a:solidFill>
                <a:schemeClr val="bg1"/>
              </a:solidFill>
              <a:latin typeface="Letter-join Plus 12" panose="02000505000000020003" pitchFamily="50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 dirty="0">
                <a:solidFill>
                  <a:schemeClr val="bg1"/>
                </a:solidFill>
                <a:latin typeface="Letter-join Plus 12" panose="02000505000000020003" pitchFamily="50" charset="0"/>
                <a:sym typeface="Arial"/>
              </a:rPr>
              <a:t>Dojo is still used to share learning and happy moments!</a:t>
            </a:r>
            <a:endParaRPr sz="1400" b="0" i="0" u="none" strike="noStrike" cap="none" dirty="0">
              <a:solidFill>
                <a:schemeClr val="bg1"/>
              </a:solidFill>
              <a:latin typeface="Letter-join Plus 12" panose="02000505000000020003" pitchFamily="50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 dirty="0">
                <a:solidFill>
                  <a:schemeClr val="bg1"/>
                </a:solidFill>
                <a:latin typeface="Letter-join Plus 12" panose="02000505000000020003" pitchFamily="50" charset="0"/>
                <a:sym typeface="Arial"/>
              </a:rPr>
              <a:t>The app can be downloaded onto all androids and iPhones. 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 dirty="0">
                <a:solidFill>
                  <a:schemeClr val="bg1"/>
                </a:solidFill>
                <a:latin typeface="Letter-join Plus 12" panose="02000505000000020003" pitchFamily="50" charset="0"/>
                <a:sym typeface="Arial"/>
              </a:rPr>
              <a:t>Active hours between 8am-4:30pm</a:t>
            </a:r>
            <a:endParaRPr sz="1400" b="0" i="0" u="none" strike="noStrike" cap="none" dirty="0">
              <a:solidFill>
                <a:schemeClr val="bg1"/>
              </a:solidFill>
              <a:latin typeface="Letter-join Plus 12" panose="02000505000000020003" pitchFamily="50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 dirty="0">
                <a:solidFill>
                  <a:schemeClr val="bg1"/>
                </a:solidFill>
                <a:latin typeface="Letter-join Plus 12" panose="02000505000000020003" pitchFamily="50" charset="0"/>
                <a:sym typeface="Arial"/>
              </a:rPr>
              <a:t>Class dojos are uploaded every week showing some of that week’s learning and homework points.</a:t>
            </a:r>
            <a:endParaRPr sz="1400" b="0" i="0" u="none" strike="noStrike" cap="none" dirty="0">
              <a:solidFill>
                <a:schemeClr val="bg1"/>
              </a:solidFill>
              <a:latin typeface="Letter-join Plus 12" panose="02000505000000020003" pitchFamily="50" charset="0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26"/>
          <p:cNvSpPr/>
          <p:nvPr/>
        </p:nvSpPr>
        <p:spPr>
          <a:xfrm>
            <a:off x="2871854" y="1870653"/>
            <a:ext cx="3400291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" sz="5400" b="0" i="0" u="none" strike="noStrike" cap="none" dirty="0">
                <a:solidFill>
                  <a:schemeClr val="bg1"/>
                </a:solidFill>
                <a:latin typeface="Letter-join Plus 12" panose="02000505000000020003" pitchFamily="50" charset="0"/>
                <a:ea typeface="Trebuchet MS"/>
                <a:cs typeface="Trebuchet MS"/>
                <a:sym typeface="Trebuchet MS"/>
              </a:rPr>
              <a:t>Questions</a:t>
            </a:r>
            <a:r>
              <a:rPr lang="en" sz="5400" b="0" i="0" u="none" strike="noStrike" cap="none" dirty="0">
                <a:solidFill>
                  <a:schemeClr val="bg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5400" b="0" i="0" u="none" strike="noStrike" cap="none" dirty="0">
              <a:solidFill>
                <a:schemeClr val="bg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3158</TotalTime>
  <Words>543</Words>
  <Application>Microsoft Office PowerPoint</Application>
  <PresentationFormat>On-screen Show (16:9)</PresentationFormat>
  <Paragraphs>91</Paragraphs>
  <Slides>18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Comic Sans MS</vt:lpstr>
      <vt:lpstr>Letter-join Plus 12</vt:lpstr>
      <vt:lpstr>Noto Sans Symbols</vt:lpstr>
      <vt:lpstr>Trebuchet MS</vt:lpstr>
      <vt:lpstr>Facet</vt:lpstr>
      <vt:lpstr>Welcome to  the New  School  Year</vt:lpstr>
      <vt:lpstr>Meet your Chestnut team</vt:lpstr>
      <vt:lpstr>In this welcome session we will cover:</vt:lpstr>
      <vt:lpstr>Chestnut Class Routine (AM)</vt:lpstr>
      <vt:lpstr>Chestnut Class Routine (PM)</vt:lpstr>
      <vt:lpstr>Our English Units</vt:lpstr>
      <vt:lpstr>PowerPoint Presentation</vt:lpstr>
      <vt:lpstr>Whole-Class Reading</vt:lpstr>
      <vt:lpstr>PowerPoint Presentation</vt:lpstr>
      <vt:lpstr>PowerPoint Presentation</vt:lpstr>
      <vt:lpstr>Times Tables in Year 3</vt:lpstr>
      <vt:lpstr>TOP TIP!</vt:lpstr>
      <vt:lpstr>PowerPoint Presentation</vt:lpstr>
      <vt:lpstr>Other Projects/Activities</vt:lpstr>
      <vt:lpstr>Behaviour Expectations</vt:lpstr>
      <vt:lpstr>Home Learning</vt:lpstr>
      <vt:lpstr>Communicating with families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the New School Year</dc:title>
  <dc:creator>K McCann</dc:creator>
  <cp:lastModifiedBy>Nicole Wilson</cp:lastModifiedBy>
  <cp:revision>22</cp:revision>
  <dcterms:modified xsi:type="dcterms:W3CDTF">2026-09-29T11:21:06Z</dcterms:modified>
</cp:coreProperties>
</file>