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4"/>
  </p:notesMasterIdLst>
  <p:sldIdLst>
    <p:sldId id="256" r:id="rId2"/>
    <p:sldId id="280" r:id="rId3"/>
    <p:sldId id="292" r:id="rId4"/>
    <p:sldId id="263" r:id="rId5"/>
    <p:sldId id="283" r:id="rId6"/>
    <p:sldId id="282" r:id="rId7"/>
    <p:sldId id="291" r:id="rId8"/>
    <p:sldId id="290" r:id="rId9"/>
    <p:sldId id="262" r:id="rId10"/>
    <p:sldId id="275" r:id="rId11"/>
    <p:sldId id="264" r:id="rId12"/>
    <p:sldId id="284"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FF9B"/>
    <a:srgbClr val="CCFF99"/>
    <a:srgbClr val="CCFFCC"/>
    <a:srgbClr val="FF0066"/>
    <a:srgbClr val="FFFFFF"/>
    <a:srgbClr val="2597FF"/>
    <a:srgbClr val="FF9E1D"/>
    <a:srgbClr val="FF33CC"/>
    <a:srgbClr val="6CA8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10" autoAdjust="0"/>
    <p:restoredTop sz="94660"/>
  </p:normalViewPr>
  <p:slideViewPr>
    <p:cSldViewPr>
      <p:cViewPr varScale="1">
        <p:scale>
          <a:sx n="107" d="100"/>
          <a:sy n="107" d="100"/>
        </p:scale>
        <p:origin x="1710" y="114"/>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09348268-F290-49B8-B916-7662B25C29E7}" type="datetimeFigureOut">
              <a:rPr lang="en-GB" smtClean="0"/>
              <a:t>01/10/2026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8B42751-1992-40CF-A975-5C3129189ECC}" type="slidenum">
              <a:rPr lang="en-GB" smtClean="0"/>
              <a:t>‹#›</a:t>
            </a:fld>
            <a:endParaRPr lang="en-GB"/>
          </a:p>
        </p:txBody>
      </p:sp>
    </p:spTree>
    <p:extLst>
      <p:ext uri="{BB962C8B-B14F-4D97-AF65-F5344CB8AC3E}">
        <p14:creationId xmlns:p14="http://schemas.microsoft.com/office/powerpoint/2010/main" val="169566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42751-1992-40CF-A975-5C3129189ECC}" type="slidenum">
              <a:rPr lang="en-GB" smtClean="0"/>
              <a:t>1</a:t>
            </a:fld>
            <a:endParaRPr lang="en-GB"/>
          </a:p>
        </p:txBody>
      </p:sp>
    </p:spTree>
    <p:extLst>
      <p:ext uri="{BB962C8B-B14F-4D97-AF65-F5344CB8AC3E}">
        <p14:creationId xmlns:p14="http://schemas.microsoft.com/office/powerpoint/2010/main" val="22996812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B42751-1992-40CF-A975-5C3129189ECC}" type="slidenum">
              <a:rPr lang="en-GB" smtClean="0"/>
              <a:t>4</a:t>
            </a:fld>
            <a:endParaRPr lang="en-GB"/>
          </a:p>
        </p:txBody>
      </p:sp>
    </p:spTree>
    <p:extLst>
      <p:ext uri="{BB962C8B-B14F-4D97-AF65-F5344CB8AC3E}">
        <p14:creationId xmlns:p14="http://schemas.microsoft.com/office/powerpoint/2010/main" val="197285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83113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55556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78859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074F12-AA26-4AC8-9962-C36BB8F32554}"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939742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3941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074F12-AA26-4AC8-9962-C36BB8F32554}" type="datetimeFigureOut">
              <a:rPr lang="en-US" smtClean="0"/>
              <a:pPr/>
              <a:t>10/1/2026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271238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432794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052340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59990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72618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284235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7987467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67713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948252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02781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1503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074F12-AA26-4AC8-9962-C36BB8F32554}" type="datetimeFigureOut">
              <a:rPr lang="en-US" smtClean="0"/>
              <a:pPr/>
              <a:t>10/1/2026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240903973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350360" y="4666645"/>
            <a:ext cx="5650085" cy="1358956"/>
          </a:xfrm>
          <a:solidFill>
            <a:srgbClr val="B0FF9B"/>
          </a:solidFill>
          <a:ln w="57150">
            <a:solidFill>
              <a:srgbClr val="FF0000"/>
            </a:solidFill>
          </a:ln>
        </p:spPr>
        <p:txBody>
          <a:bodyPr>
            <a:noAutofit/>
          </a:bodyPr>
          <a:lstStyle/>
          <a:p>
            <a:r>
              <a:rPr lang="en-US" sz="3200" dirty="0">
                <a:solidFill>
                  <a:srgbClr val="00B050"/>
                </a:solidFill>
                <a:latin typeface="Comic Sans MS" pitchFamily="66" charset="0"/>
              </a:rPr>
              <a:t>Little Acorns Nursery Class</a:t>
            </a:r>
            <a:br>
              <a:rPr lang="en-US" sz="3200" dirty="0">
                <a:solidFill>
                  <a:srgbClr val="00B050"/>
                </a:solidFill>
                <a:latin typeface="Comic Sans MS" pitchFamily="66" charset="0"/>
              </a:rPr>
            </a:br>
            <a:r>
              <a:rPr lang="en-US" sz="3200" dirty="0">
                <a:solidFill>
                  <a:srgbClr val="00B050"/>
                </a:solidFill>
                <a:latin typeface="Comic Sans MS" pitchFamily="66" charset="0"/>
              </a:rPr>
              <a:t>2025-2026</a:t>
            </a:r>
          </a:p>
        </p:txBody>
      </p:sp>
      <p:sp>
        <p:nvSpPr>
          <p:cNvPr id="5" name="TextBox 4"/>
          <p:cNvSpPr txBox="1"/>
          <p:nvPr/>
        </p:nvSpPr>
        <p:spPr>
          <a:xfrm>
            <a:off x="0" y="6451139"/>
            <a:ext cx="3970330" cy="338554"/>
          </a:xfrm>
          <a:prstGeom prst="rect">
            <a:avLst/>
          </a:prstGeom>
          <a:noFill/>
        </p:spPr>
        <p:txBody>
          <a:bodyPr wrap="square" rtlCol="0">
            <a:spAutoFit/>
          </a:bodyPr>
          <a:lstStyle/>
          <a:p>
            <a:r>
              <a:rPr lang="en-GB" sz="1600" dirty="0">
                <a:solidFill>
                  <a:srgbClr val="FF0000"/>
                </a:solidFill>
                <a:effectLst>
                  <a:outerShdw blurRad="38100" dist="38100" dir="2700000" algn="tl">
                    <a:srgbClr val="000000">
                      <a:alpha val="43137"/>
                    </a:srgbClr>
                  </a:outerShdw>
                </a:effectLst>
                <a:latin typeface="Comic Sans MS" panose="030F0702030302020204" pitchFamily="66" charset="0"/>
              </a:rPr>
              <a:t>Everyone Experiences Excellence</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6862575" y="69490"/>
            <a:ext cx="1924084" cy="2137870"/>
          </a:xfrm>
          <a:prstGeom prst="rect">
            <a:avLst/>
          </a:prstGeom>
          <a:ln>
            <a:noFill/>
          </a:ln>
          <a:effectLst>
            <a:softEdge rad="112500"/>
          </a:effectLst>
        </p:spPr>
      </p:pic>
      <p:sp>
        <p:nvSpPr>
          <p:cNvPr id="3" name="TextBox 2"/>
          <p:cNvSpPr txBox="1"/>
          <p:nvPr/>
        </p:nvSpPr>
        <p:spPr>
          <a:xfrm>
            <a:off x="5335525" y="2512770"/>
            <a:ext cx="3359510" cy="1754326"/>
          </a:xfrm>
          <a:prstGeom prst="rect">
            <a:avLst/>
          </a:prstGeom>
          <a:solidFill>
            <a:srgbClr val="B0FF9B"/>
          </a:solidFill>
          <a:ln w="57150">
            <a:solidFill>
              <a:srgbClr val="FF0066"/>
            </a:solidFill>
          </a:ln>
        </p:spPr>
        <p:txBody>
          <a:bodyPr wrap="square" rtlCol="0">
            <a:spAutoFit/>
          </a:bodyPr>
          <a:lstStyle/>
          <a:p>
            <a:pPr algn="r"/>
            <a:r>
              <a:rPr lang="en-US" sz="3600" dirty="0">
                <a:solidFill>
                  <a:srgbClr val="00B050"/>
                </a:solidFill>
                <a:latin typeface="Comic Sans MS" pitchFamily="66" charset="0"/>
              </a:rPr>
              <a:t>Welcome to a new school year </a:t>
            </a:r>
            <a:endParaRPr lang="en-GB" sz="3600" dirty="0">
              <a:solidFill>
                <a:srgbClr val="00B050"/>
              </a:solidFill>
              <a:latin typeface="Comic Sans MS" pitchFamily="66" charset="0"/>
            </a:endParaRPr>
          </a:p>
        </p:txBody>
      </p:sp>
    </p:spTree>
    <p:extLst>
      <p:ext uri="{BB962C8B-B14F-4D97-AF65-F5344CB8AC3E}">
        <p14:creationId xmlns:p14="http://schemas.microsoft.com/office/powerpoint/2010/main" val="3639203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0909" y="222004"/>
            <a:ext cx="4123035" cy="681530"/>
          </a:xfrm>
        </p:spPr>
        <p:txBody>
          <a:bodyPr/>
          <a:lstStyle/>
          <a:p>
            <a:r>
              <a:rPr lang="en-GB" dirty="0">
                <a:latin typeface="Comic Sans MS" panose="030F0702030302020204" pitchFamily="66" charset="0"/>
              </a:rPr>
              <a:t>Meet the Teacher</a:t>
            </a:r>
          </a:p>
        </p:txBody>
      </p:sp>
      <p:sp>
        <p:nvSpPr>
          <p:cNvPr id="3" name="Content Placeholder 2"/>
          <p:cNvSpPr>
            <a:spLocks noGrp="1"/>
          </p:cNvSpPr>
          <p:nvPr>
            <p:ph idx="1"/>
          </p:nvPr>
        </p:nvSpPr>
        <p:spPr>
          <a:xfrm>
            <a:off x="296260" y="1149310"/>
            <a:ext cx="6627373" cy="5039264"/>
          </a:xfrm>
          <a:solidFill>
            <a:srgbClr val="CCFF99"/>
          </a:solidFill>
          <a:ln w="19050">
            <a:solidFill>
              <a:srgbClr val="FF0000"/>
            </a:solidFill>
          </a:ln>
        </p:spPr>
        <p:txBody>
          <a:bodyPr>
            <a:normAutofit fontScale="85000" lnSpcReduction="10000"/>
          </a:bodyPr>
          <a:lstStyle/>
          <a:p>
            <a:endParaRPr lang="en-GB" dirty="0">
              <a:latin typeface="Sassoon Penpals" panose="02000400000000000000" pitchFamily="50" charset="0"/>
            </a:endParaRPr>
          </a:p>
          <a:p>
            <a:pPr marL="0" indent="0">
              <a:lnSpc>
                <a:spcPct val="119000"/>
              </a:lnSpc>
              <a:buNone/>
            </a:pPr>
            <a:r>
              <a:rPr lang="en-US" sz="2000" b="1" kern="1400" dirty="0">
                <a:ln>
                  <a:noFill/>
                </a:ln>
                <a:solidFill>
                  <a:schemeClr val="tx1"/>
                </a:solidFill>
                <a:effectLst/>
                <a:latin typeface="Ink Free" panose="03080402000500000000" pitchFamily="66" charset="0"/>
              </a:rPr>
              <a:t>Hello</a:t>
            </a:r>
            <a:r>
              <a:rPr lang="en-US" sz="2000" b="1" kern="1400" dirty="0">
                <a:solidFill>
                  <a:schemeClr val="tx1"/>
                </a:solidFill>
                <a:latin typeface="Ink Free" panose="03080402000500000000" pitchFamily="66" charset="0"/>
              </a:rPr>
              <a:t> my name is </a:t>
            </a:r>
            <a:r>
              <a:rPr lang="en-US" sz="2000" b="1" kern="1400" dirty="0" err="1">
                <a:solidFill>
                  <a:schemeClr val="tx1"/>
                </a:solidFill>
                <a:latin typeface="Ink Free" panose="03080402000500000000" pitchFamily="66" charset="0"/>
              </a:rPr>
              <a:t>Mrs</a:t>
            </a:r>
            <a:r>
              <a:rPr lang="en-US" sz="2000" b="1" kern="1400" dirty="0">
                <a:solidFill>
                  <a:schemeClr val="tx1"/>
                </a:solidFill>
                <a:latin typeface="Ink Free" panose="03080402000500000000" pitchFamily="66" charset="0"/>
              </a:rPr>
              <a:t> Kelly, </a:t>
            </a:r>
          </a:p>
          <a:p>
            <a:pPr marL="0" indent="0">
              <a:lnSpc>
                <a:spcPct val="119000"/>
              </a:lnSpc>
              <a:buNone/>
            </a:pPr>
            <a:r>
              <a:rPr lang="en-GB" sz="1800" kern="1400" dirty="0">
                <a:ln>
                  <a:noFill/>
                </a:ln>
                <a:solidFill>
                  <a:srgbClr val="000000"/>
                </a:solidFill>
                <a:effectLst/>
                <a:latin typeface="Ink Free" panose="03080402000500000000" pitchFamily="66" charset="0"/>
              </a:rPr>
              <a:t>I am so excited to be your Nursery teacher this year!   Nursery is so exciting!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sz="1800" kern="1400" dirty="0">
                <a:ln>
                  <a:noFill/>
                </a:ln>
                <a:solidFill>
                  <a:srgbClr val="000000"/>
                </a:solidFill>
                <a:effectLst/>
                <a:latin typeface="Ink Free" panose="03080402000500000000" pitchFamily="66" charset="0"/>
              </a:rPr>
              <a:t>It is your first time at school, and we love helping you to settle in and welcoming you to our Hudson family.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kern="1400" dirty="0">
                <a:solidFill>
                  <a:srgbClr val="000000"/>
                </a:solidFill>
                <a:latin typeface="Ink Free" panose="03080402000500000000" pitchFamily="66" charset="0"/>
              </a:rPr>
              <a:t>I</a:t>
            </a:r>
            <a:r>
              <a:rPr lang="en-GB" sz="1800" kern="1400" dirty="0">
                <a:ln>
                  <a:noFill/>
                </a:ln>
                <a:solidFill>
                  <a:srgbClr val="000000"/>
                </a:solidFill>
                <a:effectLst/>
                <a:latin typeface="Ink Free" panose="03080402000500000000" pitchFamily="66" charset="0"/>
              </a:rPr>
              <a:t> will be working hard with our dedicated team to plan a fun filled Nursery experience that will encourage you to make friends,  ask questions, be confident and independent and solve problems.  </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sz="1800" kern="1400" dirty="0">
                <a:ln>
                  <a:noFill/>
                </a:ln>
                <a:solidFill>
                  <a:srgbClr val="000000"/>
                </a:solidFill>
                <a:effectLst/>
                <a:latin typeface="Ink Free" panose="03080402000500000000" pitchFamily="66" charset="0"/>
              </a:rPr>
              <a:t>When you come to Nursery you will have your own ’key person’.  All of the grownups in Nursery will always help you if you need it but your key person is very special!  They will  be there to keep a special eye on you and help you with your learning, and make sure you feel happy and safe at Hudson.</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1000"/>
              </a:spcBef>
              <a:spcAft>
                <a:spcPts val="0"/>
              </a:spcAft>
              <a:buNone/>
            </a:pPr>
            <a:r>
              <a:rPr lang="en-GB" sz="1800" kern="1400" dirty="0">
                <a:ln>
                  <a:noFill/>
                </a:ln>
                <a:solidFill>
                  <a:srgbClr val="000000"/>
                </a:solidFill>
                <a:effectLst/>
                <a:latin typeface="Ink Free" panose="03080402000500000000" pitchFamily="66" charset="0"/>
              </a:rPr>
              <a:t> Our Nursery team are Mrs Kelly, Mrs. Sealey, Mrs Wilson and Mrs </a:t>
            </a:r>
            <a:r>
              <a:rPr lang="en-GB" sz="1800" kern="1400" dirty="0" err="1">
                <a:ln>
                  <a:noFill/>
                </a:ln>
                <a:solidFill>
                  <a:srgbClr val="000000"/>
                </a:solidFill>
                <a:effectLst/>
                <a:latin typeface="Ink Free" panose="03080402000500000000" pitchFamily="66" charset="0"/>
              </a:rPr>
              <a:t>Hoyles</a:t>
            </a:r>
            <a:r>
              <a:rPr lang="en-GB" sz="1800" kern="1400" dirty="0">
                <a:ln>
                  <a:noFill/>
                </a:ln>
                <a:solidFill>
                  <a:srgbClr val="000000"/>
                </a:solidFill>
                <a:effectLst/>
                <a:latin typeface="Ink Free" panose="03080402000500000000" pitchFamily="66" charset="0"/>
              </a:rPr>
              <a:t>.   We are really looking forward to meeting you all in September and beginning our learning journey together!</a:t>
            </a: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buNone/>
            </a:pPr>
            <a:r>
              <a:rPr lang="en-GB" sz="1800" kern="1400" dirty="0">
                <a:ln>
                  <a:noFill/>
                </a:ln>
                <a:solidFill>
                  <a:srgbClr val="000000"/>
                </a:solidFill>
                <a:effectLst/>
                <a:latin typeface="Calibri" panose="020F0502020204030204" pitchFamily="34" charset="0"/>
              </a:rPr>
              <a:t> </a:t>
            </a:r>
          </a:p>
          <a:p>
            <a:pPr marL="0" indent="0">
              <a:lnSpc>
                <a:spcPct val="119000"/>
              </a:lnSpc>
              <a:spcBef>
                <a:spcPts val="0"/>
              </a:spcBef>
              <a:spcAft>
                <a:spcPts val="600"/>
              </a:spcAft>
              <a:buNone/>
            </a:pPr>
            <a:endParaRPr lang="en-US" sz="1000" kern="1400" dirty="0">
              <a:solidFill>
                <a:srgbClr val="000000"/>
              </a:solidFill>
              <a:latin typeface="Calibri" panose="020F0502020204030204" pitchFamily="34" charset="0"/>
            </a:endParaRPr>
          </a:p>
        </p:txBody>
      </p:sp>
      <p:pic>
        <p:nvPicPr>
          <p:cNvPr id="1026" name="Picture 2" descr="Apple-Black-and-Whi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884" y="0"/>
            <a:ext cx="835025"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a:extLst>
              <a:ext uri="{FF2B5EF4-FFF2-40B4-BE49-F238E27FC236}">
                <a16:creationId xmlns:a16="http://schemas.microsoft.com/office/drawing/2014/main" id="{5615331C-2AC0-45F0-BEDA-023AD193FA32}"/>
              </a:ext>
            </a:extLst>
          </p:cNvPr>
          <p:cNvSpPr txBox="1"/>
          <p:nvPr/>
        </p:nvSpPr>
        <p:spPr>
          <a:xfrm>
            <a:off x="7157768" y="5108755"/>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Kelly  </a:t>
            </a: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A73424B6-A722-4447-94E7-1C8BE04F21FA}"/>
              </a:ext>
            </a:extLst>
          </p:cNvPr>
          <p:cNvPicPr>
            <a:picLocks noChangeAspect="1"/>
          </p:cNvPicPr>
          <p:nvPr/>
        </p:nvPicPr>
        <p:blipFill>
          <a:blip r:embed="rId3"/>
          <a:stretch>
            <a:fillRect/>
          </a:stretch>
        </p:blipFill>
        <p:spPr>
          <a:xfrm>
            <a:off x="7216000" y="1749245"/>
            <a:ext cx="1785271" cy="2677906"/>
          </a:xfrm>
          <a:prstGeom prst="rect">
            <a:avLst/>
          </a:prstGeom>
          <a:ln w="47625">
            <a:solidFill>
              <a:srgbClr val="FF0000"/>
            </a:solidFill>
          </a:ln>
        </p:spPr>
      </p:pic>
    </p:spTree>
    <p:extLst>
      <p:ext uri="{BB962C8B-B14F-4D97-AF65-F5344CB8AC3E}">
        <p14:creationId xmlns:p14="http://schemas.microsoft.com/office/powerpoint/2010/main" val="720656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22382318-F620-4E96-8197-400FFF0CD129}"/>
              </a:ext>
            </a:extLst>
          </p:cNvPr>
          <p:cNvSpPr txBox="1"/>
          <p:nvPr/>
        </p:nvSpPr>
        <p:spPr>
          <a:xfrm>
            <a:off x="2568601" y="4559080"/>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Wilson </a:t>
            </a:r>
            <a:endParaRPr lang="en-GB" dirty="0">
              <a:latin typeface="Comic Sans MS" panose="030F0702030302020204" pitchFamily="66" charset="0"/>
            </a:endParaRPr>
          </a:p>
        </p:txBody>
      </p:sp>
      <p:sp>
        <p:nvSpPr>
          <p:cNvPr id="24" name="TextBox 23">
            <a:extLst>
              <a:ext uri="{FF2B5EF4-FFF2-40B4-BE49-F238E27FC236}">
                <a16:creationId xmlns:a16="http://schemas.microsoft.com/office/drawing/2014/main" id="{1C096191-861E-4283-898C-323861D4E2EC}"/>
              </a:ext>
            </a:extLst>
          </p:cNvPr>
          <p:cNvSpPr txBox="1"/>
          <p:nvPr/>
        </p:nvSpPr>
        <p:spPr>
          <a:xfrm>
            <a:off x="435307" y="4559080"/>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Sealey </a:t>
            </a:r>
            <a:endParaRPr lang="en-GB" dirty="0">
              <a:latin typeface="Comic Sans MS" panose="030F0702030302020204" pitchFamily="66" charset="0"/>
            </a:endParaRPr>
          </a:p>
        </p:txBody>
      </p:sp>
      <p:sp>
        <p:nvSpPr>
          <p:cNvPr id="25" name="TextBox 24">
            <a:extLst>
              <a:ext uri="{FF2B5EF4-FFF2-40B4-BE49-F238E27FC236}">
                <a16:creationId xmlns:a16="http://schemas.microsoft.com/office/drawing/2014/main" id="{7600BF07-4D4B-4E0F-8EA3-98DBCA7BAF2A}"/>
              </a:ext>
            </a:extLst>
          </p:cNvPr>
          <p:cNvSpPr txBox="1"/>
          <p:nvPr/>
        </p:nvSpPr>
        <p:spPr>
          <a:xfrm>
            <a:off x="2337040" y="63300"/>
            <a:ext cx="4983650" cy="461665"/>
          </a:xfrm>
          <a:prstGeom prst="rect">
            <a:avLst/>
          </a:prstGeom>
          <a:noFill/>
        </p:spPr>
        <p:txBody>
          <a:bodyPr wrap="square" rtlCol="0">
            <a:spAutoFit/>
          </a:bodyPr>
          <a:lstStyle/>
          <a:p>
            <a:pPr algn="ctr"/>
            <a:r>
              <a:rPr lang="en-US" sz="2400" b="1" dirty="0">
                <a:solidFill>
                  <a:srgbClr val="FF0000"/>
                </a:solidFill>
                <a:latin typeface="Comic Sans MS" panose="030F0702030302020204" pitchFamily="66" charset="0"/>
              </a:rPr>
              <a:t>Meet Our Team </a:t>
            </a:r>
            <a:endParaRPr lang="en-GB" sz="2400" b="1"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06E0902A-5C0C-4EDB-8180-5DB6DE316618}"/>
              </a:ext>
            </a:extLst>
          </p:cNvPr>
          <p:cNvPicPr>
            <a:picLocks noChangeAspect="1"/>
          </p:cNvPicPr>
          <p:nvPr/>
        </p:nvPicPr>
        <p:blipFill>
          <a:blip r:embed="rId2"/>
          <a:stretch>
            <a:fillRect/>
          </a:stretch>
        </p:blipFill>
        <p:spPr>
          <a:xfrm>
            <a:off x="2739540" y="1705167"/>
            <a:ext cx="1751928" cy="2627892"/>
          </a:xfrm>
          <a:prstGeom prst="rect">
            <a:avLst/>
          </a:prstGeom>
          <a:ln w="47625">
            <a:solidFill>
              <a:srgbClr val="00B050"/>
            </a:solidFill>
          </a:ln>
        </p:spPr>
      </p:pic>
      <p:pic>
        <p:nvPicPr>
          <p:cNvPr id="4" name="Picture 3">
            <a:extLst>
              <a:ext uri="{FF2B5EF4-FFF2-40B4-BE49-F238E27FC236}">
                <a16:creationId xmlns:a16="http://schemas.microsoft.com/office/drawing/2014/main" id="{1C2C9729-8C4A-4541-A50A-8FB0FBD1DC0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9879" y="1705167"/>
            <a:ext cx="1719068" cy="2578602"/>
          </a:xfrm>
          <a:prstGeom prst="rect">
            <a:avLst/>
          </a:prstGeom>
          <a:ln w="44450">
            <a:solidFill>
              <a:srgbClr val="00B050"/>
            </a:solidFill>
          </a:ln>
        </p:spPr>
      </p:pic>
      <p:sp>
        <p:nvSpPr>
          <p:cNvPr id="10" name="TextBox 9">
            <a:extLst>
              <a:ext uri="{FF2B5EF4-FFF2-40B4-BE49-F238E27FC236}">
                <a16:creationId xmlns:a16="http://schemas.microsoft.com/office/drawing/2014/main" id="{336A3EA3-7A5D-4553-8D82-82CA1F4C9757}"/>
              </a:ext>
            </a:extLst>
          </p:cNvPr>
          <p:cNvSpPr txBox="1"/>
          <p:nvPr/>
        </p:nvSpPr>
        <p:spPr>
          <a:xfrm>
            <a:off x="4761868" y="4592655"/>
            <a:ext cx="1901733" cy="369332"/>
          </a:xfrm>
          <a:prstGeom prst="rect">
            <a:avLst/>
          </a:prstGeom>
          <a:noFill/>
        </p:spPr>
        <p:txBody>
          <a:bodyPr wrap="square" rtlCol="0">
            <a:spAutoFit/>
          </a:bodyPr>
          <a:lstStyle/>
          <a:p>
            <a:pPr algn="ctr"/>
            <a:r>
              <a:rPr lang="en-US" dirty="0" err="1">
                <a:latin typeface="Comic Sans MS" panose="030F0702030302020204" pitchFamily="66" charset="0"/>
              </a:rPr>
              <a:t>Mrs</a:t>
            </a:r>
            <a:r>
              <a:rPr lang="en-US" dirty="0">
                <a:latin typeface="Comic Sans MS" panose="030F0702030302020204" pitchFamily="66" charset="0"/>
              </a:rPr>
              <a:t> </a:t>
            </a:r>
            <a:r>
              <a:rPr lang="en-US" dirty="0" err="1">
                <a:latin typeface="Comic Sans MS" panose="030F0702030302020204" pitchFamily="66" charset="0"/>
              </a:rPr>
              <a:t>Hoyles</a:t>
            </a: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67172A87-FB62-4909-887B-A6B0FEE533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47864" y="1705167"/>
            <a:ext cx="1751928" cy="2627892"/>
          </a:xfrm>
          <a:prstGeom prst="rect">
            <a:avLst/>
          </a:prstGeom>
          <a:ln w="47625">
            <a:solidFill>
              <a:srgbClr val="00B050"/>
            </a:solidFill>
          </a:ln>
        </p:spPr>
      </p:pic>
    </p:spTree>
    <p:extLst>
      <p:ext uri="{BB962C8B-B14F-4D97-AF65-F5344CB8AC3E}">
        <p14:creationId xmlns:p14="http://schemas.microsoft.com/office/powerpoint/2010/main" val="2635382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4" y="-23544"/>
            <a:ext cx="8229600" cy="383684"/>
          </a:xfrm>
          <a:noFill/>
          <a:ln w="28575">
            <a:noFill/>
          </a:ln>
        </p:spPr>
        <p:txBody>
          <a:bodyPr>
            <a:noAutofit/>
          </a:bodyPr>
          <a:lstStyle/>
          <a:p>
            <a:pPr algn="ctr"/>
            <a:r>
              <a:rPr lang="en-US" sz="1800" b="1" dirty="0">
                <a:solidFill>
                  <a:srgbClr val="FF0000"/>
                </a:solidFill>
                <a:latin typeface="Comic Sans MS" panose="030F0702030302020204" pitchFamily="66" charset="0"/>
              </a:rPr>
              <a:t>A typical day</a:t>
            </a:r>
            <a:r>
              <a:rPr lang="en-GB" sz="1800" b="1" dirty="0">
                <a:solidFill>
                  <a:srgbClr val="FF0000"/>
                </a:solidFill>
                <a:latin typeface="Comic Sans MS" panose="030F0702030302020204" pitchFamily="66" charset="0"/>
              </a:rPr>
              <a:t> </a:t>
            </a:r>
            <a:br>
              <a:rPr lang="en-GB" sz="1800" b="1" dirty="0">
                <a:solidFill>
                  <a:srgbClr val="FF0000"/>
                </a:solidFill>
                <a:latin typeface="Ink Free" panose="03080402000500000000" pitchFamily="66" charset="0"/>
              </a:rPr>
            </a:br>
            <a:endParaRPr lang="en-GB" sz="1600" dirty="0">
              <a:solidFill>
                <a:srgbClr val="FF0000"/>
              </a:solidFill>
              <a:latin typeface="Ink Free" panose="03080402000500000000" pitchFamily="66" charset="0"/>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8334978" y="5948632"/>
            <a:ext cx="687173" cy="763525"/>
          </a:xfrm>
          <a:prstGeom prst="rect">
            <a:avLst/>
          </a:prstGeom>
          <a:ln>
            <a:noFill/>
          </a:ln>
          <a:effectLst>
            <a:softEdge rad="112500"/>
          </a:effectLst>
        </p:spPr>
      </p:pic>
      <p:sp>
        <p:nvSpPr>
          <p:cNvPr id="15" name="Control 1"/>
          <p:cNvSpPr>
            <a:spLocks noChangeArrowheads="1" noChangeShapeType="1"/>
          </p:cNvSpPr>
          <p:nvPr/>
        </p:nvSpPr>
        <p:spPr bwMode="auto">
          <a:xfrm>
            <a:off x="3076575" y="2501900"/>
            <a:ext cx="6829425" cy="953928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FFE36F"/>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3" name="Table 2">
            <a:extLst>
              <a:ext uri="{FF2B5EF4-FFF2-40B4-BE49-F238E27FC236}">
                <a16:creationId xmlns:a16="http://schemas.microsoft.com/office/drawing/2014/main" id="{EEC9AE79-923F-B3E1-BD66-1F76FF35A4C4}"/>
              </a:ext>
            </a:extLst>
          </p:cNvPr>
          <p:cNvGraphicFramePr>
            <a:graphicFrameLocks noGrp="1"/>
          </p:cNvGraphicFramePr>
          <p:nvPr>
            <p:extLst>
              <p:ext uri="{D42A27DB-BD31-4B8C-83A1-F6EECF244321}">
                <p14:modId xmlns:p14="http://schemas.microsoft.com/office/powerpoint/2010/main" val="493773359"/>
              </p:ext>
            </p:extLst>
          </p:nvPr>
        </p:nvGraphicFramePr>
        <p:xfrm>
          <a:off x="398072" y="3056098"/>
          <a:ext cx="8144256" cy="2099882"/>
        </p:xfrm>
        <a:graphic>
          <a:graphicData uri="http://schemas.openxmlformats.org/drawingml/2006/table">
            <a:tbl>
              <a:tblPr/>
              <a:tblGrid>
                <a:gridCol w="837638">
                  <a:extLst>
                    <a:ext uri="{9D8B030D-6E8A-4147-A177-3AD203B41FA5}">
                      <a16:colId xmlns:a16="http://schemas.microsoft.com/office/drawing/2014/main" val="535995463"/>
                    </a:ext>
                  </a:extLst>
                </a:gridCol>
                <a:gridCol w="837638">
                  <a:extLst>
                    <a:ext uri="{9D8B030D-6E8A-4147-A177-3AD203B41FA5}">
                      <a16:colId xmlns:a16="http://schemas.microsoft.com/office/drawing/2014/main" val="2040804060"/>
                    </a:ext>
                  </a:extLst>
                </a:gridCol>
                <a:gridCol w="837638">
                  <a:extLst>
                    <a:ext uri="{9D8B030D-6E8A-4147-A177-3AD203B41FA5}">
                      <a16:colId xmlns:a16="http://schemas.microsoft.com/office/drawing/2014/main" val="3790841592"/>
                    </a:ext>
                  </a:extLst>
                </a:gridCol>
                <a:gridCol w="837638">
                  <a:extLst>
                    <a:ext uri="{9D8B030D-6E8A-4147-A177-3AD203B41FA5}">
                      <a16:colId xmlns:a16="http://schemas.microsoft.com/office/drawing/2014/main" val="3880698498"/>
                    </a:ext>
                  </a:extLst>
                </a:gridCol>
                <a:gridCol w="837638">
                  <a:extLst>
                    <a:ext uri="{9D8B030D-6E8A-4147-A177-3AD203B41FA5}">
                      <a16:colId xmlns:a16="http://schemas.microsoft.com/office/drawing/2014/main" val="2157087663"/>
                    </a:ext>
                  </a:extLst>
                </a:gridCol>
                <a:gridCol w="837638">
                  <a:extLst>
                    <a:ext uri="{9D8B030D-6E8A-4147-A177-3AD203B41FA5}">
                      <a16:colId xmlns:a16="http://schemas.microsoft.com/office/drawing/2014/main" val="3837565358"/>
                    </a:ext>
                  </a:extLst>
                </a:gridCol>
                <a:gridCol w="837638">
                  <a:extLst>
                    <a:ext uri="{9D8B030D-6E8A-4147-A177-3AD203B41FA5}">
                      <a16:colId xmlns:a16="http://schemas.microsoft.com/office/drawing/2014/main" val="148032122"/>
                    </a:ext>
                  </a:extLst>
                </a:gridCol>
                <a:gridCol w="837638">
                  <a:extLst>
                    <a:ext uri="{9D8B030D-6E8A-4147-A177-3AD203B41FA5}">
                      <a16:colId xmlns:a16="http://schemas.microsoft.com/office/drawing/2014/main" val="4016197616"/>
                    </a:ext>
                  </a:extLst>
                </a:gridCol>
                <a:gridCol w="837638">
                  <a:extLst>
                    <a:ext uri="{9D8B030D-6E8A-4147-A177-3AD203B41FA5}">
                      <a16:colId xmlns:a16="http://schemas.microsoft.com/office/drawing/2014/main" val="3164856778"/>
                    </a:ext>
                  </a:extLst>
                </a:gridCol>
                <a:gridCol w="605514">
                  <a:extLst>
                    <a:ext uri="{9D8B030D-6E8A-4147-A177-3AD203B41FA5}">
                      <a16:colId xmlns:a16="http://schemas.microsoft.com/office/drawing/2014/main" val="1964280461"/>
                    </a:ext>
                  </a:extLst>
                </a:gridCol>
              </a:tblGrid>
              <a:tr h="253716">
                <a:tc gridSpan="10">
                  <a:txBody>
                    <a:bodyPr/>
                    <a:lstStyle/>
                    <a:p>
                      <a:pPr marR="0" indent="0" algn="ctr" rtl="0">
                        <a:lnSpc>
                          <a:spcPct val="107000"/>
                        </a:lnSpc>
                        <a:spcBef>
                          <a:spcPts val="0"/>
                        </a:spcBef>
                        <a:spcAft>
                          <a:spcPts val="0"/>
                        </a:spcAft>
                      </a:pPr>
                      <a:r>
                        <a:rPr lang="en-GB" sz="1600" kern="1400">
                          <a:ln>
                            <a:noFill/>
                          </a:ln>
                          <a:solidFill>
                            <a:srgbClr val="000000"/>
                          </a:solidFill>
                          <a:effectLst/>
                          <a:latin typeface="Comic Sans MS" panose="030F0702030302020204" pitchFamily="66" charset="0"/>
                        </a:rPr>
                        <a:t>Nursery Morning Flexible Timetable</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784630453"/>
                  </a:ext>
                </a:extLst>
              </a:tr>
              <a:tr h="289549">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8.50am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9am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9.10am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9.20</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dirty="0">
                          <a:ln>
                            <a:noFill/>
                          </a:ln>
                          <a:solidFill>
                            <a:srgbClr val="FFFFFF"/>
                          </a:solidFill>
                          <a:effectLst/>
                          <a:latin typeface="Comic Sans MS" panose="030F0702030302020204" pitchFamily="66" charset="0"/>
                        </a:rPr>
                        <a:t>9.30am</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dirty="0">
                          <a:ln>
                            <a:noFill/>
                          </a:ln>
                          <a:solidFill>
                            <a:srgbClr val="FFFFFF"/>
                          </a:solidFill>
                          <a:effectLst/>
                          <a:latin typeface="Comic Sans MS" panose="030F0702030302020204" pitchFamily="66" charset="0"/>
                        </a:rPr>
                        <a:t>10.15am</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10:30am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10:45am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11am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900" b="1" kern="1200">
                          <a:ln>
                            <a:noFill/>
                          </a:ln>
                          <a:solidFill>
                            <a:srgbClr val="FFFFFF"/>
                          </a:solidFill>
                          <a:effectLst/>
                          <a:latin typeface="Comic Sans MS" panose="030F0702030302020204" pitchFamily="66" charset="0"/>
                        </a:rPr>
                        <a:t>11.30am</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extLst>
                  <a:ext uri="{0D108BD9-81ED-4DB2-BD59-A6C34878D82A}">
                    <a16:rowId xmlns:a16="http://schemas.microsoft.com/office/drawing/2014/main" val="3382796183"/>
                  </a:ext>
                </a:extLst>
              </a:tr>
              <a:tr h="1553252">
                <a:tc>
                  <a:txBody>
                    <a:bodyPr/>
                    <a:lstStyle/>
                    <a:p>
                      <a:pPr marR="0" indent="0" algn="l" rtl="0">
                        <a:lnSpc>
                          <a:spcPct val="107000"/>
                        </a:lnSpc>
                        <a:spcBef>
                          <a:spcPts val="0"/>
                        </a:spcBef>
                        <a:spcAft>
                          <a:spcPts val="0"/>
                        </a:spcAft>
                      </a:pPr>
                      <a:r>
                        <a:rPr lang="en-GB" sz="900" b="1" kern="1200" dirty="0">
                          <a:ln>
                            <a:noFill/>
                          </a:ln>
                          <a:solidFill>
                            <a:srgbClr val="000000"/>
                          </a:solidFill>
                          <a:effectLst/>
                          <a:latin typeface="Comic Sans MS" panose="030F0702030302020204" pitchFamily="66" charset="0"/>
                        </a:rPr>
                        <a:t>Self Registration</a:t>
                      </a:r>
                      <a:endParaRPr lang="en-GB" sz="900" kern="1400" dirty="0">
                        <a:ln>
                          <a:noFill/>
                        </a:ln>
                        <a:solidFill>
                          <a:srgbClr val="000000"/>
                        </a:solidFill>
                        <a:effectLst/>
                        <a:latin typeface="Calibri" panose="020F0502020204030204" pitchFamily="34" charset="0"/>
                      </a:endParaRPr>
                    </a:p>
                    <a:p>
                      <a:pPr marR="0" indent="0" algn="l" rtl="0">
                        <a:lnSpc>
                          <a:spcPct val="107000"/>
                        </a:lnSpc>
                        <a:spcBef>
                          <a:spcPts val="0"/>
                        </a:spcBef>
                        <a:spcAft>
                          <a:spcPts val="0"/>
                        </a:spcAft>
                      </a:pPr>
                      <a:r>
                        <a:rPr lang="en-GB" sz="1600" kern="1400" dirty="0">
                          <a:ln>
                            <a:noFill/>
                          </a:ln>
                          <a:solidFill>
                            <a:srgbClr val="000000"/>
                          </a:solidFill>
                          <a:effectLst/>
                          <a:latin typeface="Arial" panose="020B0604020202020204" pitchFamily="34" charset="0"/>
                        </a:rPr>
                        <a:t> </a:t>
                      </a:r>
                      <a:endParaRPr lang="en-GB" sz="900" kern="1400" dirty="0">
                        <a:ln>
                          <a:noFill/>
                        </a:ln>
                        <a:solidFill>
                          <a:srgbClr val="000000"/>
                        </a:solidFill>
                        <a:effectLst/>
                        <a:latin typeface="Calibri" panose="020F0502020204030204" pitchFamily="34" charset="0"/>
                      </a:endParaRPr>
                    </a:p>
                    <a:p>
                      <a:pPr marR="0" indent="0" algn="l" rtl="0">
                        <a:lnSpc>
                          <a:spcPct val="107000"/>
                        </a:lnSpc>
                        <a:spcBef>
                          <a:spcPts val="0"/>
                        </a:spcBef>
                        <a:spcAft>
                          <a:spcPts val="0"/>
                        </a:spcAft>
                      </a:pPr>
                      <a:r>
                        <a:rPr lang="en-GB" sz="900" b="1" kern="1200" dirty="0">
                          <a:ln>
                            <a:noFill/>
                          </a:ln>
                          <a:solidFill>
                            <a:srgbClr val="000000"/>
                          </a:solidFill>
                          <a:effectLst/>
                          <a:latin typeface="Comic Sans MS" panose="030F0702030302020204" pitchFamily="66" charset="0"/>
                        </a:rPr>
                        <a:t>Wellbeing Wake Up</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Morning Welcome time with Key Person</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Gross and Fine motor – </a:t>
                      </a:r>
                      <a:r>
                        <a:rPr lang="en-GB" sz="700" kern="1200">
                          <a:ln>
                            <a:noFill/>
                          </a:ln>
                          <a:solidFill>
                            <a:srgbClr val="000000"/>
                          </a:solidFill>
                          <a:effectLst/>
                          <a:latin typeface="Comic Sans MS" panose="030F0702030302020204" pitchFamily="66" charset="0"/>
                        </a:rPr>
                        <a:t>Squiggle while you wiggle/ funky fingers/ dough disco</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Name writing</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US" sz="900" kern="1200">
                          <a:ln>
                            <a:noFill/>
                          </a:ln>
                          <a:solidFill>
                            <a:srgbClr val="000000"/>
                          </a:solidFill>
                          <a:effectLst/>
                          <a:latin typeface="Comic Sans MS" panose="030F0702030302020204" pitchFamily="66" charset="0"/>
                        </a:rPr>
                        <a:t>Phonics</a:t>
                      </a:r>
                      <a:endParaRPr lang="en-US"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US" sz="900" kern="1200">
                          <a:ln>
                            <a:noFill/>
                          </a:ln>
                          <a:solidFill>
                            <a:srgbClr val="000000"/>
                          </a:solidFill>
                          <a:effectLst/>
                          <a:latin typeface="Comic Sans MS" panose="030F0702030302020204" pitchFamily="66" charset="0"/>
                        </a:rPr>
                        <a:t> </a:t>
                      </a:r>
                      <a:endParaRPr lang="en-US"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Discovery Time</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(Continuous and enhanced provision)</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Focus Learning</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Maths/ CLL/ UTW/ EAD/ PSED/ PD</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Snack Time</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Focus Learning</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Maths/ CLL/ UTW/ EAD/ PSED/ PD</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Discovery Time</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(Continuous and enhanced provision</a:t>
                      </a:r>
                      <a:endParaRPr lang="en-GB" sz="900" kern="140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dirty="0">
                          <a:ln>
                            <a:noFill/>
                          </a:ln>
                          <a:solidFill>
                            <a:srgbClr val="000000"/>
                          </a:solidFill>
                          <a:effectLst/>
                          <a:latin typeface="Comic Sans MS" panose="030F0702030302020204" pitchFamily="66" charset="0"/>
                        </a:rPr>
                        <a:t>Story and Rhyme time</a:t>
                      </a:r>
                      <a:endParaRPr lang="en-GB" sz="900" kern="1400" dirty="0">
                        <a:ln>
                          <a:noFill/>
                        </a:ln>
                        <a:solidFill>
                          <a:srgbClr val="000000"/>
                        </a:solidFill>
                        <a:effectLst/>
                        <a:latin typeface="Calibri" panose="020F0502020204030204" pitchFamily="34" charset="0"/>
                      </a:endParaRPr>
                    </a:p>
                  </a:txBody>
                  <a:tcPr marL="57458" marR="57458" marT="8351"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extLst>
                  <a:ext uri="{0D108BD9-81ED-4DB2-BD59-A6C34878D82A}">
                    <a16:rowId xmlns:a16="http://schemas.microsoft.com/office/drawing/2014/main" val="1712573896"/>
                  </a:ext>
                </a:extLst>
              </a:tr>
            </a:tbl>
          </a:graphicData>
        </a:graphic>
      </p:graphicFrame>
      <p:sp>
        <p:nvSpPr>
          <p:cNvPr id="5" name="Control 1">
            <a:extLst>
              <a:ext uri="{FF2B5EF4-FFF2-40B4-BE49-F238E27FC236}">
                <a16:creationId xmlns:a16="http://schemas.microsoft.com/office/drawing/2014/main" id="{C900B390-66EE-D391-E483-AAC5161DDC1B}"/>
              </a:ext>
            </a:extLst>
          </p:cNvPr>
          <p:cNvSpPr>
            <a:spLocks noChangeArrowheads="1" noChangeShapeType="1"/>
          </p:cNvSpPr>
          <p:nvPr/>
        </p:nvSpPr>
        <p:spPr bwMode="auto">
          <a:xfrm>
            <a:off x="884238" y="7997825"/>
            <a:ext cx="7240587" cy="238918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graphicFrame>
        <p:nvGraphicFramePr>
          <p:cNvPr id="11" name="Table 10">
            <a:extLst>
              <a:ext uri="{FF2B5EF4-FFF2-40B4-BE49-F238E27FC236}">
                <a16:creationId xmlns:a16="http://schemas.microsoft.com/office/drawing/2014/main" id="{06463804-E8B6-658E-D50E-2F558FC75D12}"/>
              </a:ext>
            </a:extLst>
          </p:cNvPr>
          <p:cNvGraphicFramePr>
            <a:graphicFrameLocks noGrp="1"/>
          </p:cNvGraphicFramePr>
          <p:nvPr>
            <p:extLst>
              <p:ext uri="{D42A27DB-BD31-4B8C-83A1-F6EECF244321}">
                <p14:modId xmlns:p14="http://schemas.microsoft.com/office/powerpoint/2010/main" val="3560825154"/>
              </p:ext>
            </p:extLst>
          </p:nvPr>
        </p:nvGraphicFramePr>
        <p:xfrm>
          <a:off x="398072" y="5399403"/>
          <a:ext cx="7936914" cy="1098458"/>
        </p:xfrm>
        <a:graphic>
          <a:graphicData uri="http://schemas.openxmlformats.org/drawingml/2006/table">
            <a:tbl>
              <a:tblPr/>
              <a:tblGrid>
                <a:gridCol w="1322819">
                  <a:extLst>
                    <a:ext uri="{9D8B030D-6E8A-4147-A177-3AD203B41FA5}">
                      <a16:colId xmlns:a16="http://schemas.microsoft.com/office/drawing/2014/main" val="1668705497"/>
                    </a:ext>
                  </a:extLst>
                </a:gridCol>
                <a:gridCol w="1322819">
                  <a:extLst>
                    <a:ext uri="{9D8B030D-6E8A-4147-A177-3AD203B41FA5}">
                      <a16:colId xmlns:a16="http://schemas.microsoft.com/office/drawing/2014/main" val="2582805891"/>
                    </a:ext>
                  </a:extLst>
                </a:gridCol>
                <a:gridCol w="1322819">
                  <a:extLst>
                    <a:ext uri="{9D8B030D-6E8A-4147-A177-3AD203B41FA5}">
                      <a16:colId xmlns:a16="http://schemas.microsoft.com/office/drawing/2014/main" val="253591825"/>
                    </a:ext>
                  </a:extLst>
                </a:gridCol>
                <a:gridCol w="1322819">
                  <a:extLst>
                    <a:ext uri="{9D8B030D-6E8A-4147-A177-3AD203B41FA5}">
                      <a16:colId xmlns:a16="http://schemas.microsoft.com/office/drawing/2014/main" val="1530194732"/>
                    </a:ext>
                  </a:extLst>
                </a:gridCol>
                <a:gridCol w="1322819">
                  <a:extLst>
                    <a:ext uri="{9D8B030D-6E8A-4147-A177-3AD203B41FA5}">
                      <a16:colId xmlns:a16="http://schemas.microsoft.com/office/drawing/2014/main" val="3058818949"/>
                    </a:ext>
                  </a:extLst>
                </a:gridCol>
                <a:gridCol w="1322819">
                  <a:extLst>
                    <a:ext uri="{9D8B030D-6E8A-4147-A177-3AD203B41FA5}">
                      <a16:colId xmlns:a16="http://schemas.microsoft.com/office/drawing/2014/main" val="730854594"/>
                    </a:ext>
                  </a:extLst>
                </a:gridCol>
              </a:tblGrid>
              <a:tr h="255676">
                <a:tc gridSpan="6">
                  <a:txBody>
                    <a:bodyPr/>
                    <a:lstStyle/>
                    <a:p>
                      <a:pPr marR="0" indent="0" algn="ctr" rtl="0">
                        <a:lnSpc>
                          <a:spcPct val="107000"/>
                        </a:lnSpc>
                        <a:spcBef>
                          <a:spcPts val="0"/>
                        </a:spcBef>
                        <a:spcAft>
                          <a:spcPts val="0"/>
                        </a:spcAft>
                      </a:pPr>
                      <a:r>
                        <a:rPr lang="en-GB" sz="1600" kern="1400" dirty="0">
                          <a:ln>
                            <a:noFill/>
                          </a:ln>
                          <a:solidFill>
                            <a:srgbClr val="000000"/>
                          </a:solidFill>
                          <a:effectLst/>
                          <a:latin typeface="Comic Sans MS" panose="030F0702030302020204" pitchFamily="66" charset="0"/>
                        </a:rPr>
                        <a:t>Nursery Afternoon Flexible Timetable</a:t>
                      </a:r>
                      <a:endParaRPr lang="en-GB" sz="900" kern="1400" dirty="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18238989"/>
                  </a:ext>
                </a:extLst>
              </a:tr>
              <a:tr h="188180">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12.15pm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12.50pm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1.30pm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2.45pm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tc>
                  <a:txBody>
                    <a:bodyPr/>
                    <a:lstStyle/>
                    <a:p>
                      <a:pPr marR="0" indent="0" algn="ctr" rtl="0">
                        <a:lnSpc>
                          <a:spcPct val="107000"/>
                        </a:lnSpc>
                        <a:spcBef>
                          <a:spcPts val="0"/>
                        </a:spcBef>
                        <a:spcAft>
                          <a:spcPts val="0"/>
                        </a:spcAft>
                      </a:pPr>
                      <a:r>
                        <a:rPr lang="en-GB" sz="1000" b="1" kern="1200">
                          <a:ln>
                            <a:noFill/>
                          </a:ln>
                          <a:solidFill>
                            <a:srgbClr val="FFFFFF"/>
                          </a:solidFill>
                          <a:effectLst/>
                          <a:latin typeface="Comic Sans MS" panose="030F0702030302020204" pitchFamily="66" charset="0"/>
                        </a:rPr>
                        <a:t>3pm</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38100" cap="flat" cmpd="sng" algn="ctr">
                      <a:solidFill>
                        <a:srgbClr val="FFFFFF"/>
                      </a:solidFill>
                      <a:prstDash val="solid"/>
                      <a:round/>
                      <a:headEnd type="none" w="med" len="med"/>
                      <a:tailEnd type="none" w="med" len="med"/>
                    </a:lnB>
                    <a:solidFill>
                      <a:srgbClr val="90C226"/>
                    </a:solidFill>
                  </a:tcPr>
                </a:tc>
                <a:extLst>
                  <a:ext uri="{0D108BD9-81ED-4DB2-BD59-A6C34878D82A}">
                    <a16:rowId xmlns:a16="http://schemas.microsoft.com/office/drawing/2014/main" val="2817055372"/>
                  </a:ext>
                </a:extLst>
              </a:tr>
              <a:tr h="649373">
                <a:tc>
                  <a:txBody>
                    <a:bodyPr/>
                    <a:lstStyle/>
                    <a:p>
                      <a:pPr marR="0" indent="0" algn="ctr" rtl="0">
                        <a:lnSpc>
                          <a:spcPct val="107000"/>
                        </a:lnSpc>
                        <a:spcBef>
                          <a:spcPts val="0"/>
                        </a:spcBef>
                        <a:spcAft>
                          <a:spcPts val="0"/>
                        </a:spcAft>
                      </a:pPr>
                      <a:r>
                        <a:rPr lang="en-GB" sz="900" kern="1200" dirty="0">
                          <a:ln>
                            <a:noFill/>
                          </a:ln>
                          <a:solidFill>
                            <a:srgbClr val="000000"/>
                          </a:solidFill>
                          <a:effectLst/>
                          <a:latin typeface="Comic Sans MS" panose="030F0702030302020204" pitchFamily="66" charset="0"/>
                        </a:rPr>
                        <a:t>Discovery Time</a:t>
                      </a:r>
                      <a:endParaRPr lang="en-GB" sz="900" kern="1400" dirty="0">
                        <a:ln>
                          <a:noFill/>
                        </a:ln>
                        <a:solidFill>
                          <a:srgbClr val="000000"/>
                        </a:solidFill>
                        <a:effectLst/>
                        <a:latin typeface="Calibri" panose="020F0502020204030204" pitchFamily="34" charset="0"/>
                      </a:endParaRPr>
                    </a:p>
                    <a:p>
                      <a:pPr marR="0" indent="0" algn="l" rtl="0">
                        <a:lnSpc>
                          <a:spcPct val="107000"/>
                        </a:lnSpc>
                        <a:spcBef>
                          <a:spcPts val="0"/>
                        </a:spcBef>
                        <a:spcAft>
                          <a:spcPts val="0"/>
                        </a:spcAft>
                      </a:pPr>
                      <a:r>
                        <a:rPr lang="en-GB" sz="700" kern="1200" dirty="0">
                          <a:ln>
                            <a:noFill/>
                          </a:ln>
                          <a:solidFill>
                            <a:srgbClr val="000000"/>
                          </a:solidFill>
                          <a:effectLst/>
                          <a:latin typeface="Comic Sans MS" panose="030F0702030302020204" pitchFamily="66" charset="0"/>
                        </a:rPr>
                        <a:t>(Continuous and enhanced provision)</a:t>
                      </a:r>
                      <a:endParaRPr lang="en-GB" sz="900" kern="1400" dirty="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Afternoon Welcome time</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Focus Learning</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Maths/ CLL/ UTW/ EAD/ PSED/ PD</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 </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1000" kern="1200">
                          <a:ln>
                            <a:noFill/>
                          </a:ln>
                          <a:solidFill>
                            <a:srgbClr val="000000"/>
                          </a:solidFill>
                          <a:effectLst/>
                          <a:latin typeface="Comic Sans MS" panose="030F0702030302020204" pitchFamily="66" charset="0"/>
                        </a:rPr>
                        <a:t> </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Discovery Time</a:t>
                      </a:r>
                      <a:endParaRPr lang="en-GB" sz="900" kern="1400">
                        <a:ln>
                          <a:noFill/>
                        </a:ln>
                        <a:solidFill>
                          <a:srgbClr val="000000"/>
                        </a:solidFill>
                        <a:effectLst/>
                        <a:latin typeface="Calibri" panose="020F0502020204030204" pitchFamily="34" charset="0"/>
                      </a:endParaRPr>
                    </a:p>
                    <a:p>
                      <a:pPr marR="0" indent="0" algn="ctr" rtl="0">
                        <a:lnSpc>
                          <a:spcPct val="107000"/>
                        </a:lnSpc>
                        <a:spcBef>
                          <a:spcPts val="0"/>
                        </a:spcBef>
                        <a:spcAft>
                          <a:spcPts val="0"/>
                        </a:spcAft>
                      </a:pPr>
                      <a:r>
                        <a:rPr lang="en-GB" sz="700" kern="1200">
                          <a:ln>
                            <a:noFill/>
                          </a:ln>
                          <a:solidFill>
                            <a:srgbClr val="000000"/>
                          </a:solidFill>
                          <a:effectLst/>
                          <a:latin typeface="Comic Sans MS" panose="030F0702030302020204" pitchFamily="66" charset="0"/>
                        </a:rPr>
                        <a:t>(Continuous and enhanced provision)</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900" kern="1200">
                          <a:ln>
                            <a:noFill/>
                          </a:ln>
                          <a:solidFill>
                            <a:srgbClr val="000000"/>
                          </a:solidFill>
                          <a:effectLst/>
                          <a:latin typeface="Comic Sans MS" panose="030F0702030302020204" pitchFamily="66" charset="0"/>
                        </a:rPr>
                        <a:t>Tidy up time</a:t>
                      </a:r>
                      <a:endParaRPr lang="en-GB" sz="900" kern="140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tc>
                  <a:txBody>
                    <a:bodyPr/>
                    <a:lstStyle/>
                    <a:p>
                      <a:pPr marR="0" indent="0" algn="ctr" rtl="0">
                        <a:lnSpc>
                          <a:spcPct val="107000"/>
                        </a:lnSpc>
                        <a:spcBef>
                          <a:spcPts val="0"/>
                        </a:spcBef>
                        <a:spcAft>
                          <a:spcPts val="0"/>
                        </a:spcAft>
                      </a:pPr>
                      <a:r>
                        <a:rPr lang="en-GB" sz="1000" kern="1200" dirty="0">
                          <a:ln>
                            <a:noFill/>
                          </a:ln>
                          <a:solidFill>
                            <a:srgbClr val="000000"/>
                          </a:solidFill>
                          <a:effectLst/>
                          <a:latin typeface="Comic Sans MS" panose="030F0702030302020204" pitchFamily="66" charset="0"/>
                        </a:rPr>
                        <a:t>Story time</a:t>
                      </a:r>
                      <a:endParaRPr lang="en-GB" sz="900" kern="1400" dirty="0">
                        <a:ln>
                          <a:noFill/>
                        </a:ln>
                        <a:solidFill>
                          <a:srgbClr val="000000"/>
                        </a:solidFill>
                        <a:effectLst/>
                        <a:latin typeface="Calibri" panose="020F0502020204030204" pitchFamily="34" charset="0"/>
                      </a:endParaRPr>
                    </a:p>
                  </a:txBody>
                  <a:tcPr marL="57902" marR="57902" marT="8416"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381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BF4CA"/>
                    </a:solidFill>
                  </a:tcPr>
                </a:tc>
                <a:extLst>
                  <a:ext uri="{0D108BD9-81ED-4DB2-BD59-A6C34878D82A}">
                    <a16:rowId xmlns:a16="http://schemas.microsoft.com/office/drawing/2014/main" val="2637669782"/>
                  </a:ext>
                </a:extLst>
              </a:tr>
            </a:tbl>
          </a:graphicData>
        </a:graphic>
      </p:graphicFrame>
      <p:sp>
        <p:nvSpPr>
          <p:cNvPr id="12" name="Control 2">
            <a:extLst>
              <a:ext uri="{FF2B5EF4-FFF2-40B4-BE49-F238E27FC236}">
                <a16:creationId xmlns:a16="http://schemas.microsoft.com/office/drawing/2014/main" id="{8EF0B844-C772-DCF1-2632-1951C9EC5F39}"/>
              </a:ext>
            </a:extLst>
          </p:cNvPr>
          <p:cNvSpPr>
            <a:spLocks noChangeArrowheads="1" noChangeShapeType="1"/>
          </p:cNvSpPr>
          <p:nvPr/>
        </p:nvSpPr>
        <p:spPr bwMode="auto">
          <a:xfrm>
            <a:off x="920750" y="11458575"/>
            <a:ext cx="7185025" cy="1230313"/>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14" name="TextBox 13">
            <a:extLst>
              <a:ext uri="{FF2B5EF4-FFF2-40B4-BE49-F238E27FC236}">
                <a16:creationId xmlns:a16="http://schemas.microsoft.com/office/drawing/2014/main" id="{7F6F4D69-00C8-42F0-D5E4-619928DD4FD0}"/>
              </a:ext>
            </a:extLst>
          </p:cNvPr>
          <p:cNvSpPr txBox="1"/>
          <p:nvPr/>
        </p:nvSpPr>
        <p:spPr>
          <a:xfrm>
            <a:off x="398072" y="351332"/>
            <a:ext cx="8296964" cy="2246769"/>
          </a:xfrm>
          <a:prstGeom prst="rect">
            <a:avLst/>
          </a:prstGeom>
          <a:solidFill>
            <a:srgbClr val="B0FF9B"/>
          </a:solidFill>
          <a:ln w="28575">
            <a:solidFill>
              <a:srgbClr val="FF0000"/>
            </a:solidFill>
          </a:ln>
        </p:spPr>
        <p:txBody>
          <a:bodyPr wrap="square" rtlCol="0">
            <a:spAutoFit/>
          </a:bodyPr>
          <a:lstStyle/>
          <a:p>
            <a:r>
              <a:rPr lang="en-GB" sz="1400" dirty="0">
                <a:latin typeface="Comic Sans MS" panose="030F0702030302020204" pitchFamily="66" charset="0"/>
              </a:rPr>
              <a:t>The Nursery doors open at 8;40am for the children to come in, find their peg and hang their coat up and  then find their names and self register by putting it in one of our feelings boxes.  </a:t>
            </a:r>
            <a:br>
              <a:rPr lang="en-GB" sz="1400" dirty="0">
                <a:latin typeface="Comic Sans MS" panose="030F0702030302020204" pitchFamily="66" charset="0"/>
              </a:rPr>
            </a:br>
            <a:r>
              <a:rPr lang="en-GB" sz="1400" dirty="0">
                <a:latin typeface="Comic Sans MS" panose="030F0702030302020204" pitchFamily="66" charset="0"/>
              </a:rPr>
              <a:t>Lunchtime begins at 11:45am during which children are supported by familiar staff from the Nursery Team.  The morning session finishes at 12:15pm and the Cinder Path gate (Grosvenor Road entrance) will be open for parents to collect their children.  </a:t>
            </a:r>
            <a:br>
              <a:rPr lang="en-GB" sz="1400" dirty="0">
                <a:latin typeface="Comic Sans MS" panose="030F0702030302020204" pitchFamily="66" charset="0"/>
              </a:rPr>
            </a:br>
            <a:r>
              <a:rPr lang="en-GB" sz="1400" dirty="0">
                <a:latin typeface="Comic Sans MS" panose="030F0702030302020204" pitchFamily="66" charset="0"/>
              </a:rPr>
              <a:t>The afternoon session begins at 12:15pm and again the Cinder Path gate will be open for parents to drop their child off.   The afternoon session finishes at 3:15pm. (both entrances to the playground will be open)     </a:t>
            </a:r>
            <a:br>
              <a:rPr lang="en-GB" sz="1400" dirty="0">
                <a:latin typeface="Comic Sans MS" panose="030F0702030302020204" pitchFamily="66" charset="0"/>
              </a:rPr>
            </a:br>
            <a:r>
              <a:rPr lang="en-GB" sz="1400" dirty="0">
                <a:latin typeface="Comic Sans MS" panose="030F0702030302020204" pitchFamily="66" charset="0"/>
              </a:rPr>
              <a:t>Our timetable in Nursery is flexible and we follow the needs and interests of the children but below is an example of a typical Nursery day. </a:t>
            </a:r>
          </a:p>
        </p:txBody>
      </p:sp>
    </p:spTree>
    <p:extLst>
      <p:ext uri="{BB962C8B-B14F-4D97-AF65-F5344CB8AC3E}">
        <p14:creationId xmlns:p14="http://schemas.microsoft.com/office/powerpoint/2010/main" val="23407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3" name="Control 4"/>
          <p:cNvSpPr>
            <a:spLocks noChangeArrowheads="1" noChangeShapeType="1"/>
          </p:cNvSpPr>
          <p:nvPr/>
        </p:nvSpPr>
        <p:spPr bwMode="auto">
          <a:xfrm>
            <a:off x="961213" y="1784565"/>
            <a:ext cx="9296830" cy="5109167"/>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20" name="Rectangle 19"/>
          <p:cNvSpPr/>
          <p:nvPr/>
        </p:nvSpPr>
        <p:spPr>
          <a:xfrm>
            <a:off x="1538931" y="319640"/>
            <a:ext cx="5429109" cy="369332"/>
          </a:xfrm>
          <a:prstGeom prst="rect">
            <a:avLst/>
          </a:prstGeom>
          <a:noFill/>
        </p:spPr>
        <p:txBody>
          <a:bodyPr wrap="square">
            <a:spAutoFit/>
          </a:bodyPr>
          <a:lstStyle/>
          <a:p>
            <a:pPr algn="ctr"/>
            <a:r>
              <a:rPr lang="en-US" b="1" dirty="0">
                <a:solidFill>
                  <a:srgbClr val="92D050"/>
                </a:solidFill>
                <a:latin typeface="Comic Sans MS" pitchFamily="66" charset="0"/>
              </a:rPr>
              <a:t>Our Nursery Learning Journey Topics</a:t>
            </a:r>
          </a:p>
        </p:txBody>
      </p:sp>
      <p:pic>
        <p:nvPicPr>
          <p:cNvPr id="14" name="Picture 13">
            <a:extLst>
              <a:ext uri="{FF2B5EF4-FFF2-40B4-BE49-F238E27FC236}">
                <a16:creationId xmlns:a16="http://schemas.microsoft.com/office/drawing/2014/main" id="{92179B35-7F2A-423D-9CE7-446BA947F22A}"/>
              </a:ext>
            </a:extLst>
          </p:cNvPr>
          <p:cNvPicPr>
            <a:picLocks noChangeAspect="1"/>
          </p:cNvPicPr>
          <p:nvPr/>
        </p:nvPicPr>
        <p:blipFill rotWithShape="1">
          <a:blip r:embed="rId2"/>
          <a:srcRect l="22722" t="28028" r="25252" b="38125"/>
          <a:stretch/>
        </p:blipFill>
        <p:spPr>
          <a:xfrm>
            <a:off x="349250" y="1291129"/>
            <a:ext cx="8763074" cy="3206805"/>
          </a:xfrm>
          <a:prstGeom prst="rect">
            <a:avLst/>
          </a:prstGeom>
        </p:spPr>
      </p:pic>
      <p:pic>
        <p:nvPicPr>
          <p:cNvPr id="2060" name="Picture 1">
            <a:extLst>
              <a:ext uri="{FF2B5EF4-FFF2-40B4-BE49-F238E27FC236}">
                <a16:creationId xmlns:a16="http://schemas.microsoft.com/office/drawing/2014/main" id="{3F5A4C7F-101F-4F8E-AF13-5EC4D49884E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6425" t="34569" r="62885" b="41853"/>
          <a:stretch>
            <a:fillRect/>
          </a:stretch>
        </p:blipFill>
        <p:spPr bwMode="auto">
          <a:xfrm>
            <a:off x="349250" y="796925"/>
            <a:ext cx="536575" cy="654050"/>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4">
            <a:extLst>
              <a:ext uri="{FF2B5EF4-FFF2-40B4-BE49-F238E27FC236}">
                <a16:creationId xmlns:a16="http://schemas.microsoft.com/office/drawing/2014/main" id="{75FB1458-9993-44EC-8CD1-486E0BE3FA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838200" cy="81915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6">
            <a:extLst>
              <a:ext uri="{FF2B5EF4-FFF2-40B4-BE49-F238E27FC236}">
                <a16:creationId xmlns:a16="http://schemas.microsoft.com/office/drawing/2014/main" id="{14A77473-AB8C-4D85-8CA8-FA326B34B45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l="5319" t="31909" r="68645" b="40259"/>
          <a:stretch>
            <a:fillRect/>
          </a:stretch>
        </p:blipFill>
        <p:spPr bwMode="auto">
          <a:xfrm>
            <a:off x="0" y="0"/>
            <a:ext cx="1314450" cy="8763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a:extLst>
              <a:ext uri="{FF2B5EF4-FFF2-40B4-BE49-F238E27FC236}">
                <a16:creationId xmlns:a16="http://schemas.microsoft.com/office/drawing/2014/main" id="{2B693029-C66A-425C-9089-4572C53638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4100" t="32973" r="60448" b="41145"/>
          <a:stretch>
            <a:fillRect/>
          </a:stretch>
        </p:blipFill>
        <p:spPr bwMode="auto">
          <a:xfrm>
            <a:off x="0" y="0"/>
            <a:ext cx="1333500" cy="75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263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077" y="5482"/>
            <a:ext cx="8390846" cy="387727"/>
          </a:xfrm>
        </p:spPr>
        <p:txBody>
          <a:bodyPr>
            <a:normAutofit fontScale="90000"/>
          </a:bodyPr>
          <a:lstStyle/>
          <a:p>
            <a:pPr marL="0" marR="0" indent="0" algn="ctr">
              <a:lnSpc>
                <a:spcPct val="119000"/>
              </a:lnSpc>
              <a:spcBef>
                <a:spcPts val="0"/>
              </a:spcBef>
              <a:spcAft>
                <a:spcPts val="600"/>
              </a:spcAft>
            </a:pPr>
            <a:r>
              <a:rPr lang="en-US" sz="2700" b="1" kern="1400" dirty="0">
                <a:solidFill>
                  <a:srgbClr val="00B050"/>
                </a:solidFill>
                <a:latin typeface="Comic Sans MS" pitchFamily="66" charset="0"/>
              </a:rPr>
              <a:t>The Nursery Curriculum </a:t>
            </a:r>
            <a:br>
              <a:rPr lang="en-US" sz="1000" kern="1400" dirty="0">
                <a:solidFill>
                  <a:srgbClr val="000000"/>
                </a:solidFill>
                <a:latin typeface="Calibri" panose="020F0502020204030204" pitchFamily="34" charset="0"/>
              </a:rPr>
            </a:br>
            <a:r>
              <a:rPr lang="en-US" sz="1000" kern="1400" dirty="0">
                <a:solidFill>
                  <a:srgbClr val="000000"/>
                </a:solidFill>
                <a:latin typeface="Calibri" panose="020F0502020204030204" pitchFamily="34" charset="0"/>
              </a:rPr>
              <a:t> </a:t>
            </a:r>
            <a:br>
              <a:rPr lang="en-US" sz="1000" kern="1400" dirty="0">
                <a:solidFill>
                  <a:srgbClr val="000000"/>
                </a:solidFill>
                <a:latin typeface="Calibri" panose="020F0502020204030204" pitchFamily="34" charset="0"/>
              </a:rPr>
            </a:br>
            <a:br>
              <a:rPr lang="en-GB" altLang="en-US" sz="1600" dirty="0">
                <a:solidFill>
                  <a:schemeClr val="tx1"/>
                </a:solidFill>
              </a:rPr>
            </a:br>
            <a:endParaRPr lang="en-GB" dirty="0"/>
          </a:p>
        </p:txBody>
      </p:sp>
      <p:sp>
        <p:nvSpPr>
          <p:cNvPr id="4" name="Rectangle 3"/>
          <p:cNvSpPr/>
          <p:nvPr/>
        </p:nvSpPr>
        <p:spPr>
          <a:xfrm>
            <a:off x="96632" y="518845"/>
            <a:ext cx="8903813" cy="2943819"/>
          </a:xfrm>
          <a:prstGeom prst="rect">
            <a:avLst/>
          </a:prstGeom>
          <a:solidFill>
            <a:srgbClr val="B0FF9B"/>
          </a:solidFill>
          <a:ln w="19050">
            <a:solidFill>
              <a:srgbClr val="FF0000"/>
            </a:solidFill>
          </a:ln>
        </p:spPr>
        <p:txBody>
          <a:bodyPr wrap="square">
            <a:spAutoFit/>
          </a:bodyPr>
          <a:lstStyle/>
          <a:p>
            <a:pPr>
              <a:lnSpc>
                <a:spcPct val="119000"/>
              </a:lnSpc>
              <a:spcAft>
                <a:spcPts val="600"/>
              </a:spcAft>
            </a:pPr>
            <a:r>
              <a:rPr lang="en-US" sz="1200" kern="1400" dirty="0">
                <a:solidFill>
                  <a:srgbClr val="000000"/>
                </a:solidFill>
                <a:latin typeface="Comic Sans MS" pitchFamily="66" charset="0"/>
              </a:rPr>
              <a:t>All of the children at Nursery follow the Early Years Foundation Stage curriculum.  This is a play– based curriculum that has seven areas of learning:  Personal Social and Emotional Development, Physical Development, Communication and    Language, Literacy, Mathematics, Understanding the World and Expressive Arts and Design.  </a:t>
            </a:r>
          </a:p>
          <a:p>
            <a:pPr>
              <a:lnSpc>
                <a:spcPct val="119000"/>
              </a:lnSpc>
              <a:spcAft>
                <a:spcPts val="600"/>
              </a:spcAft>
            </a:pPr>
            <a:r>
              <a:rPr lang="en-US" sz="1200" kern="1400" dirty="0">
                <a:solidFill>
                  <a:srgbClr val="000000"/>
                </a:solidFill>
                <a:latin typeface="Comic Sans MS" pitchFamily="66" charset="0"/>
              </a:rPr>
              <a:t>The children take part in lots of fun and engaging activities to support these areas of learning, linked to our Learning   Journey Topics.  Throughout the year we also take part in special events and celebrations such as Bonfire Night, World Nursery Rhyme Week, Diwali, Christmas, Chinese New Year and World Book Day to name but a few!</a:t>
            </a:r>
          </a:p>
          <a:p>
            <a:pPr>
              <a:lnSpc>
                <a:spcPct val="119000"/>
              </a:lnSpc>
              <a:spcAft>
                <a:spcPts val="600"/>
              </a:spcAft>
            </a:pPr>
            <a:r>
              <a:rPr lang="en-US" sz="1200" kern="1400" dirty="0">
                <a:solidFill>
                  <a:srgbClr val="000000"/>
                </a:solidFill>
                <a:latin typeface="Comic Sans MS" pitchFamily="66" charset="0"/>
              </a:rPr>
              <a:t>At Hudson we assess how children learn through using the Characteristics of Effective Learning.  These characteristics support the children to become motivated and independent learners.  The Characteristics of Effective Learning are the ways the children engage with the people around them and their environment.  In Nursery the children will meet our ‘Fantastic Five!’  Five characters who show the children how to use the Characteristics of Effective learning. </a:t>
            </a:r>
          </a:p>
          <a:p>
            <a:pPr algn="ctr">
              <a:lnSpc>
                <a:spcPct val="119000"/>
              </a:lnSpc>
              <a:spcAft>
                <a:spcPts val="600"/>
              </a:spcAft>
            </a:pPr>
            <a:r>
              <a:rPr lang="en-US" sz="1200" kern="1400" dirty="0">
                <a:solidFill>
                  <a:srgbClr val="000000"/>
                </a:solidFill>
                <a:latin typeface="Comic Sans MS" pitchFamily="66" charset="0"/>
              </a:rPr>
              <a:t>The Fantastic Five </a:t>
            </a:r>
            <a:r>
              <a:rPr lang="en-US" sz="1200" b="1" kern="1400" dirty="0">
                <a:solidFill>
                  <a:srgbClr val="FF0000"/>
                </a:solidFill>
                <a:latin typeface="Comic Sans MS" pitchFamily="66" charset="0"/>
              </a:rPr>
              <a:t>Curious Cole</a:t>
            </a:r>
            <a:r>
              <a:rPr lang="en-US" sz="1200" kern="1400" dirty="0">
                <a:solidFill>
                  <a:srgbClr val="000000"/>
                </a:solidFill>
                <a:latin typeface="Comic Sans MS" pitchFamily="66" charset="0"/>
              </a:rPr>
              <a:t>, </a:t>
            </a:r>
            <a:r>
              <a:rPr lang="en-US" sz="1200" b="1" kern="1400" dirty="0">
                <a:solidFill>
                  <a:srgbClr val="FF0000"/>
                </a:solidFill>
                <a:latin typeface="Comic Sans MS" pitchFamily="66" charset="0"/>
              </a:rPr>
              <a:t>Planning Penelope</a:t>
            </a:r>
            <a:r>
              <a:rPr lang="en-US" sz="1200" kern="1400" dirty="0">
                <a:solidFill>
                  <a:srgbClr val="000000"/>
                </a:solidFill>
                <a:latin typeface="Comic Sans MS" pitchFamily="66" charset="0"/>
              </a:rPr>
              <a:t>, </a:t>
            </a:r>
            <a:r>
              <a:rPr lang="en-US" sz="1200" b="1" kern="1400" dirty="0">
                <a:solidFill>
                  <a:srgbClr val="FF0000"/>
                </a:solidFill>
                <a:latin typeface="Comic Sans MS" pitchFamily="66" charset="0"/>
              </a:rPr>
              <a:t>Brave Bertie</a:t>
            </a:r>
            <a:r>
              <a:rPr lang="en-US" sz="1200" kern="1400" dirty="0">
                <a:solidFill>
                  <a:srgbClr val="000000"/>
                </a:solidFill>
                <a:latin typeface="Comic Sans MS" pitchFamily="66" charset="0"/>
              </a:rPr>
              <a:t>, </a:t>
            </a:r>
            <a:r>
              <a:rPr lang="en-US" sz="1200" b="1" kern="1400" dirty="0">
                <a:solidFill>
                  <a:srgbClr val="FF0000"/>
                </a:solidFill>
                <a:latin typeface="Comic Sans MS" pitchFamily="66" charset="0"/>
              </a:rPr>
              <a:t>Learning Luna </a:t>
            </a:r>
            <a:r>
              <a:rPr lang="en-US" sz="1200" kern="1400" dirty="0">
                <a:solidFill>
                  <a:srgbClr val="000000"/>
                </a:solidFill>
                <a:latin typeface="Comic Sans MS" pitchFamily="66" charset="0"/>
              </a:rPr>
              <a:t>and </a:t>
            </a:r>
            <a:r>
              <a:rPr lang="en-US" sz="1200" b="1" kern="1400" dirty="0">
                <a:solidFill>
                  <a:srgbClr val="FF0000"/>
                </a:solidFill>
                <a:latin typeface="Comic Sans MS" pitchFamily="66" charset="0"/>
              </a:rPr>
              <a:t>Resilient Rob </a:t>
            </a:r>
            <a:r>
              <a:rPr lang="en-US" sz="1200" kern="1400" dirty="0">
                <a:solidFill>
                  <a:srgbClr val="000000"/>
                </a:solidFill>
                <a:latin typeface="Comic Sans MS" pitchFamily="66" charset="0"/>
              </a:rPr>
              <a:t>are all looking forward to meeting the children! </a:t>
            </a: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92247" y="3959857"/>
            <a:ext cx="1695983" cy="2544970"/>
          </a:xfrm>
          <a:prstGeom prst="rect">
            <a:avLst/>
          </a:prstGeom>
          <a:solidFill>
            <a:srgbClr val="FFFFFF">
              <a:shade val="85000"/>
            </a:srgbClr>
          </a:solidFill>
          <a:ln w="57150">
            <a:solidFill>
              <a:srgbClr val="FF33CC"/>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09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269819">
            <a:off x="1986695" y="3712406"/>
            <a:ext cx="1527050" cy="2291470"/>
          </a:xfrm>
          <a:prstGeom prst="rect">
            <a:avLst/>
          </a:prstGeom>
          <a:noFill/>
          <a:ln w="57150">
            <a:solidFill>
              <a:srgbClr val="FFC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87838">
            <a:off x="5692377" y="3647870"/>
            <a:ext cx="1521482" cy="2283115"/>
          </a:xfrm>
          <a:prstGeom prst="rect">
            <a:avLst/>
          </a:prstGeom>
          <a:noFill/>
          <a:ln w="57150">
            <a:solidFill>
              <a:srgbClr val="00B0F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682655">
            <a:off x="7426815" y="4319094"/>
            <a:ext cx="1508701" cy="2263936"/>
          </a:xfrm>
          <a:prstGeom prst="rect">
            <a:avLst/>
          </a:prstGeom>
          <a:noFill/>
          <a:ln w="571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113958">
            <a:off x="250404" y="4235158"/>
            <a:ext cx="1526460" cy="2290585"/>
          </a:xfrm>
          <a:prstGeom prst="rect">
            <a:avLst/>
          </a:prstGeom>
          <a:noFill/>
          <a:ln w="57150">
            <a:solidFill>
              <a:srgbClr val="B0FF9B"/>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739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07080" y="69490"/>
            <a:ext cx="6719020" cy="461665"/>
          </a:xfrm>
          <a:prstGeom prst="rect">
            <a:avLst/>
          </a:prstGeom>
          <a:noFill/>
        </p:spPr>
        <p:txBody>
          <a:bodyPr wrap="square" rtlCol="0">
            <a:spAutoFit/>
          </a:bodyPr>
          <a:lstStyle/>
          <a:p>
            <a:pPr algn="ctr"/>
            <a:r>
              <a:rPr lang="en-US" sz="2400" dirty="0">
                <a:solidFill>
                  <a:srgbClr val="92D050"/>
                </a:solidFill>
                <a:latin typeface="Comic Sans MS" pitchFamily="66" charset="0"/>
              </a:rPr>
              <a:t>School Uniform</a:t>
            </a:r>
            <a:endParaRPr lang="en-GB" sz="2400" dirty="0">
              <a:solidFill>
                <a:srgbClr val="92D050"/>
              </a:solidFill>
              <a:latin typeface="Comic Sans MS" pitchFamily="66" charset="0"/>
            </a:endParaRPr>
          </a:p>
        </p:txBody>
      </p:sp>
      <p:sp>
        <p:nvSpPr>
          <p:cNvPr id="4" name="Rectangle 3"/>
          <p:cNvSpPr/>
          <p:nvPr/>
        </p:nvSpPr>
        <p:spPr>
          <a:xfrm>
            <a:off x="448964" y="680310"/>
            <a:ext cx="8246071" cy="5324535"/>
          </a:xfrm>
          <a:prstGeom prst="rect">
            <a:avLst/>
          </a:prstGeom>
          <a:solidFill>
            <a:srgbClr val="CCFF99"/>
          </a:solidFill>
          <a:ln w="19050">
            <a:solidFill>
              <a:srgbClr val="FF0000"/>
            </a:solidFill>
          </a:ln>
        </p:spPr>
        <p:txBody>
          <a:bodyPr wrap="square">
            <a:spAutoFit/>
          </a:bodyPr>
          <a:lstStyle/>
          <a:p>
            <a:pPr marL="285750" indent="-285750">
              <a:buFont typeface="Wingdings" pitchFamily="2" charset="2"/>
              <a:buChar char="Ø"/>
            </a:pPr>
            <a:r>
              <a:rPr lang="en-US" sz="1400" dirty="0">
                <a:solidFill>
                  <a:prstClr val="black"/>
                </a:solidFill>
                <a:latin typeface="Comic Sans MS" pitchFamily="66" charset="0"/>
              </a:rPr>
              <a:t>Children wear a red polo top, navy leggings or jogging bottoms, a grey pinafore dress or skirt and a school cardigan or jumper. </a:t>
            </a:r>
          </a:p>
          <a:p>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Please clearly label everything your child brings into school with their name; even shoes!</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Please send your child into school with a clearly labelled water bottle. </a:t>
            </a:r>
          </a:p>
          <a:p>
            <a:pPr marL="285750" indent="-285750">
              <a:buClr>
                <a:srgbClr val="00B050"/>
              </a:buClr>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We go outside whatever the weather so would ask for a pair of labelled wellies to keep in nursery.   We also go into Forest School once a week so a labelled puddle suit for your child to wear would be ideal.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As we are encouraging the children to be as independent as possible a pair of Velcro fastening shoes is ideal.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If the weather is sunny please send in a bottle of suncream and a sun hat for your child each clearly labeled.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We would be grateful if you could send a bag of spare clothes (</a:t>
            </a:r>
            <a:r>
              <a:rPr lang="en-US" sz="1400" b="1" dirty="0">
                <a:solidFill>
                  <a:prstClr val="black"/>
                </a:solidFill>
                <a:latin typeface="Comic Sans MS" pitchFamily="66" charset="0"/>
              </a:rPr>
              <a:t>including socks</a:t>
            </a:r>
            <a:r>
              <a:rPr lang="en-US" sz="1400" dirty="0">
                <a:solidFill>
                  <a:prstClr val="black"/>
                </a:solidFill>
                <a:latin typeface="Comic Sans MS" pitchFamily="66" charset="0"/>
              </a:rPr>
              <a:t>) into school as we do take part in a lot of messy play activities and sometimes accidents do happen!  If your child is toilet – training, please send plenty of spare underwear, clothes and socks.  </a:t>
            </a:r>
          </a:p>
          <a:p>
            <a:pPr marL="285750" indent="-285750">
              <a:buFont typeface="Wingdings" pitchFamily="2" charset="2"/>
              <a:buChar char="Ø"/>
            </a:pPr>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If your child is still in nappies please send in a clearly labelled pack of nappies and </a:t>
            </a:r>
            <a:r>
              <a:rPr lang="en-US" sz="1400" b="1" dirty="0">
                <a:solidFill>
                  <a:prstClr val="black"/>
                </a:solidFill>
                <a:latin typeface="Comic Sans MS" pitchFamily="66" charset="0"/>
              </a:rPr>
              <a:t>wipes</a:t>
            </a:r>
            <a:r>
              <a:rPr lang="en-US" sz="1400" dirty="0">
                <a:solidFill>
                  <a:prstClr val="black"/>
                </a:solidFill>
                <a:latin typeface="Comic Sans MS" pitchFamily="66" charset="0"/>
              </a:rPr>
              <a:t>.  We will let you know in plenty of time if we are running low.  </a:t>
            </a:r>
          </a:p>
          <a:p>
            <a:endParaRPr lang="en-GB" dirty="0">
              <a:solidFill>
                <a:prstClr val="black"/>
              </a:solidFill>
            </a:endParaRPr>
          </a:p>
        </p:txBody>
      </p:sp>
    </p:spTree>
    <p:extLst>
      <p:ext uri="{BB962C8B-B14F-4D97-AF65-F5344CB8AC3E}">
        <p14:creationId xmlns:p14="http://schemas.microsoft.com/office/powerpoint/2010/main" val="30816656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5678" y="151382"/>
            <a:ext cx="7482545" cy="523220"/>
          </a:xfrm>
          <a:prstGeom prst="rect">
            <a:avLst/>
          </a:prstGeom>
          <a:noFill/>
        </p:spPr>
        <p:txBody>
          <a:bodyPr wrap="square" rtlCol="0">
            <a:spAutoFit/>
          </a:bodyPr>
          <a:lstStyle/>
          <a:p>
            <a:pPr algn="ctr"/>
            <a:r>
              <a:rPr lang="en-US" sz="2800" dirty="0">
                <a:solidFill>
                  <a:srgbClr val="92D050"/>
                </a:solidFill>
                <a:latin typeface="Comic Sans MS" pitchFamily="66" charset="0"/>
              </a:rPr>
              <a:t>Lunch time</a:t>
            </a:r>
            <a:endParaRPr lang="en-GB" sz="2800" dirty="0">
              <a:solidFill>
                <a:srgbClr val="92D050"/>
              </a:solidFill>
              <a:latin typeface="Comic Sans MS" pitchFamily="66" charset="0"/>
            </a:endParaRPr>
          </a:p>
        </p:txBody>
      </p:sp>
      <p:sp>
        <p:nvSpPr>
          <p:cNvPr id="3" name="TextBox 2"/>
          <p:cNvSpPr txBox="1"/>
          <p:nvPr/>
        </p:nvSpPr>
        <p:spPr>
          <a:xfrm>
            <a:off x="754375" y="674602"/>
            <a:ext cx="7482545" cy="1169551"/>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Children who are staying for lunch eat in Nursery with familiar adults on hand to help them if needed.  </a:t>
            </a:r>
          </a:p>
          <a:p>
            <a:endParaRPr lang="en-US" sz="1400" dirty="0">
              <a:solidFill>
                <a:prstClr val="black"/>
              </a:solidFill>
              <a:latin typeface="Comic Sans MS" pitchFamily="66" charset="0"/>
            </a:endParaRPr>
          </a:p>
          <a:p>
            <a:pPr marL="285750" indent="-285750">
              <a:buFont typeface="Wingdings" pitchFamily="2" charset="2"/>
              <a:buChar char="Ø"/>
            </a:pPr>
            <a:r>
              <a:rPr lang="en-US" sz="1400" dirty="0">
                <a:solidFill>
                  <a:prstClr val="black"/>
                </a:solidFill>
                <a:latin typeface="Comic Sans MS" pitchFamily="66" charset="0"/>
              </a:rPr>
              <a:t>Children can either bring in a packed lunch or parents can purchase a hot meal for them.  (All payments now go through parent pay.)</a:t>
            </a:r>
          </a:p>
        </p:txBody>
      </p:sp>
      <p:sp>
        <p:nvSpPr>
          <p:cNvPr id="4" name="TextBox 3"/>
          <p:cNvSpPr txBox="1"/>
          <p:nvPr/>
        </p:nvSpPr>
        <p:spPr>
          <a:xfrm>
            <a:off x="1887317" y="2641907"/>
            <a:ext cx="5039265" cy="523220"/>
          </a:xfrm>
          <a:prstGeom prst="rect">
            <a:avLst/>
          </a:prstGeom>
          <a:noFill/>
        </p:spPr>
        <p:txBody>
          <a:bodyPr wrap="square" rtlCol="0">
            <a:spAutoFit/>
          </a:bodyPr>
          <a:lstStyle/>
          <a:p>
            <a:pPr algn="ctr"/>
            <a:r>
              <a:rPr lang="en-US" sz="2800" dirty="0">
                <a:solidFill>
                  <a:srgbClr val="92D050"/>
                </a:solidFill>
                <a:latin typeface="Comic Sans MS" pitchFamily="66" charset="0"/>
              </a:rPr>
              <a:t>Snack time </a:t>
            </a:r>
          </a:p>
        </p:txBody>
      </p:sp>
      <p:sp>
        <p:nvSpPr>
          <p:cNvPr id="5" name="TextBox 4"/>
          <p:cNvSpPr txBox="1"/>
          <p:nvPr/>
        </p:nvSpPr>
        <p:spPr>
          <a:xfrm>
            <a:off x="830727" y="3252727"/>
            <a:ext cx="7482545" cy="523220"/>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We do offer a mid-morning and mid-afternoon healthy snack.  This is a choice of fruit.  </a:t>
            </a:r>
            <a:endParaRPr lang="en-GB" sz="1400" dirty="0">
              <a:solidFill>
                <a:prstClr val="black"/>
              </a:solidFill>
              <a:latin typeface="Comic Sans MS" pitchFamily="66" charset="0"/>
            </a:endParaRPr>
          </a:p>
        </p:txBody>
      </p:sp>
      <p:sp>
        <p:nvSpPr>
          <p:cNvPr id="6" name="TextBox 5"/>
          <p:cNvSpPr txBox="1"/>
          <p:nvPr/>
        </p:nvSpPr>
        <p:spPr>
          <a:xfrm>
            <a:off x="1136137" y="4014970"/>
            <a:ext cx="6719020" cy="523220"/>
          </a:xfrm>
          <a:prstGeom prst="rect">
            <a:avLst/>
          </a:prstGeom>
          <a:noFill/>
        </p:spPr>
        <p:txBody>
          <a:bodyPr wrap="square" rtlCol="0">
            <a:spAutoFit/>
          </a:bodyPr>
          <a:lstStyle/>
          <a:p>
            <a:pPr algn="ctr"/>
            <a:r>
              <a:rPr lang="en-US" sz="2800" dirty="0">
                <a:solidFill>
                  <a:srgbClr val="92D050"/>
                </a:solidFill>
                <a:latin typeface="Comic Sans MS" pitchFamily="66" charset="0"/>
              </a:rPr>
              <a:t>Water Bottles </a:t>
            </a:r>
            <a:endParaRPr lang="en-GB" sz="2800" dirty="0">
              <a:solidFill>
                <a:srgbClr val="92D050"/>
              </a:solidFill>
              <a:latin typeface="Comic Sans MS" pitchFamily="66" charset="0"/>
            </a:endParaRPr>
          </a:p>
        </p:txBody>
      </p:sp>
      <p:sp>
        <p:nvSpPr>
          <p:cNvPr id="7" name="TextBox 6"/>
          <p:cNvSpPr txBox="1"/>
          <p:nvPr/>
        </p:nvSpPr>
        <p:spPr>
          <a:xfrm>
            <a:off x="830726" y="4567250"/>
            <a:ext cx="7482545" cy="523220"/>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We ask that all children bring their own clearly labelled water bottle into Nursery each day.  </a:t>
            </a:r>
            <a:endParaRPr lang="en-GB" sz="1400" dirty="0">
              <a:solidFill>
                <a:prstClr val="black"/>
              </a:solidFill>
              <a:latin typeface="Comic Sans MS" pitchFamily="66" charset="0"/>
            </a:endParaRPr>
          </a:p>
        </p:txBody>
      </p:sp>
      <p:sp>
        <p:nvSpPr>
          <p:cNvPr id="8" name="TextBox 7">
            <a:extLst>
              <a:ext uri="{FF2B5EF4-FFF2-40B4-BE49-F238E27FC236}">
                <a16:creationId xmlns:a16="http://schemas.microsoft.com/office/drawing/2014/main" id="{180E43C4-6EEF-4B1D-95EE-70E69864A666}"/>
              </a:ext>
            </a:extLst>
          </p:cNvPr>
          <p:cNvSpPr txBox="1"/>
          <p:nvPr/>
        </p:nvSpPr>
        <p:spPr>
          <a:xfrm>
            <a:off x="1212488" y="5268818"/>
            <a:ext cx="6719020" cy="523220"/>
          </a:xfrm>
          <a:prstGeom prst="rect">
            <a:avLst/>
          </a:prstGeom>
          <a:noFill/>
        </p:spPr>
        <p:txBody>
          <a:bodyPr wrap="square" rtlCol="0">
            <a:spAutoFit/>
          </a:bodyPr>
          <a:lstStyle/>
          <a:p>
            <a:pPr algn="ctr"/>
            <a:r>
              <a:rPr lang="en-US" sz="2800" dirty="0">
                <a:solidFill>
                  <a:srgbClr val="92D050"/>
                </a:solidFill>
                <a:latin typeface="Comic Sans MS" pitchFamily="66" charset="0"/>
              </a:rPr>
              <a:t>Nappies and Wipes  </a:t>
            </a:r>
            <a:endParaRPr lang="en-GB" sz="2800" dirty="0">
              <a:solidFill>
                <a:srgbClr val="92D050"/>
              </a:solidFill>
              <a:latin typeface="Comic Sans MS" pitchFamily="66" charset="0"/>
            </a:endParaRPr>
          </a:p>
        </p:txBody>
      </p:sp>
      <p:sp>
        <p:nvSpPr>
          <p:cNvPr id="9" name="TextBox 8">
            <a:extLst>
              <a:ext uri="{FF2B5EF4-FFF2-40B4-BE49-F238E27FC236}">
                <a16:creationId xmlns:a16="http://schemas.microsoft.com/office/drawing/2014/main" id="{ACC1C53A-1DDC-43D8-AF92-86535F79D023}"/>
              </a:ext>
            </a:extLst>
          </p:cNvPr>
          <p:cNvSpPr txBox="1"/>
          <p:nvPr/>
        </p:nvSpPr>
        <p:spPr>
          <a:xfrm>
            <a:off x="893516" y="5855011"/>
            <a:ext cx="7482545" cy="523220"/>
          </a:xfrm>
          <a:prstGeom prst="rect">
            <a:avLst/>
          </a:prstGeom>
          <a:solidFill>
            <a:srgbClr val="CCFF99"/>
          </a:solidFill>
          <a:ln w="19050">
            <a:solidFill>
              <a:srgbClr val="FF0000"/>
            </a:solidFill>
          </a:ln>
        </p:spPr>
        <p:txBody>
          <a:bodyPr wrap="square" rtlCol="0">
            <a:spAutoFit/>
          </a:bodyPr>
          <a:lstStyle/>
          <a:p>
            <a:pPr marL="285750" indent="-285750">
              <a:buFont typeface="Wingdings" pitchFamily="2" charset="2"/>
              <a:buChar char="Ø"/>
            </a:pPr>
            <a:r>
              <a:rPr lang="en-US" sz="1400" dirty="0">
                <a:solidFill>
                  <a:prstClr val="black"/>
                </a:solidFill>
                <a:latin typeface="Comic Sans MS" pitchFamily="66" charset="0"/>
              </a:rPr>
              <a:t>If your child is in nappies or toilet training, please provide plenty of nappies, </a:t>
            </a:r>
            <a:r>
              <a:rPr lang="en-US" sz="1400" b="1" dirty="0">
                <a:solidFill>
                  <a:prstClr val="black"/>
                </a:solidFill>
                <a:latin typeface="Comic Sans MS" pitchFamily="66" charset="0"/>
              </a:rPr>
              <a:t>wipes</a:t>
            </a:r>
            <a:r>
              <a:rPr lang="en-US" sz="1400" dirty="0">
                <a:solidFill>
                  <a:prstClr val="black"/>
                </a:solidFill>
                <a:latin typeface="Comic Sans MS" pitchFamily="66" charset="0"/>
              </a:rPr>
              <a:t> and changes of clothes.  </a:t>
            </a:r>
            <a:endParaRPr lang="en-GB" sz="1400" dirty="0">
              <a:solidFill>
                <a:prstClr val="black"/>
              </a:solidFill>
              <a:latin typeface="Comic Sans MS" pitchFamily="66" charset="0"/>
            </a:endParaRPr>
          </a:p>
        </p:txBody>
      </p:sp>
    </p:spTree>
    <p:extLst>
      <p:ext uri="{BB962C8B-B14F-4D97-AF65-F5344CB8AC3E}">
        <p14:creationId xmlns:p14="http://schemas.microsoft.com/office/powerpoint/2010/main" val="41099715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69490"/>
            <a:ext cx="8229600" cy="458116"/>
          </a:xfrm>
          <a:noFill/>
        </p:spPr>
        <p:txBody>
          <a:bodyPr>
            <a:noAutofit/>
          </a:bodyPr>
          <a:lstStyle/>
          <a:p>
            <a:pPr algn="ctr"/>
            <a:r>
              <a:rPr lang="en-US" sz="2800" b="1" dirty="0">
                <a:latin typeface="Comic Sans MS" pitchFamily="66" charset="0"/>
              </a:rPr>
              <a:t>Parents as Partners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671" t="14373" r="21671" b="41093"/>
          <a:stretch/>
        </p:blipFill>
        <p:spPr>
          <a:xfrm>
            <a:off x="7167985" y="4663226"/>
            <a:ext cx="1924084" cy="2137870"/>
          </a:xfrm>
          <a:prstGeom prst="rect">
            <a:avLst/>
          </a:prstGeom>
          <a:ln>
            <a:noFill/>
          </a:ln>
          <a:effectLst>
            <a:softEdge rad="112500"/>
          </a:effectLst>
        </p:spPr>
      </p:pic>
      <p:sp>
        <p:nvSpPr>
          <p:cNvPr id="3" name="Rectangle 2"/>
          <p:cNvSpPr/>
          <p:nvPr/>
        </p:nvSpPr>
        <p:spPr>
          <a:xfrm>
            <a:off x="448965" y="680310"/>
            <a:ext cx="8246070" cy="3031856"/>
          </a:xfrm>
          <a:prstGeom prst="rect">
            <a:avLst/>
          </a:prstGeom>
          <a:solidFill>
            <a:srgbClr val="CCFF99"/>
          </a:solidFill>
          <a:ln w="38100">
            <a:solidFill>
              <a:srgbClr val="FF0000"/>
            </a:solidFill>
          </a:ln>
        </p:spPr>
        <p:txBody>
          <a:bodyPr wrap="square">
            <a:spAutoFit/>
          </a:bodyPr>
          <a:lstStyle/>
          <a:p>
            <a:pPr>
              <a:lnSpc>
                <a:spcPct val="119000"/>
              </a:lnSpc>
              <a:spcAft>
                <a:spcPts val="1400"/>
              </a:spcAft>
            </a:pPr>
            <a:r>
              <a:rPr lang="en-US" sz="1200" dirty="0">
                <a:solidFill>
                  <a:srgbClr val="000000"/>
                </a:solidFill>
                <a:latin typeface="Comic Sans MS" pitchFamily="66" charset="0"/>
              </a:rPr>
              <a:t>At Hudson we welcome both  our new children and parents into our ‘Hudson Family.’  We </a:t>
            </a:r>
            <a:r>
              <a:rPr lang="en-US" sz="1200" dirty="0" err="1">
                <a:solidFill>
                  <a:srgbClr val="000000"/>
                </a:solidFill>
                <a:latin typeface="Comic Sans MS" pitchFamily="66" charset="0"/>
              </a:rPr>
              <a:t>recognise</a:t>
            </a:r>
            <a:r>
              <a:rPr lang="en-US" sz="1200" dirty="0">
                <a:solidFill>
                  <a:srgbClr val="000000"/>
                </a:solidFill>
                <a:latin typeface="Comic Sans MS" pitchFamily="66" charset="0"/>
              </a:rPr>
              <a:t> and value that parents are their children’s first educator and work hard to establish a partnership based on two way sharing of information.  </a:t>
            </a:r>
          </a:p>
          <a:p>
            <a:pPr>
              <a:lnSpc>
                <a:spcPct val="119000"/>
              </a:lnSpc>
              <a:spcAft>
                <a:spcPts val="1400"/>
              </a:spcAft>
            </a:pPr>
            <a:r>
              <a:rPr lang="en-US" sz="1200" dirty="0">
                <a:solidFill>
                  <a:srgbClr val="000000"/>
                </a:solidFill>
                <a:latin typeface="Comic Sans MS" pitchFamily="66" charset="0"/>
              </a:rPr>
              <a:t>We will ask you to share good news or any proud moments your child has for our Nursery ‘Proud Cloud’ and will invite you to our family conference twice a year to discuss your child’s progress.  </a:t>
            </a:r>
          </a:p>
          <a:p>
            <a:pPr>
              <a:lnSpc>
                <a:spcPct val="119000"/>
              </a:lnSpc>
              <a:spcAft>
                <a:spcPts val="1400"/>
              </a:spcAft>
            </a:pPr>
            <a:r>
              <a:rPr lang="en-US" sz="1200" dirty="0">
                <a:solidFill>
                  <a:srgbClr val="000000"/>
                </a:solidFill>
                <a:latin typeface="Comic Sans MS" pitchFamily="66" charset="0"/>
              </a:rPr>
              <a:t>At various times during the year, we may invite parents or grandparents in to take part in special activities with the children and showcase the children’s  wonderful learning!</a:t>
            </a:r>
          </a:p>
          <a:p>
            <a:pPr>
              <a:lnSpc>
                <a:spcPct val="119000"/>
              </a:lnSpc>
              <a:spcAft>
                <a:spcPts val="1400"/>
              </a:spcAft>
            </a:pPr>
            <a:r>
              <a:rPr lang="en-US" sz="1200" dirty="0">
                <a:solidFill>
                  <a:srgbClr val="000000"/>
                </a:solidFill>
                <a:latin typeface="Comic Sans MS" pitchFamily="66" charset="0"/>
              </a:rPr>
              <a:t>Parents can communicate with us using Class Dojo.  The app can be downloaded onto all androids and iPhones.  Messages from Dojo will not reach teachers after 4pm or before 8am.  </a:t>
            </a:r>
            <a:r>
              <a:rPr lang="en-US" sz="1200" kern="1400" dirty="0">
                <a:solidFill>
                  <a:srgbClr val="000000"/>
                </a:solidFill>
                <a:latin typeface="Comic Sans MS" pitchFamily="66" charset="0"/>
              </a:rPr>
              <a:t> </a:t>
            </a:r>
            <a:r>
              <a:rPr lang="en-US" sz="1200" dirty="0">
                <a:solidFill>
                  <a:srgbClr val="000000"/>
                </a:solidFill>
                <a:latin typeface="Comic Sans MS" pitchFamily="66" charset="0"/>
              </a:rPr>
              <a:t>Class dojos are uploaded every week showing some of the week’s learning.   Parents are welcome to add to their child’s portfolio on dojo to share news from home!  </a:t>
            </a:r>
          </a:p>
        </p:txBody>
      </p:sp>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61781">
            <a:off x="4785904" y="3794777"/>
            <a:ext cx="2595985" cy="1301931"/>
          </a:xfrm>
          <a:prstGeom prst="rect">
            <a:avLst/>
          </a:prstGeom>
          <a:noFill/>
          <a:ln w="7620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15892" y="5229452"/>
            <a:ext cx="3054100" cy="1483784"/>
          </a:xfrm>
          <a:prstGeom prst="rect">
            <a:avLst/>
          </a:prstGeom>
          <a:noFill/>
          <a:ln w="57150">
            <a:solidFill>
              <a:srgbClr val="FF0066"/>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51120">
            <a:off x="296261" y="3891719"/>
            <a:ext cx="2290575" cy="1721510"/>
          </a:xfrm>
          <a:prstGeom prst="rect">
            <a:avLst/>
          </a:prstGeom>
          <a:noFill/>
          <a:ln w="571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54508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48964" y="69490"/>
            <a:ext cx="7177135" cy="461665"/>
          </a:xfrm>
          <a:prstGeom prst="rect">
            <a:avLst/>
          </a:prstGeom>
          <a:noFill/>
        </p:spPr>
        <p:txBody>
          <a:bodyPr wrap="square" rtlCol="0">
            <a:spAutoFit/>
          </a:bodyPr>
          <a:lstStyle/>
          <a:p>
            <a:pPr algn="ctr"/>
            <a:r>
              <a:rPr lang="en-US" sz="2400" b="1" dirty="0">
                <a:solidFill>
                  <a:srgbClr val="6CA800"/>
                </a:solidFill>
                <a:latin typeface="Comic Sans MS" pitchFamily="66" charset="0"/>
              </a:rPr>
              <a:t>Home Learning- how you can help </a:t>
            </a:r>
            <a:endParaRPr lang="en-GB" sz="2400" b="1" dirty="0">
              <a:solidFill>
                <a:srgbClr val="6CA800"/>
              </a:solidFill>
              <a:latin typeface="Comic Sans MS" pitchFamily="66" charset="0"/>
            </a:endParaRPr>
          </a:p>
        </p:txBody>
      </p:sp>
      <p:pic>
        <p:nvPicPr>
          <p:cNvPr id="921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814" y="4325266"/>
            <a:ext cx="2602835" cy="1730479"/>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08103" y="4325266"/>
            <a:ext cx="1579018" cy="1903148"/>
          </a:xfrm>
          <a:prstGeom prst="rect">
            <a:avLst/>
          </a:prstGeom>
          <a:noFill/>
          <a:ln w="57150">
            <a:solidFill>
              <a:srgbClr val="92D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87115" y="531155"/>
            <a:ext cx="8713330" cy="3539430"/>
          </a:xfrm>
          <a:prstGeom prst="rect">
            <a:avLst/>
          </a:prstGeom>
          <a:solidFill>
            <a:srgbClr val="CCFF99"/>
          </a:solidFill>
          <a:ln w="19050">
            <a:solidFill>
              <a:srgbClr val="FF0066"/>
            </a:solidFill>
          </a:ln>
        </p:spPr>
        <p:txBody>
          <a:bodyPr wrap="square" rtlCol="0">
            <a:spAutoFit/>
          </a:bodyPr>
          <a:lstStyle/>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Weekly, Class Dojo will be updated with the book focus for the week.  There will be suggested vocabulary that you can use at home with your child, and more complex vocabulary if you would like to step things up. </a:t>
            </a:r>
          </a:p>
          <a:p>
            <a:pPr>
              <a:buClr>
                <a:srgbClr val="00B050"/>
              </a:buClr>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Your child will be given a login for Purple Mash which is a fun online learning space.  Children can explore ‘Mini Mash’ freely but each half term we will add some ‘2dos’ to enhance our learning.  </a:t>
            </a:r>
          </a:p>
          <a:p>
            <a:pPr marL="285750" indent="-285750">
              <a:buClr>
                <a:srgbClr val="00B050"/>
              </a:buClr>
              <a:buFont typeface="Wingdings" pitchFamily="2" charset="2"/>
              <a:buChar char="Ø"/>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One of the most important things you can do with your child is to read with them.  In the cloakroom look out for our ‘Book Buddies’ Lending Library!  You can take a book and a buddy home to share a bedtime story with then bring it back and choose another!</a:t>
            </a:r>
          </a:p>
          <a:p>
            <a:pPr marL="285750" indent="-285750">
              <a:buClr>
                <a:srgbClr val="00B050"/>
              </a:buClr>
              <a:buFont typeface="Wingdings" pitchFamily="2" charset="2"/>
              <a:buChar char="Ø"/>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Look out on Class Dojo for a selection of fun and easy to do home learning challenges for you to take home to try with your child!</a:t>
            </a:r>
          </a:p>
          <a:p>
            <a:pPr marL="285750" indent="-285750">
              <a:buClr>
                <a:srgbClr val="00B050"/>
              </a:buClr>
              <a:buFont typeface="Wingdings" pitchFamily="2" charset="2"/>
              <a:buChar char="Ø"/>
            </a:pPr>
            <a:endParaRPr lang="en-US" sz="1400" dirty="0">
              <a:solidFill>
                <a:schemeClr val="accent2">
                  <a:lumMod val="75000"/>
                </a:schemeClr>
              </a:solidFill>
              <a:latin typeface="Comic Sans MS" pitchFamily="66" charset="0"/>
            </a:endParaRPr>
          </a:p>
          <a:p>
            <a:pPr marL="285750" indent="-285750">
              <a:buClr>
                <a:srgbClr val="00B050"/>
              </a:buClr>
              <a:buFont typeface="Wingdings" pitchFamily="2" charset="2"/>
              <a:buChar char="Ø"/>
            </a:pPr>
            <a:r>
              <a:rPr lang="en-US" sz="1400" dirty="0">
                <a:solidFill>
                  <a:schemeClr val="accent2">
                    <a:lumMod val="75000"/>
                  </a:schemeClr>
                </a:solidFill>
                <a:latin typeface="Comic Sans MS" pitchFamily="66" charset="0"/>
              </a:rPr>
              <a:t>Look out for our Nursery Rhyme Challenge and Number Ninjas.  These are both easy ways you can enhance your child’s learning at home; they can even gain certificates!</a:t>
            </a:r>
          </a:p>
        </p:txBody>
      </p:sp>
      <p:pic>
        <p:nvPicPr>
          <p:cNvPr id="922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3856" y="5709520"/>
            <a:ext cx="1074067" cy="854957"/>
          </a:xfrm>
          <a:prstGeom prst="rect">
            <a:avLst/>
          </a:prstGeom>
          <a:noFill/>
          <a:ln w="571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51179">
            <a:off x="7861564" y="4549607"/>
            <a:ext cx="1038653" cy="1038653"/>
          </a:xfrm>
          <a:prstGeom prst="rect">
            <a:avLst/>
          </a:prstGeom>
          <a:noFill/>
          <a:ln w="57150">
            <a:solidFill>
              <a:srgbClr val="00B05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93100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9785" y="222195"/>
            <a:ext cx="6347713" cy="660400"/>
          </a:xfrm>
        </p:spPr>
        <p:txBody>
          <a:bodyPr>
            <a:normAutofit/>
          </a:bodyPr>
          <a:lstStyle/>
          <a:p>
            <a:pPr algn="ctr"/>
            <a:r>
              <a:rPr lang="en-US" sz="2800" dirty="0">
                <a:latin typeface="Comic Sans MS" panose="030F0702030302020204" pitchFamily="66" charset="0"/>
              </a:rPr>
              <a:t>Rewards</a:t>
            </a:r>
            <a:endParaRPr lang="en-GB" sz="2800" dirty="0">
              <a:latin typeface="Comic Sans MS" panose="030F0702030302020204" pitchFamily="66" charset="0"/>
            </a:endParaRPr>
          </a:p>
        </p:txBody>
      </p:sp>
      <p:sp>
        <p:nvSpPr>
          <p:cNvPr id="4" name="Text Box 2"/>
          <p:cNvSpPr txBox="1">
            <a:spLocks noChangeArrowheads="1"/>
          </p:cNvSpPr>
          <p:nvPr/>
        </p:nvSpPr>
        <p:spPr bwMode="auto">
          <a:xfrm>
            <a:off x="448965" y="882595"/>
            <a:ext cx="8246070" cy="5142390"/>
          </a:xfrm>
          <a:prstGeom prst="rect">
            <a:avLst/>
          </a:prstGeom>
          <a:solidFill>
            <a:srgbClr val="CCFF99"/>
          </a:solidFill>
          <a:ln w="19050">
            <a:solidFill>
              <a:srgbClr val="FF0000"/>
            </a:solidFill>
          </a:ln>
          <a:effectLst/>
        </p:spPr>
        <p:txBody>
          <a:bodyPr vert="horz" wrap="square" lIns="36576" tIns="36576" rIns="36576" bIns="36576" numCol="1" anchor="t" anchorCtr="0" compatLnSpc="1">
            <a:prstTxWarp prst="textNoShape">
              <a:avLst/>
            </a:prstTxWarp>
          </a:bodyPr>
          <a:lstStyle/>
          <a:p>
            <a:pPr algn="ctr">
              <a:lnSpc>
                <a:spcPct val="119000"/>
              </a:lnSpc>
            </a:pPr>
            <a:endParaRPr lang="en-US" sz="1050" kern="1400" dirty="0">
              <a:solidFill>
                <a:srgbClr val="000000"/>
              </a:solidFill>
              <a:latin typeface="Calibri"/>
            </a:endParaRPr>
          </a:p>
          <a:p>
            <a:pPr>
              <a:lnSpc>
                <a:spcPct val="119000"/>
              </a:lnSpc>
            </a:pPr>
            <a:r>
              <a:rPr lang="en-US" sz="1400" b="1" dirty="0">
                <a:solidFill>
                  <a:srgbClr val="00B050"/>
                </a:solidFill>
                <a:latin typeface="Comic Sans MS" pitchFamily="66" charset="0"/>
              </a:rPr>
              <a:t>Class Dojo</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We use Class Dojo to reward the children.  Parents you will be able to see when </a:t>
            </a:r>
          </a:p>
          <a:p>
            <a:pPr>
              <a:lnSpc>
                <a:spcPct val="119000"/>
              </a:lnSpc>
            </a:pPr>
            <a:r>
              <a:rPr lang="en-US" sz="1400" dirty="0">
                <a:solidFill>
                  <a:srgbClr val="000000"/>
                </a:solidFill>
                <a:latin typeface="Comic Sans MS" pitchFamily="66" charset="0"/>
              </a:rPr>
              <a:t>your child has received a dojo point and what it is for!  </a:t>
            </a:r>
          </a:p>
          <a:p>
            <a:pPr>
              <a:lnSpc>
                <a:spcPct val="119000"/>
              </a:lnSpc>
            </a:pPr>
            <a:r>
              <a:rPr lang="en-US" sz="1400" dirty="0">
                <a:solidFill>
                  <a:srgbClr val="000000"/>
                </a:solidFill>
                <a:latin typeface="Comic Sans MS" pitchFamily="66" charset="0"/>
              </a:rPr>
              <a:t>You can earn dojo points for lots of different things and showing you are Ready, Respectful and Safe.  </a:t>
            </a:r>
          </a:p>
          <a:p>
            <a:pPr>
              <a:lnSpc>
                <a:spcPct val="119000"/>
              </a:lnSpc>
            </a:pPr>
            <a:r>
              <a:rPr lang="en-US" sz="1400" b="1" dirty="0">
                <a:solidFill>
                  <a:srgbClr val="FF0000"/>
                </a:solidFill>
                <a:latin typeface="Comic Sans MS" pitchFamily="66" charset="0"/>
              </a:rPr>
              <a:t>Points mean prizes</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10individual points- small reward</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100 individual points- small treat</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Whole class target set each term: dojo party!!</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b="1" dirty="0">
                <a:solidFill>
                  <a:srgbClr val="00B050"/>
                </a:solidFill>
                <a:latin typeface="Comic Sans MS" pitchFamily="66" charset="0"/>
              </a:rPr>
              <a:t>Excellent Worker and </a:t>
            </a:r>
            <a:r>
              <a:rPr lang="en-US" sz="1400" b="1" dirty="0" err="1">
                <a:solidFill>
                  <a:srgbClr val="00B050"/>
                </a:solidFill>
                <a:latin typeface="Comic Sans MS" pitchFamily="66" charset="0"/>
              </a:rPr>
              <a:t>Behaviour</a:t>
            </a:r>
            <a:r>
              <a:rPr lang="en-US" sz="1400" b="1" dirty="0">
                <a:solidFill>
                  <a:srgbClr val="00B050"/>
                </a:solidFill>
                <a:latin typeface="Comic Sans MS" pitchFamily="66" charset="0"/>
              </a:rPr>
              <a:t> Champion</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Each week a child will be chosen for their  excellent learning or </a:t>
            </a:r>
            <a:r>
              <a:rPr lang="en-US" sz="1400" dirty="0" err="1">
                <a:solidFill>
                  <a:srgbClr val="000000"/>
                </a:solidFill>
                <a:latin typeface="Comic Sans MS" pitchFamily="66" charset="0"/>
              </a:rPr>
              <a:t>behaviour</a:t>
            </a:r>
            <a:endParaRPr lang="en-US" sz="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to receive a certificate.  Their name will be mentioned in the School </a:t>
            </a:r>
          </a:p>
          <a:p>
            <a:pPr>
              <a:lnSpc>
                <a:spcPct val="119000"/>
              </a:lnSpc>
            </a:pPr>
            <a:r>
              <a:rPr lang="en-US" sz="1400" dirty="0">
                <a:solidFill>
                  <a:srgbClr val="000000"/>
                </a:solidFill>
                <a:latin typeface="Comic Sans MS" pitchFamily="66" charset="0"/>
              </a:rPr>
              <a:t>Newsletter and the winner of EEE will get to take Paddington Bear home</a:t>
            </a:r>
          </a:p>
          <a:p>
            <a:pPr>
              <a:lnSpc>
                <a:spcPct val="119000"/>
              </a:lnSpc>
            </a:pPr>
            <a:r>
              <a:rPr lang="en-US" sz="1400" dirty="0">
                <a:solidFill>
                  <a:srgbClr val="000000"/>
                </a:solidFill>
                <a:latin typeface="Comic Sans MS" pitchFamily="66" charset="0"/>
              </a:rPr>
              <a:t> for the weekend.  </a:t>
            </a:r>
            <a:endParaRPr lang="en-US" sz="1400" kern="1400" dirty="0">
              <a:solidFill>
                <a:srgbClr val="000000"/>
              </a:solidFill>
              <a:latin typeface="Comic Sans MS" pitchFamily="66" charset="0"/>
            </a:endParaRPr>
          </a:p>
          <a:p>
            <a:pPr>
              <a:lnSpc>
                <a:spcPct val="119000"/>
              </a:lnSpc>
            </a:pPr>
            <a:r>
              <a:rPr lang="en-US" sz="1400" b="1" dirty="0">
                <a:solidFill>
                  <a:srgbClr val="00B05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kern="1400" dirty="0">
                <a:solidFill>
                  <a:srgbClr val="000000"/>
                </a:solidFill>
                <a:latin typeface="Comic Sans MS" pitchFamily="66" charset="0"/>
              </a:rPr>
              <a:t> </a:t>
            </a: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dirty="0">
                <a:solidFill>
                  <a:srgbClr val="00000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b="1" dirty="0">
                <a:solidFill>
                  <a:srgbClr val="92D050"/>
                </a:solidFill>
                <a:latin typeface="Comic Sans MS" pitchFamily="66" charset="0"/>
              </a:rPr>
              <a:t> </a:t>
            </a:r>
            <a:endParaRPr lang="en-US" sz="1400" kern="1400" dirty="0">
              <a:solidFill>
                <a:srgbClr val="000000"/>
              </a:solidFill>
              <a:latin typeface="Comic Sans MS" pitchFamily="66" charset="0"/>
            </a:endParaRPr>
          </a:p>
          <a:p>
            <a:pPr>
              <a:lnSpc>
                <a:spcPct val="119000"/>
              </a:lnSpc>
            </a:pPr>
            <a:r>
              <a:rPr lang="en-US" sz="1400" kern="1400" dirty="0">
                <a:solidFill>
                  <a:srgbClr val="000000"/>
                </a:solidFill>
                <a:latin typeface="Comic Sans MS" pitchFamily="66" charset="0"/>
              </a:rPr>
              <a:t> </a:t>
            </a:r>
          </a:p>
          <a:p>
            <a:pPr>
              <a:lnSpc>
                <a:spcPct val="119000"/>
              </a:lnSpc>
              <a:spcAft>
                <a:spcPts val="600"/>
              </a:spcAft>
            </a:pPr>
            <a:r>
              <a:rPr lang="en-US" sz="1400" kern="1400" dirty="0">
                <a:solidFill>
                  <a:srgbClr val="000000"/>
                </a:solidFill>
                <a:latin typeface="Comic Sans MS" pitchFamily="66" charset="0"/>
              </a:rPr>
              <a:t> </a:t>
            </a:r>
            <a:endParaRPr lang="en-US" sz="1400" kern="1400" dirty="0">
              <a:solidFill>
                <a:srgbClr val="000000"/>
              </a:solidFill>
              <a:effectLst/>
              <a:latin typeface="Comic Sans MS" pitchFamily="66" charset="0"/>
            </a:endParaRPr>
          </a:p>
        </p:txBody>
      </p:sp>
      <p:pic>
        <p:nvPicPr>
          <p:cNvPr id="4099"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l="16158" t="16998" r="30995" b="6891"/>
          <a:stretch>
            <a:fillRect/>
          </a:stretch>
        </p:blipFill>
        <p:spPr bwMode="auto">
          <a:xfrm rot="348342">
            <a:off x="6802100" y="2335862"/>
            <a:ext cx="2025650" cy="1639888"/>
          </a:xfrm>
          <a:prstGeom prst="rect">
            <a:avLst/>
          </a:prstGeom>
          <a:noFill/>
          <a:ln w="38100" algn="ctr">
            <a:solidFill>
              <a:srgbClr val="FF000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l="14783" t="20438" r="31245" b="9561"/>
          <a:stretch>
            <a:fillRect/>
          </a:stretch>
        </p:blipFill>
        <p:spPr bwMode="auto">
          <a:xfrm rot="21431146">
            <a:off x="4578086" y="2486676"/>
            <a:ext cx="1835150" cy="1338262"/>
          </a:xfrm>
          <a:prstGeom prst="rect">
            <a:avLst/>
          </a:prstGeom>
          <a:noFill/>
          <a:ln w="38100" algn="ctr">
            <a:solidFill>
              <a:srgbClr val="00B050"/>
            </a:solidFill>
            <a:miter lim="800000"/>
            <a:headEnd/>
            <a:tailEnd/>
          </a:ln>
          <a:effectLst/>
          <a:extLst>
            <a:ext uri="{909E8E84-426E-40DD-AFC4-6F175D3DCCD1}">
              <a14:hiddenFill xmlns:a14="http://schemas.microsoft.com/office/drawing/2010/main">
                <a:solidFill>
                  <a:srgbClr val="5B9BD5"/>
                </a:solidFill>
              </a14:hiddenFill>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21671" t="14373" r="21671" b="41093"/>
          <a:stretch/>
        </p:blipFill>
        <p:spPr>
          <a:xfrm>
            <a:off x="7276700" y="222194"/>
            <a:ext cx="1673095" cy="1858993"/>
          </a:xfrm>
          <a:prstGeom prst="rect">
            <a:avLst/>
          </a:prstGeom>
          <a:ln>
            <a:noFill/>
          </a:ln>
          <a:effectLst>
            <a:softEdge rad="112500"/>
          </a:effectLst>
        </p:spPr>
      </p:pic>
      <p:pic>
        <p:nvPicPr>
          <p:cNvPr id="10242"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7833" t="25108" r="23166" b="16968"/>
          <a:stretch/>
        </p:blipFill>
        <p:spPr bwMode="auto">
          <a:xfrm>
            <a:off x="6975049" y="4497934"/>
            <a:ext cx="1679755" cy="2198787"/>
          </a:xfrm>
          <a:prstGeom prst="rect">
            <a:avLst/>
          </a:prstGeom>
          <a:noFill/>
          <a:ln w="3810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9208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1808" y="527605"/>
            <a:ext cx="6347713" cy="1320800"/>
          </a:xfrm>
        </p:spPr>
        <p:txBody>
          <a:bodyPr/>
          <a:lstStyle/>
          <a:p>
            <a:pPr algn="ctr"/>
            <a:r>
              <a:rPr lang="en-GB" dirty="0"/>
              <a:t>So, stay safe, be good and we’ll see you soon! </a:t>
            </a:r>
          </a:p>
        </p:txBody>
      </p:sp>
      <p:pic>
        <p:nvPicPr>
          <p:cNvPr id="4" name="Content Placeholder 3"/>
          <p:cNvPicPr>
            <a:picLocks noGrp="1" noChangeAspect="1"/>
          </p:cNvPicPr>
          <p:nvPr>
            <p:ph idx="1"/>
          </p:nvPr>
        </p:nvPicPr>
        <p:blipFill>
          <a:blip r:embed="rId2"/>
          <a:stretch>
            <a:fillRect/>
          </a:stretch>
        </p:blipFill>
        <p:spPr>
          <a:xfrm>
            <a:off x="2128720" y="2360065"/>
            <a:ext cx="3883070" cy="2595985"/>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l="21671" t="14373" r="21671" b="41093"/>
          <a:stretch/>
        </p:blipFill>
        <p:spPr>
          <a:xfrm>
            <a:off x="3108213" y="3429000"/>
            <a:ext cx="1924084" cy="2137870"/>
          </a:xfrm>
          <a:prstGeom prst="roundRect">
            <a:avLst/>
          </a:prstGeom>
          <a:ln>
            <a:noFill/>
          </a:ln>
          <a:effectLst>
            <a:softEdge rad="112500"/>
          </a:effectLst>
        </p:spPr>
      </p:pic>
    </p:spTree>
    <p:extLst>
      <p:ext uri="{BB962C8B-B14F-4D97-AF65-F5344CB8AC3E}">
        <p14:creationId xmlns:p14="http://schemas.microsoft.com/office/powerpoint/2010/main" val="24045145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2150</TotalTime>
  <Words>1616</Words>
  <Application>Microsoft Office PowerPoint</Application>
  <PresentationFormat>On-screen Show (4:3)</PresentationFormat>
  <Paragraphs>140</Paragraphs>
  <Slides>12</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12</vt:i4>
      </vt:variant>
    </vt:vector>
  </HeadingPairs>
  <TitlesOfParts>
    <vt:vector size="21" baseType="lpstr">
      <vt:lpstr>Arial</vt:lpstr>
      <vt:lpstr>Calibri</vt:lpstr>
      <vt:lpstr>Comic Sans MS</vt:lpstr>
      <vt:lpstr>Ink Free</vt:lpstr>
      <vt:lpstr>Sassoon Penpals</vt:lpstr>
      <vt:lpstr>Trebuchet MS</vt:lpstr>
      <vt:lpstr>Wingdings</vt:lpstr>
      <vt:lpstr>Wingdings 3</vt:lpstr>
      <vt:lpstr>Facet</vt:lpstr>
      <vt:lpstr>Little Acorns Nursery Class 2025-2026</vt:lpstr>
      <vt:lpstr>Meet the Teacher</vt:lpstr>
      <vt:lpstr>PowerPoint Presentation</vt:lpstr>
      <vt:lpstr>A typical day  </vt:lpstr>
      <vt:lpstr>PowerPoint Presentation</vt:lpstr>
      <vt:lpstr>The Nursery Curriculum     </vt:lpstr>
      <vt:lpstr>PowerPoint Presentation</vt:lpstr>
      <vt:lpstr>PowerPoint Presentation</vt:lpstr>
      <vt:lpstr>Parents as Partners </vt:lpstr>
      <vt:lpstr>PowerPoint Presentation</vt:lpstr>
      <vt:lpstr>Rewards</vt:lpstr>
      <vt:lpstr>So, stay safe, be good and we’ll see you soon! </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Niki Craddock</cp:lastModifiedBy>
  <cp:revision>169</cp:revision>
  <cp:lastPrinted>2020-07-01T09:10:14Z</cp:lastPrinted>
  <dcterms:created xsi:type="dcterms:W3CDTF">2013-08-21T19:17:07Z</dcterms:created>
  <dcterms:modified xsi:type="dcterms:W3CDTF">2026-10-01T10:34:07Z</dcterms:modified>
</cp:coreProperties>
</file>