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60" r:id="rId3"/>
    <p:sldId id="257" r:id="rId4"/>
    <p:sldId id="303" r:id="rId5"/>
    <p:sldId id="273" r:id="rId6"/>
    <p:sldId id="262" r:id="rId7"/>
    <p:sldId id="272" r:id="rId8"/>
    <p:sldId id="266" r:id="rId9"/>
    <p:sldId id="299" r:id="rId10"/>
    <p:sldId id="297" r:id="rId11"/>
    <p:sldId id="301" r:id="rId12"/>
    <p:sldId id="305" r:id="rId13"/>
    <p:sldId id="300" r:id="rId14"/>
    <p:sldId id="263" r:id="rId15"/>
    <p:sldId id="274" r:id="rId16"/>
    <p:sldId id="306" r:id="rId17"/>
    <p:sldId id="275" r:id="rId18"/>
    <p:sldId id="264" r:id="rId19"/>
    <p:sldId id="276" r:id="rId20"/>
    <p:sldId id="277" r:id="rId21"/>
    <p:sldId id="278" r:id="rId22"/>
    <p:sldId id="279" r:id="rId23"/>
    <p:sldId id="280" r:id="rId24"/>
    <p:sldId id="281" r:id="rId25"/>
    <p:sldId id="282" r:id="rId26"/>
    <p:sldId id="283" r:id="rId27"/>
    <p:sldId id="285" r:id="rId28"/>
    <p:sldId id="286" r:id="rId29"/>
    <p:sldId id="287" r:id="rId30"/>
    <p:sldId id="289" r:id="rId31"/>
    <p:sldId id="290" r:id="rId32"/>
    <p:sldId id="292" r:id="rId33"/>
    <p:sldId id="307" r:id="rId34"/>
    <p:sldId id="293" r:id="rId35"/>
    <p:sldId id="294" r:id="rId36"/>
    <p:sldId id="295" r:id="rId37"/>
    <p:sldId id="261"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7FF"/>
    <a:srgbClr val="FF9E1D"/>
    <a:srgbClr val="D68B1C"/>
    <a:srgbClr val="609600"/>
    <a:srgbClr val="6CA800"/>
    <a:srgbClr val="EE7D00"/>
    <a:srgbClr val="253600"/>
    <a:srgbClr val="552579"/>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4241" autoAdjust="0"/>
    <p:restoredTop sz="94660"/>
  </p:normalViewPr>
  <p:slideViewPr>
    <p:cSldViewPr>
      <p:cViewPr varScale="1">
        <p:scale>
          <a:sx n="62" d="100"/>
          <a:sy n="62" d="100"/>
        </p:scale>
        <p:origin x="696" y="5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9CFD0-1134-4D76-9DC7-DE2C6C169A1A}" type="datetimeFigureOut">
              <a:rPr lang="en-GB" smtClean="0"/>
              <a:t>28/09/2026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182A0-6C8C-42E6-AE40-991BDC244597}" type="slidenum">
              <a:rPr lang="en-GB" smtClean="0"/>
              <a:t>‹#›</a:t>
            </a:fld>
            <a:endParaRPr lang="en-GB"/>
          </a:p>
        </p:txBody>
      </p:sp>
    </p:spTree>
    <p:extLst>
      <p:ext uri="{BB962C8B-B14F-4D97-AF65-F5344CB8AC3E}">
        <p14:creationId xmlns:p14="http://schemas.microsoft.com/office/powerpoint/2010/main" val="294075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9182A0-6C8C-42E6-AE40-991BDC244597}" type="slidenum">
              <a:rPr lang="en-GB" smtClean="0"/>
              <a:t>34</a:t>
            </a:fld>
            <a:endParaRPr lang="en-GB"/>
          </a:p>
        </p:txBody>
      </p:sp>
    </p:spTree>
    <p:extLst>
      <p:ext uri="{BB962C8B-B14F-4D97-AF65-F5344CB8AC3E}">
        <p14:creationId xmlns:p14="http://schemas.microsoft.com/office/powerpoint/2010/main" val="1410682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3581705"/>
            <a:ext cx="8246070" cy="1527050"/>
          </a:xfrm>
          <a:effectLst>
            <a:outerShdw blurRad="50800" dist="38100" dir="2700000" algn="ctr" rotWithShape="0">
              <a:schemeClr val="tx1">
                <a:alpha val="68000"/>
              </a:scheme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48965" y="5108755"/>
            <a:ext cx="8246070" cy="106893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p>
          <a:p>
            <a:r>
              <a:rPr lang="en-US" dirty="0"/>
              <a:t>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448965" y="1596540"/>
            <a:ext cx="822960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1" y="374900"/>
            <a:ext cx="6719018" cy="868839"/>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1823312" y="1138425"/>
            <a:ext cx="6719018" cy="503926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532180"/>
          </a:xfrm>
        </p:spPr>
        <p:txBody>
          <a:bodyPr>
            <a:normAutofit/>
          </a:bodyPr>
          <a:lstStyle>
            <a:lvl1pPr algn="l">
              <a:defRPr sz="3600">
                <a:solidFill>
                  <a:srgbClr val="FFFF00"/>
                </a:solidFill>
              </a:defRPr>
            </a:lvl1pPr>
          </a:lstStyle>
          <a:p>
            <a:r>
              <a:rPr lang="en-US" dirty="0"/>
              <a:t>Click to edit Master title style</a:t>
            </a:r>
          </a:p>
        </p:txBody>
      </p:sp>
      <p:sp>
        <p:nvSpPr>
          <p:cNvPr id="3" name="Text Placeholder 2"/>
          <p:cNvSpPr>
            <a:spLocks noGrp="1"/>
          </p:cNvSpPr>
          <p:nvPr>
            <p:ph type="body" idx="1"/>
          </p:nvPr>
        </p:nvSpPr>
        <p:spPr>
          <a:xfrm>
            <a:off x="448965" y="157749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48965" y="220736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36790" y="157749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36790" y="220736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9/28/2026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3887115"/>
            <a:ext cx="8246070" cy="1374345"/>
          </a:xfrm>
        </p:spPr>
        <p:txBody>
          <a:bodyPr>
            <a:normAutofit/>
          </a:bodyPr>
          <a:lstStyle/>
          <a:p>
            <a:pPr>
              <a:spcBef>
                <a:spcPts val="0"/>
              </a:spcBef>
              <a:spcAft>
                <a:spcPts val="300"/>
              </a:spcAft>
            </a:pPr>
            <a:r>
              <a:t>Welcome to</a:t>
            </a:r>
          </a:p>
          <a:p>
            <a:pPr>
              <a:spcAft>
                <a:spcPts val="300"/>
              </a:spcAft>
            </a:pPr>
            <a:r>
              <a:t>the New School Year</a:t>
            </a:r>
          </a:p>
        </p:txBody>
      </p:sp>
      <p:sp>
        <p:nvSpPr>
          <p:cNvPr id="3" name="Subtitle 2"/>
          <p:cNvSpPr>
            <a:spLocks noGrp="1"/>
          </p:cNvSpPr>
          <p:nvPr>
            <p:ph type="subTitle" idx="1"/>
          </p:nvPr>
        </p:nvSpPr>
        <p:spPr>
          <a:xfrm>
            <a:off x="448964" y="5261460"/>
            <a:ext cx="8246071" cy="1374345"/>
          </a:xfrm>
        </p:spPr>
        <p:txBody>
          <a:bodyPr>
            <a:normAutofit/>
          </a:bodyPr>
          <a:lstStyle/>
          <a:p>
            <a:pPr>
              <a:spcBef>
                <a:spcPts val="0"/>
              </a:spcBef>
              <a:spcAft>
                <a:spcPts val="300"/>
              </a:spcAft>
            </a:pPr>
            <a:r>
              <a:t>A year in Rowan Class</a:t>
            </a:r>
          </a:p>
        </p:txBody>
      </p:sp>
      <p:sp>
        <p:nvSpPr>
          <p:cNvPr id="5" name="TextBox 4"/>
          <p:cNvSpPr txBox="1"/>
          <p:nvPr/>
        </p:nvSpPr>
        <p:spPr>
          <a:xfrm>
            <a:off x="0" y="6451139"/>
            <a:ext cx="3970330" cy="338554"/>
          </a:xfrm>
          <a:prstGeom prst="rect">
            <a:avLst/>
          </a:prstGeom>
          <a:noFill/>
        </p:spPr>
        <p:txBody>
          <a:bodyPr wrap="square" rtlCol="0">
            <a:spAutoFit/>
          </a:bodyPr>
          <a:lstStyle/>
          <a:p>
            <a:pPr>
              <a:spcBef>
                <a:spcPts val="0"/>
              </a:spcBef>
              <a:spcAft>
                <a:spcPts val="300"/>
              </a:spcAft>
            </a:pPr>
            <a:r>
              <a:t>Everyone Experiences Excellence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1755" y="64399"/>
            <a:ext cx="2743637" cy="274869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rmAutofit fontScale="90000"/>
          </a:bodyPr>
          <a:lstStyle/>
          <a:p>
            <a:pPr algn="ctr">
              <a:spcBef>
                <a:spcPts val="0"/>
              </a:spcBef>
              <a:spcAft>
                <a:spcPts val="300"/>
              </a:spcAft>
            </a:pPr>
            <a:r>
              <a:t>An exciting new year lies ahead – 180 days of brain power needed!</a:t>
            </a:r>
          </a:p>
        </p:txBody>
      </p:sp>
      <p:sp>
        <p:nvSpPr>
          <p:cNvPr id="5" name="TextBox 4"/>
          <p:cNvSpPr txBox="1"/>
          <p:nvPr/>
        </p:nvSpPr>
        <p:spPr>
          <a:xfrm>
            <a:off x="2739540" y="6483100"/>
            <a:ext cx="3970330" cy="338554"/>
          </a:xfrm>
          <a:prstGeom prst="rect">
            <a:avLst/>
          </a:prstGeom>
          <a:noFill/>
        </p:spPr>
        <p:txBody>
          <a:bodyPr wrap="square" rtlCol="0">
            <a:spAutoFit/>
          </a:bodyPr>
          <a:lstStyle/>
          <a:p>
            <a:pPr>
              <a:spcBef>
                <a:spcPts val="0"/>
              </a:spcBef>
              <a:spcAft>
                <a:spcPts val="300"/>
              </a:spcAft>
            </a:pPr>
            <a:r>
              <a:t>Everyone Experiences Excellence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835" y="2018018"/>
            <a:ext cx="3554960" cy="4399433"/>
          </a:xfrm>
          <a:prstGeom prst="rect">
            <a:avLst/>
          </a:prstGeom>
        </p:spPr>
      </p:pic>
    </p:spTree>
    <p:extLst>
      <p:ext uri="{BB962C8B-B14F-4D97-AF65-F5344CB8AC3E}">
        <p14:creationId xmlns:p14="http://schemas.microsoft.com/office/powerpoint/2010/main" val="234623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spcBef>
                <a:spcPts val="0"/>
              </a:spcBef>
              <a:spcAft>
                <a:spcPts val="300"/>
              </a:spcAft>
            </a:pPr>
            <a:r>
              <a:t>In this welcome session we will cover:</a:t>
            </a:r>
          </a:p>
        </p:txBody>
      </p:sp>
      <p:sp>
        <p:nvSpPr>
          <p:cNvPr id="3" name="Content Placeholder 2"/>
          <p:cNvSpPr>
            <a:spLocks noGrp="1"/>
          </p:cNvSpPr>
          <p:nvPr>
            <p:ph idx="1"/>
          </p:nvPr>
        </p:nvSpPr>
        <p:spPr/>
        <p:txBody>
          <a:bodyPr>
            <a:normAutofit/>
          </a:bodyPr>
          <a:lstStyle/>
          <a:p>
            <a:pPr>
              <a:spcBef>
                <a:spcPts val="0"/>
              </a:spcBef>
              <a:spcAft>
                <a:spcPts val="300"/>
              </a:spcAft>
            </a:pPr>
            <a:r>
              <a:t>The curriculum expectation for the end of year</a:t>
            </a:r>
          </a:p>
          <a:p>
            <a:pPr>
              <a:spcAft>
                <a:spcPts val="300"/>
              </a:spcAft>
            </a:pPr>
            <a:r>
              <a:t>Our Humanities themes and adventures</a:t>
            </a:r>
          </a:p>
          <a:p>
            <a:pPr>
              <a:spcAft>
                <a:spcPts val="300"/>
              </a:spcAft>
            </a:pPr>
            <a:r>
              <a:t>Home learning and the expectation of a Hudson parent in this class</a:t>
            </a:r>
          </a:p>
          <a:p>
            <a:pPr>
              <a:spcAft>
                <a:spcPts val="300"/>
              </a:spcAft>
            </a:pPr>
            <a:r>
              <a:t>Communication with families</a:t>
            </a:r>
          </a:p>
          <a:p>
            <a:pPr>
              <a:spcAft>
                <a:spcPts val="300"/>
              </a:spcAft>
            </a:pPr>
            <a:r>
              <a:t>Important information – how the year has gone so far (in general)</a:t>
            </a:r>
          </a:p>
          <a:p>
            <a:pPr>
              <a:spcAft>
                <a:spcPts val="300"/>
              </a:spcAft>
            </a:pPr>
            <a:r>
              <a:t>Things we are looking forward to this year</a:t>
            </a:r>
          </a:p>
          <a:p>
            <a:pPr>
              <a:spcAft>
                <a:spcPts val="300"/>
              </a:spcAft>
            </a:pPr>
            <a:endParaRPr/>
          </a:p>
        </p:txBody>
      </p:sp>
      <p:sp>
        <p:nvSpPr>
          <p:cNvPr id="5" name="TextBox 4"/>
          <p:cNvSpPr txBox="1"/>
          <p:nvPr/>
        </p:nvSpPr>
        <p:spPr>
          <a:xfrm>
            <a:off x="2739540" y="6483100"/>
            <a:ext cx="3970330" cy="338554"/>
          </a:xfrm>
          <a:prstGeom prst="rect">
            <a:avLst/>
          </a:prstGeom>
          <a:noFill/>
        </p:spPr>
        <p:txBody>
          <a:bodyPr wrap="square" rtlCol="0">
            <a:spAutoFit/>
          </a:bodyPr>
          <a:lstStyle/>
          <a:p>
            <a:pPr>
              <a:spcBef>
                <a:spcPts val="0"/>
              </a:spcBef>
              <a:spcAft>
                <a:spcPts val="300"/>
              </a:spcAft>
            </a:pPr>
            <a:r>
              <a:t>Everyone Experiences Excellence</a:t>
            </a:r>
          </a:p>
        </p:txBody>
      </p:sp>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spcBef>
                <a:spcPts val="0"/>
              </a:spcBef>
              <a:spcAft>
                <a:spcPts val="300"/>
              </a:spcAft>
            </a:pPr>
            <a:r>
              <a:t>Our Staff</a:t>
            </a:r>
            <a:endParaRPr lang="en-GB" sz="2400" b="1" u="sng" dirty="0">
              <a:latin typeface="Comic Sans MS" panose="030F0702030302020204" pitchFamily="66"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76015" y="1935984"/>
            <a:ext cx="2443280" cy="3020065"/>
          </a:xfrm>
          <a:prstGeom prst="rect">
            <a:avLst/>
          </a:prstGeom>
          <a:noFill/>
          <a:ln>
            <a:noFill/>
          </a:ln>
          <a:effectLst/>
        </p:spPr>
      </p:pic>
      <p:pic>
        <p:nvPicPr>
          <p:cNvPr id="5" name="Picture 4">
            <a:extLst>
              <a:ext uri="{FF2B5EF4-FFF2-40B4-BE49-F238E27FC236}">
                <a16:creationId xmlns:a16="http://schemas.microsoft.com/office/drawing/2014/main" id="{8BB2D44D-41CC-429F-BBA0-2369CA9F1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4705" y="1883276"/>
            <a:ext cx="2443280" cy="3664921"/>
          </a:xfrm>
          <a:prstGeom prst="rect">
            <a:avLst/>
          </a:prstGeom>
        </p:spPr>
      </p:pic>
    </p:spTree>
    <p:extLst>
      <p:ext uri="{BB962C8B-B14F-4D97-AF65-F5344CB8AC3E}">
        <p14:creationId xmlns:p14="http://schemas.microsoft.com/office/powerpoint/2010/main" val="103824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653631"/>
            <a:ext cx="3656684" cy="610820"/>
          </a:xfrm>
        </p:spPr>
        <p:txBody>
          <a:bodyPr>
            <a:noAutofit/>
          </a:bodyPr>
          <a:lstStyle/>
          <a:p>
            <a:pPr>
              <a:spcBef>
                <a:spcPts val="0"/>
              </a:spcBef>
              <a:spcAft>
                <a:spcPts val="300"/>
              </a:spcAft>
            </a:pPr>
            <a:r>
              <a:rPr dirty="0"/>
              <a:t>Our Daily Timetable</a:t>
            </a:r>
          </a:p>
        </p:txBody>
      </p:sp>
      <p:sp>
        <p:nvSpPr>
          <p:cNvPr id="3" name="Oval Callout 2"/>
          <p:cNvSpPr/>
          <p:nvPr/>
        </p:nvSpPr>
        <p:spPr>
          <a:xfrm>
            <a:off x="3961180" y="0"/>
            <a:ext cx="4886560" cy="1307262"/>
          </a:xfrm>
          <a:prstGeom prst="wedgeEllipseCallout">
            <a:avLst>
              <a:gd name="adj1" fmla="val -66117"/>
              <a:gd name="adj2" fmla="val 611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300"/>
              </a:spcAft>
            </a:pPr>
            <a:endParaRPr lang="en-US" dirty="0">
              <a:solidFill>
                <a:schemeClr val="tx1"/>
              </a:solidFill>
              <a:latin typeface="Comic Sans MS" panose="030F0702030302020204" pitchFamily="66" charset="0"/>
            </a:endParaRPr>
          </a:p>
          <a:p>
            <a:pPr algn="ctr">
              <a:spcAft>
                <a:spcPts val="300"/>
              </a:spcAft>
            </a:pPr>
            <a:r>
              <a:rPr lang="en-US" dirty="0">
                <a:solidFill>
                  <a:schemeClr val="tx1"/>
                </a:solidFill>
                <a:latin typeface="Comic Sans MS" panose="030F0702030302020204" pitchFamily="66" charset="0"/>
              </a:rPr>
              <a:t>Did you know that if you’re late by 10 minutes every day for the year it equals 31.5 hours! </a:t>
            </a:r>
            <a:endParaRPr lang="en-GB" dirty="0">
              <a:solidFill>
                <a:schemeClr val="tx1"/>
              </a:solidFill>
              <a:latin typeface="Comic Sans MS" panose="030F0702030302020204" pitchFamily="66" charset="0"/>
            </a:endParaRPr>
          </a:p>
          <a:p>
            <a:pPr algn="ctr">
              <a:spcAft>
                <a:spcPts val="300"/>
              </a:spcAft>
            </a:pPr>
            <a:endParaRPr lang="en-GB" sz="1400" dirty="0">
              <a:solidFill>
                <a:schemeClr val="tx1"/>
              </a:solidFill>
              <a:latin typeface="Comic Sans MS" panose="030F0702030302020204" pitchFamily="66" charset="0"/>
            </a:endParaRPr>
          </a:p>
        </p:txBody>
      </p:sp>
      <p:pic>
        <p:nvPicPr>
          <p:cNvPr id="4" name="Picture 3">
            <a:extLst>
              <a:ext uri="{FF2B5EF4-FFF2-40B4-BE49-F238E27FC236}">
                <a16:creationId xmlns:a16="http://schemas.microsoft.com/office/drawing/2014/main" id="{BBDBA186-DFB1-4168-B961-12858B93F66D}"/>
              </a:ext>
            </a:extLst>
          </p:cNvPr>
          <p:cNvPicPr>
            <a:picLocks noChangeAspect="1"/>
          </p:cNvPicPr>
          <p:nvPr/>
        </p:nvPicPr>
        <p:blipFill rotWithShape="1">
          <a:blip r:embed="rId2"/>
          <a:srcRect l="1661" t="6939" r="1570" b="35452"/>
          <a:stretch/>
        </p:blipFill>
        <p:spPr>
          <a:xfrm>
            <a:off x="0" y="1596541"/>
            <a:ext cx="9144000" cy="1770094"/>
          </a:xfrm>
          <a:prstGeom prst="rect">
            <a:avLst/>
          </a:prstGeom>
        </p:spPr>
      </p:pic>
      <p:pic>
        <p:nvPicPr>
          <p:cNvPr id="5" name="Picture 4">
            <a:extLst>
              <a:ext uri="{FF2B5EF4-FFF2-40B4-BE49-F238E27FC236}">
                <a16:creationId xmlns:a16="http://schemas.microsoft.com/office/drawing/2014/main" id="{2C260B20-80B7-4707-855E-283CFF88AA6C}"/>
              </a:ext>
            </a:extLst>
          </p:cNvPr>
          <p:cNvPicPr>
            <a:picLocks noChangeAspect="1"/>
          </p:cNvPicPr>
          <p:nvPr/>
        </p:nvPicPr>
        <p:blipFill>
          <a:blip r:embed="rId3"/>
          <a:stretch>
            <a:fillRect/>
          </a:stretch>
        </p:blipFill>
        <p:spPr>
          <a:xfrm>
            <a:off x="0" y="3383699"/>
            <a:ext cx="9144000" cy="3474301"/>
          </a:xfrm>
          <a:prstGeom prst="rect">
            <a:avLst/>
          </a:prstGeom>
        </p:spPr>
      </p:pic>
    </p:spTree>
    <p:extLst>
      <p:ext uri="{BB962C8B-B14F-4D97-AF65-F5344CB8AC3E}">
        <p14:creationId xmlns:p14="http://schemas.microsoft.com/office/powerpoint/2010/main" val="2562122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85720"/>
            <a:ext cx="8229600" cy="610820"/>
          </a:xfrm>
        </p:spPr>
        <p:txBody>
          <a:bodyPr>
            <a:noAutofit/>
          </a:bodyPr>
          <a:lstStyle/>
          <a:p>
            <a:pPr algn="ctr">
              <a:spcBef>
                <a:spcPts val="0"/>
              </a:spcBef>
              <a:spcAft>
                <a:spcPts val="300"/>
              </a:spcAft>
            </a:pPr>
            <a:r>
              <a:rPr b="1" dirty="0">
                <a:latin typeface="Letterjoin-Air No-lead 12" panose="02000805000000020003" pitchFamily="50" charset="0"/>
              </a:rPr>
              <a:t>Our </a:t>
            </a:r>
            <a:r>
              <a:rPr lang="en-GB" b="1" dirty="0">
                <a:latin typeface="Letterjoin-Air No-lead 12" panose="02000805000000020003" pitchFamily="50" charset="0"/>
              </a:rPr>
              <a:t>topics this year</a:t>
            </a:r>
            <a:endParaRPr b="1" dirty="0">
              <a:latin typeface="Letterjoin-Air No-lead 12" panose="02000805000000020003" pitchFamily="50" charset="0"/>
            </a:endParaRPr>
          </a:p>
        </p:txBody>
      </p:sp>
      <p:sp>
        <p:nvSpPr>
          <p:cNvPr id="5" name="TextBox 4"/>
          <p:cNvSpPr txBox="1"/>
          <p:nvPr/>
        </p:nvSpPr>
        <p:spPr>
          <a:xfrm>
            <a:off x="2739540" y="6483100"/>
            <a:ext cx="3970330" cy="338554"/>
          </a:xfrm>
          <a:prstGeom prst="rect">
            <a:avLst/>
          </a:prstGeom>
          <a:noFill/>
        </p:spPr>
        <p:txBody>
          <a:bodyPr wrap="square" rtlCol="0">
            <a:spAutoFit/>
          </a:bodyPr>
          <a:lstStyle/>
          <a:p>
            <a:pPr>
              <a:spcBef>
                <a:spcPts val="0"/>
              </a:spcBef>
              <a:spcAft>
                <a:spcPts val="300"/>
              </a:spcAft>
            </a:pPr>
            <a:r>
              <a:t>Everyone Experiences Excellence</a:t>
            </a:r>
          </a:p>
        </p:txBody>
      </p:sp>
      <p:pic>
        <p:nvPicPr>
          <p:cNvPr id="4" name="Picture 3">
            <a:extLst>
              <a:ext uri="{FF2B5EF4-FFF2-40B4-BE49-F238E27FC236}">
                <a16:creationId xmlns:a16="http://schemas.microsoft.com/office/drawing/2014/main" id="{F439C2D6-83E7-4A36-B7FD-95935047F147}"/>
              </a:ext>
            </a:extLst>
          </p:cNvPr>
          <p:cNvPicPr>
            <a:picLocks noChangeAspect="1"/>
          </p:cNvPicPr>
          <p:nvPr/>
        </p:nvPicPr>
        <p:blipFill>
          <a:blip r:embed="rId2"/>
          <a:stretch>
            <a:fillRect/>
          </a:stretch>
        </p:blipFill>
        <p:spPr>
          <a:xfrm>
            <a:off x="385394" y="2207360"/>
            <a:ext cx="8723139" cy="2888026"/>
          </a:xfrm>
          <a:prstGeom prst="rect">
            <a:avLst/>
          </a:prstGeom>
        </p:spPr>
      </p:pic>
    </p:spTree>
    <p:extLst>
      <p:ext uri="{BB962C8B-B14F-4D97-AF65-F5344CB8AC3E}">
        <p14:creationId xmlns:p14="http://schemas.microsoft.com/office/powerpoint/2010/main" val="4154508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AA279DA-724B-4A66-9198-5BCA6CC3B9AB}"/>
              </a:ext>
            </a:extLst>
          </p:cNvPr>
          <p:cNvPicPr>
            <a:picLocks noChangeAspect="1"/>
          </p:cNvPicPr>
          <p:nvPr/>
        </p:nvPicPr>
        <p:blipFill>
          <a:blip r:embed="rId2"/>
          <a:stretch>
            <a:fillRect/>
          </a:stretch>
        </p:blipFill>
        <p:spPr>
          <a:xfrm>
            <a:off x="0" y="1339730"/>
            <a:ext cx="5030115" cy="3810926"/>
          </a:xfrm>
          <a:prstGeom prst="rect">
            <a:avLst/>
          </a:prstGeom>
        </p:spPr>
      </p:pic>
      <p:sp>
        <p:nvSpPr>
          <p:cNvPr id="7" name="Rectangle 6">
            <a:extLst>
              <a:ext uri="{FF2B5EF4-FFF2-40B4-BE49-F238E27FC236}">
                <a16:creationId xmlns:a16="http://schemas.microsoft.com/office/drawing/2014/main" id="{D3763C19-20AA-48B8-89F0-FAA2144C7216}"/>
              </a:ext>
            </a:extLst>
          </p:cNvPr>
          <p:cNvSpPr/>
          <p:nvPr/>
        </p:nvSpPr>
        <p:spPr>
          <a:xfrm>
            <a:off x="5182821" y="1028343"/>
            <a:ext cx="3961180" cy="5078313"/>
          </a:xfrm>
          <a:prstGeom prst="rect">
            <a:avLst/>
          </a:prstGeom>
        </p:spPr>
        <p:txBody>
          <a:bodyPr wrap="square">
            <a:spAutoFit/>
          </a:bodyPr>
          <a:lstStyle/>
          <a:p>
            <a:r>
              <a:rPr lang="en-GB" b="1" dirty="0">
                <a:solidFill>
                  <a:schemeClr val="bg1"/>
                </a:solidFill>
                <a:latin typeface="Letterjoin-Air No-lead 12" panose="02000805000000020003" pitchFamily="50" charset="0"/>
              </a:rPr>
              <a:t>Year 6 is an exciting and important year filled with learning, challenges, new experiences and opportunities to grow. It’s a chance for children to become more independent, build their confidence and prepare for the next exciting step into secondary school.</a:t>
            </a:r>
          </a:p>
          <a:p>
            <a:r>
              <a:rPr lang="en-GB" b="1" dirty="0">
                <a:solidFill>
                  <a:schemeClr val="bg1"/>
                </a:solidFill>
                <a:latin typeface="Letterjoin-Air No-lead 12" panose="02000805000000020003" pitchFamily="50" charset="0"/>
              </a:rPr>
              <a:t>Most importantly, we want them to enjoy their final year of primary school, make memories and be proud of how far they’ve come. ❤️</a:t>
            </a:r>
          </a:p>
        </p:txBody>
      </p:sp>
    </p:spTree>
    <p:extLst>
      <p:ext uri="{BB962C8B-B14F-4D97-AF65-F5344CB8AC3E}">
        <p14:creationId xmlns:p14="http://schemas.microsoft.com/office/powerpoint/2010/main" val="3909419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E82FB85-1C54-42F4-B438-220DA18AD9A0}"/>
              </a:ext>
            </a:extLst>
          </p:cNvPr>
          <p:cNvPicPr>
            <a:picLocks noChangeAspect="1"/>
          </p:cNvPicPr>
          <p:nvPr/>
        </p:nvPicPr>
        <p:blipFill>
          <a:blip r:embed="rId2"/>
          <a:stretch>
            <a:fillRect/>
          </a:stretch>
        </p:blipFill>
        <p:spPr>
          <a:xfrm>
            <a:off x="6464" y="0"/>
            <a:ext cx="9131071" cy="6858000"/>
          </a:xfrm>
          <a:prstGeom prst="rect">
            <a:avLst/>
          </a:prstGeom>
        </p:spPr>
      </p:pic>
    </p:spTree>
    <p:extLst>
      <p:ext uri="{BB962C8B-B14F-4D97-AF65-F5344CB8AC3E}">
        <p14:creationId xmlns:p14="http://schemas.microsoft.com/office/powerpoint/2010/main" val="3955509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7CE2CF4E-82F2-42DF-B028-4DB249B7D09B}"/>
              </a:ext>
            </a:extLst>
          </p:cNvPr>
          <p:cNvPicPr>
            <a:picLocks noGrp="1" noChangeAspect="1"/>
          </p:cNvPicPr>
          <p:nvPr>
            <p:ph idx="1"/>
          </p:nvPr>
        </p:nvPicPr>
        <p:blipFill>
          <a:blip r:embed="rId2"/>
          <a:stretch>
            <a:fillRect/>
          </a:stretch>
        </p:blipFill>
        <p:spPr>
          <a:xfrm>
            <a:off x="-57846" y="-18895"/>
            <a:ext cx="9201846" cy="6860824"/>
          </a:xfrm>
          <a:prstGeom prst="rect">
            <a:avLst/>
          </a:prstGeom>
        </p:spPr>
      </p:pic>
    </p:spTree>
    <p:extLst>
      <p:ext uri="{BB962C8B-B14F-4D97-AF65-F5344CB8AC3E}">
        <p14:creationId xmlns:p14="http://schemas.microsoft.com/office/powerpoint/2010/main" val="3535473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96FE644-50F9-46B3-A8A9-3BC3720A68E1}"/>
              </a:ext>
            </a:extLst>
          </p:cNvPr>
          <p:cNvPicPr>
            <a:picLocks noChangeAspect="1"/>
          </p:cNvPicPr>
          <p:nvPr/>
        </p:nvPicPr>
        <p:blipFill>
          <a:blip r:embed="rId2"/>
          <a:stretch>
            <a:fillRect/>
          </a:stretch>
        </p:blipFill>
        <p:spPr>
          <a:xfrm>
            <a:off x="0" y="19242"/>
            <a:ext cx="9144000" cy="6819515"/>
          </a:xfrm>
          <a:prstGeom prst="rect">
            <a:avLst/>
          </a:prstGeom>
        </p:spPr>
      </p:pic>
    </p:spTree>
    <p:extLst>
      <p:ext uri="{BB962C8B-B14F-4D97-AF65-F5344CB8AC3E}">
        <p14:creationId xmlns:p14="http://schemas.microsoft.com/office/powerpoint/2010/main" val="32479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53217" y="3244334"/>
            <a:ext cx="237566" cy="369332"/>
          </a:xfrm>
          <a:prstGeom prst="rect">
            <a:avLst/>
          </a:prstGeom>
        </p:spPr>
        <p:txBody>
          <a:bodyPr wrap="none">
            <a:spAutoFit/>
          </a:bodyPr>
          <a:lstStyle/>
          <a:p>
            <a:pPr>
              <a:spcBef>
                <a:spcPts val="0"/>
              </a:spcBef>
              <a:spcAft>
                <a:spcPts val="300"/>
              </a:spcAft>
            </a:pPr>
            <a:endParaRPr/>
          </a:p>
        </p:txBody>
      </p:sp>
      <p:pic>
        <p:nvPicPr>
          <p:cNvPr id="4" name="Picture 3">
            <a:extLst>
              <a:ext uri="{FF2B5EF4-FFF2-40B4-BE49-F238E27FC236}">
                <a16:creationId xmlns:a16="http://schemas.microsoft.com/office/drawing/2014/main" id="{6FF23ABE-CCAB-4932-ADC9-2115D54E2A99}"/>
              </a:ext>
            </a:extLst>
          </p:cNvPr>
          <p:cNvPicPr>
            <a:picLocks noChangeAspect="1"/>
          </p:cNvPicPr>
          <p:nvPr/>
        </p:nvPicPr>
        <p:blipFill>
          <a:blip r:embed="rId2"/>
          <a:stretch>
            <a:fillRect/>
          </a:stretch>
        </p:blipFill>
        <p:spPr>
          <a:xfrm>
            <a:off x="0" y="29901"/>
            <a:ext cx="9144000" cy="6798198"/>
          </a:xfrm>
          <a:prstGeom prst="rect">
            <a:avLst/>
          </a:prstGeom>
        </p:spPr>
      </p:pic>
    </p:spTree>
    <p:extLst>
      <p:ext uri="{BB962C8B-B14F-4D97-AF65-F5344CB8AC3E}">
        <p14:creationId xmlns:p14="http://schemas.microsoft.com/office/powerpoint/2010/main" val="4484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53217" y="3244334"/>
            <a:ext cx="237566" cy="369332"/>
          </a:xfrm>
          <a:prstGeom prst="rect">
            <a:avLst/>
          </a:prstGeom>
        </p:spPr>
        <p:txBody>
          <a:bodyPr wrap="none">
            <a:spAutoFit/>
          </a:bodyPr>
          <a:lstStyle/>
          <a:p>
            <a:pPr>
              <a:spcBef>
                <a:spcPts val="0"/>
              </a:spcBef>
              <a:spcAft>
                <a:spcPts val="300"/>
              </a:spcAft>
            </a:pPr>
            <a:endParaRPr/>
          </a:p>
        </p:txBody>
      </p:sp>
      <p:pic>
        <p:nvPicPr>
          <p:cNvPr id="2050" name="Picture 2" descr="https://voice21.org/wp-content/uploads/2019/10/logo.png">
            <a:extLst>
              <a:ext uri="{FF2B5EF4-FFF2-40B4-BE49-F238E27FC236}">
                <a16:creationId xmlns:a16="http://schemas.microsoft.com/office/drawing/2014/main" id="{E5C677A9-9247-4CD2-B4F5-4B39E172AB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7841" y="748510"/>
            <a:ext cx="1400175" cy="13906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351A350-871A-4216-9AD5-C7C12F415B2A}"/>
              </a:ext>
            </a:extLst>
          </p:cNvPr>
          <p:cNvPicPr>
            <a:picLocks noChangeAspect="1"/>
          </p:cNvPicPr>
          <p:nvPr/>
        </p:nvPicPr>
        <p:blipFill>
          <a:blip r:embed="rId3"/>
          <a:stretch>
            <a:fillRect/>
          </a:stretch>
        </p:blipFill>
        <p:spPr>
          <a:xfrm>
            <a:off x="53879" y="0"/>
            <a:ext cx="9036242" cy="6858000"/>
          </a:xfrm>
          <a:prstGeom prst="rect">
            <a:avLst/>
          </a:prstGeom>
        </p:spPr>
      </p:pic>
    </p:spTree>
    <p:extLst>
      <p:ext uri="{BB962C8B-B14F-4D97-AF65-F5344CB8AC3E}">
        <p14:creationId xmlns:p14="http://schemas.microsoft.com/office/powerpoint/2010/main" val="3349218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F5B14D6-06DD-473F-AF0F-5A16C374FA83}"/>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A971478D-D89D-4ADF-89DE-A81FC3C2114E}"/>
              </a:ext>
            </a:extLst>
          </p:cNvPr>
          <p:cNvPicPr>
            <a:picLocks noChangeAspect="1"/>
          </p:cNvPicPr>
          <p:nvPr/>
        </p:nvPicPr>
        <p:blipFill>
          <a:blip r:embed="rId2"/>
          <a:stretch>
            <a:fillRect/>
          </a:stretch>
        </p:blipFill>
        <p:spPr>
          <a:xfrm>
            <a:off x="0" y="22184"/>
            <a:ext cx="9144000" cy="6813631"/>
          </a:xfrm>
          <a:prstGeom prst="rect">
            <a:avLst/>
          </a:prstGeom>
        </p:spPr>
      </p:pic>
    </p:spTree>
    <p:extLst>
      <p:ext uri="{BB962C8B-B14F-4D97-AF65-F5344CB8AC3E}">
        <p14:creationId xmlns:p14="http://schemas.microsoft.com/office/powerpoint/2010/main" val="39926979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38425"/>
            <a:ext cx="8398775" cy="5650085"/>
          </a:xfrm>
        </p:spPr>
        <p:txBody>
          <a:bodyPr>
            <a:normAutofit fontScale="77500" lnSpcReduction="20000"/>
          </a:bodyPr>
          <a:lstStyle/>
          <a:p>
            <a:pPr marL="0" indent="0">
              <a:spcBef>
                <a:spcPts val="0"/>
              </a:spcBef>
              <a:spcAft>
                <a:spcPts val="300"/>
              </a:spcAft>
              <a:buNone/>
            </a:pPr>
            <a:r>
              <a:rPr b="1" dirty="0">
                <a:latin typeface="Letterjoin-Air No-lead 12" panose="02000805000000020003" pitchFamily="50" charset="0"/>
              </a:rPr>
              <a:t>SATs is a term people use to refer to End of Key Stage 2 Assessments</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They last for four days beginning on Monday 10th May- Thursday 13th - </a:t>
            </a:r>
            <a:r>
              <a:rPr b="1" dirty="0" err="1">
                <a:latin typeface="Letterjoin-Air No-lead 12" panose="02000805000000020003" pitchFamily="50" charset="0"/>
              </a:rPr>
              <a:t>Sats</a:t>
            </a:r>
            <a:r>
              <a:rPr b="1" dirty="0">
                <a:latin typeface="Letterjoin-Air No-lead 12" panose="02000805000000020003" pitchFamily="50" charset="0"/>
              </a:rPr>
              <a:t> results – 6th July 202</a:t>
            </a:r>
            <a:r>
              <a:rPr lang="en-GB" b="1" dirty="0">
                <a:latin typeface="Letterjoin-Air No-lead 12" panose="02000805000000020003" pitchFamily="50" charset="0"/>
              </a:rPr>
              <a:t>7</a:t>
            </a:r>
            <a:endParaRPr b="1" dirty="0">
              <a:latin typeface="Letterjoin-Air No-lead 12" panose="02000805000000020003" pitchFamily="50" charset="0"/>
            </a:endParaRP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Children will sit the following SATs papers:</a:t>
            </a:r>
          </a:p>
          <a:p>
            <a:pPr>
              <a:spcAft>
                <a:spcPts val="300"/>
              </a:spcAft>
            </a:pPr>
            <a:r>
              <a:rPr b="1" dirty="0">
                <a:latin typeface="Letterjoin-Air No-lead 12" panose="02000805000000020003" pitchFamily="50" charset="0"/>
              </a:rPr>
              <a:t>Grammar, Punctuation and Spelling (Paper 1)</a:t>
            </a:r>
          </a:p>
          <a:p>
            <a:pPr>
              <a:spcAft>
                <a:spcPts val="300"/>
              </a:spcAft>
            </a:pPr>
            <a:r>
              <a:rPr b="1" dirty="0">
                <a:latin typeface="Letterjoin-Air No-lead 12" panose="02000805000000020003" pitchFamily="50" charset="0"/>
              </a:rPr>
              <a:t>Grammar, Punctuation and Spelling (Paper 2)</a:t>
            </a:r>
          </a:p>
          <a:p>
            <a:pPr>
              <a:spcAft>
                <a:spcPts val="300"/>
              </a:spcAft>
            </a:pPr>
            <a:r>
              <a:rPr b="1" dirty="0">
                <a:latin typeface="Letterjoin-Air No-lead 12" panose="02000805000000020003" pitchFamily="50" charset="0"/>
              </a:rPr>
              <a:t>Reading</a:t>
            </a:r>
          </a:p>
          <a:p>
            <a:pPr>
              <a:spcAft>
                <a:spcPts val="300"/>
              </a:spcAft>
            </a:pPr>
            <a:r>
              <a:rPr b="1" dirty="0" err="1">
                <a:latin typeface="Letterjoin-Air No-lead 12" panose="02000805000000020003" pitchFamily="50" charset="0"/>
              </a:rPr>
              <a:t>Maths</a:t>
            </a:r>
            <a:r>
              <a:rPr b="1" dirty="0">
                <a:latin typeface="Letterjoin-Air No-lead 12" panose="02000805000000020003" pitchFamily="50" charset="0"/>
              </a:rPr>
              <a:t> Paper 1 (Arithmetic)</a:t>
            </a:r>
          </a:p>
          <a:p>
            <a:pPr>
              <a:spcAft>
                <a:spcPts val="300"/>
              </a:spcAft>
            </a:pPr>
            <a:r>
              <a:rPr b="1" dirty="0" err="1">
                <a:latin typeface="Letterjoin-Air No-lead 12" panose="02000805000000020003" pitchFamily="50" charset="0"/>
              </a:rPr>
              <a:t>Maths</a:t>
            </a:r>
            <a:r>
              <a:rPr b="1" dirty="0">
                <a:latin typeface="Letterjoin-Air No-lead 12" panose="02000805000000020003" pitchFamily="50" charset="0"/>
              </a:rPr>
              <a:t> Paper 2 (Reasoning)</a:t>
            </a:r>
          </a:p>
          <a:p>
            <a:pPr>
              <a:spcAft>
                <a:spcPts val="300"/>
              </a:spcAft>
            </a:pPr>
            <a:r>
              <a:rPr b="1" dirty="0" err="1">
                <a:latin typeface="Letterjoin-Air No-lead 12" panose="02000805000000020003" pitchFamily="50" charset="0"/>
              </a:rPr>
              <a:t>Maths</a:t>
            </a:r>
            <a:r>
              <a:rPr b="1" dirty="0">
                <a:latin typeface="Letterjoin-Air No-lead 12" panose="02000805000000020003" pitchFamily="50" charset="0"/>
              </a:rPr>
              <a:t> Paper 3 (Reasoning)</a:t>
            </a:r>
          </a:p>
        </p:txBody>
      </p:sp>
    </p:spTree>
    <p:extLst>
      <p:ext uri="{BB962C8B-B14F-4D97-AF65-F5344CB8AC3E}">
        <p14:creationId xmlns:p14="http://schemas.microsoft.com/office/powerpoint/2010/main" val="614691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0562-D5B8-4A8E-9649-9C15A27AE5F6}"/>
              </a:ext>
            </a:extLst>
          </p:cNvPr>
          <p:cNvSpPr>
            <a:spLocks noGrp="1"/>
          </p:cNvSpPr>
          <p:nvPr>
            <p:ph type="title"/>
          </p:nvPr>
        </p:nvSpPr>
        <p:spPr>
          <a:xfrm>
            <a:off x="-2910545" y="527605"/>
            <a:ext cx="7635249" cy="868839"/>
          </a:xfrm>
        </p:spPr>
        <p:txBody>
          <a:bodyPr>
            <a:normAutofit/>
          </a:bodyPr>
          <a:lstStyle/>
          <a:p>
            <a:pPr algn="ctr">
              <a:spcBef>
                <a:spcPts val="0"/>
              </a:spcBef>
              <a:spcAft>
                <a:spcPts val="300"/>
              </a:spcAft>
            </a:pPr>
            <a:r>
              <a:rPr dirty="0"/>
              <a:t>Writing</a:t>
            </a:r>
          </a:p>
        </p:txBody>
      </p:sp>
      <p:sp>
        <p:nvSpPr>
          <p:cNvPr id="3" name="Content Placeholder 2">
            <a:extLst>
              <a:ext uri="{FF2B5EF4-FFF2-40B4-BE49-F238E27FC236}">
                <a16:creationId xmlns:a16="http://schemas.microsoft.com/office/drawing/2014/main" id="{92589AC4-C8BD-44C9-8053-2FD4031C9E9D}"/>
              </a:ext>
            </a:extLst>
          </p:cNvPr>
          <p:cNvSpPr>
            <a:spLocks noGrp="1"/>
          </p:cNvSpPr>
          <p:nvPr>
            <p:ph idx="1"/>
          </p:nvPr>
        </p:nvSpPr>
        <p:spPr>
          <a:xfrm>
            <a:off x="448965" y="1396445"/>
            <a:ext cx="8093365" cy="5497380"/>
          </a:xfrm>
        </p:spPr>
        <p:txBody>
          <a:bodyPr>
            <a:normAutofit fontScale="85000" lnSpcReduction="10000"/>
          </a:bodyPr>
          <a:lstStyle/>
          <a:p>
            <a:pPr>
              <a:spcBef>
                <a:spcPts val="0"/>
              </a:spcBef>
              <a:spcAft>
                <a:spcPts val="300"/>
              </a:spcAft>
            </a:pPr>
            <a:r>
              <a:rPr b="1" dirty="0">
                <a:latin typeface="Letterjoin-Air No-lead 12" panose="02000805000000020003" pitchFamily="50" charset="0"/>
              </a:rPr>
              <a:t>There is no Year 6 SATs writing test.</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As in recent years, writing will be teacher assessed internally and then moderated by a LEA moderator.</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 The revised ‘pupil can’ statements for English writing place a greater emphasis on composition and the statements that relate to the more ‘technical’ aspects of English writing (grammar, punctuation and spelling) have been made less prescriptive.</a:t>
            </a:r>
          </a:p>
        </p:txBody>
      </p:sp>
    </p:spTree>
    <p:extLst>
      <p:ext uri="{BB962C8B-B14F-4D97-AF65-F5344CB8AC3E}">
        <p14:creationId xmlns:p14="http://schemas.microsoft.com/office/powerpoint/2010/main" val="2949317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0562-D5B8-4A8E-9649-9C15A27AE5F6}"/>
              </a:ext>
            </a:extLst>
          </p:cNvPr>
          <p:cNvSpPr>
            <a:spLocks noGrp="1"/>
          </p:cNvSpPr>
          <p:nvPr>
            <p:ph type="title"/>
          </p:nvPr>
        </p:nvSpPr>
        <p:spPr>
          <a:xfrm>
            <a:off x="-2147020" y="985720"/>
            <a:ext cx="7635249" cy="868839"/>
          </a:xfrm>
        </p:spPr>
        <p:txBody>
          <a:bodyPr>
            <a:normAutofit/>
          </a:bodyPr>
          <a:lstStyle/>
          <a:p>
            <a:pPr algn="ctr">
              <a:spcBef>
                <a:spcPts val="0"/>
              </a:spcBef>
              <a:spcAft>
                <a:spcPts val="300"/>
              </a:spcAft>
            </a:pPr>
            <a:r>
              <a:t>Writing</a:t>
            </a:r>
          </a:p>
        </p:txBody>
      </p:sp>
      <p:pic>
        <p:nvPicPr>
          <p:cNvPr id="4" name="Picture 3">
            <a:extLst>
              <a:ext uri="{FF2B5EF4-FFF2-40B4-BE49-F238E27FC236}">
                <a16:creationId xmlns:a16="http://schemas.microsoft.com/office/drawing/2014/main" id="{BC929B45-EB9C-4142-91CA-393C23AEBFB5}"/>
              </a:ext>
            </a:extLst>
          </p:cNvPr>
          <p:cNvPicPr>
            <a:picLocks noChangeAspect="1"/>
          </p:cNvPicPr>
          <p:nvPr/>
        </p:nvPicPr>
        <p:blipFill rotWithShape="1">
          <a:blip r:embed="rId2"/>
          <a:srcRect l="31222" t="19390" r="28290" b="5466"/>
          <a:stretch/>
        </p:blipFill>
        <p:spPr>
          <a:xfrm>
            <a:off x="3350360" y="1138425"/>
            <a:ext cx="4929601" cy="5146250"/>
          </a:xfrm>
          <a:prstGeom prst="rect">
            <a:avLst/>
          </a:prstGeom>
        </p:spPr>
      </p:pic>
    </p:spTree>
    <p:extLst>
      <p:ext uri="{BB962C8B-B14F-4D97-AF65-F5344CB8AC3E}">
        <p14:creationId xmlns:p14="http://schemas.microsoft.com/office/powerpoint/2010/main" val="3235319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4E2D-88B5-4856-A08C-8574FB243784}"/>
              </a:ext>
            </a:extLst>
          </p:cNvPr>
          <p:cNvSpPr>
            <a:spLocks noGrp="1"/>
          </p:cNvSpPr>
          <p:nvPr>
            <p:ph type="title"/>
          </p:nvPr>
        </p:nvSpPr>
        <p:spPr>
          <a:xfrm>
            <a:off x="457084" y="985720"/>
            <a:ext cx="7940659" cy="868839"/>
          </a:xfrm>
        </p:spPr>
        <p:txBody>
          <a:bodyPr>
            <a:normAutofit/>
          </a:bodyPr>
          <a:lstStyle/>
          <a:p>
            <a:pPr>
              <a:spcBef>
                <a:spcPts val="0"/>
              </a:spcBef>
              <a:spcAft>
                <a:spcPts val="300"/>
              </a:spcAft>
            </a:pPr>
            <a:r>
              <a:t>Writing – Ways to help at home</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9C894D2-B566-4549-8002-FC18F2C94826}"/>
              </a:ext>
            </a:extLst>
          </p:cNvPr>
          <p:cNvSpPr>
            <a:spLocks noGrp="1"/>
          </p:cNvSpPr>
          <p:nvPr>
            <p:ph idx="1"/>
          </p:nvPr>
        </p:nvSpPr>
        <p:spPr>
          <a:xfrm>
            <a:off x="433619" y="1901950"/>
            <a:ext cx="8093365" cy="5039265"/>
          </a:xfrm>
        </p:spPr>
        <p:txBody>
          <a:bodyPr>
            <a:normAutofit fontScale="77500" lnSpcReduction="20000"/>
          </a:bodyPr>
          <a:lstStyle/>
          <a:p>
            <a:pPr marL="0" indent="0">
              <a:spcBef>
                <a:spcPts val="0"/>
              </a:spcBef>
              <a:spcAft>
                <a:spcPts val="300"/>
              </a:spcAft>
              <a:buNone/>
            </a:pPr>
            <a:r>
              <a:t>• Practise and learn weekly spelling lists – make it fun!</a:t>
            </a:r>
          </a:p>
          <a:p>
            <a:pPr>
              <a:spcAft>
                <a:spcPts val="300"/>
              </a:spcAft>
            </a:pPr>
            <a:endParaRPr/>
          </a:p>
          <a:p>
            <a:pPr>
              <a:spcAft>
                <a:spcPts val="300"/>
              </a:spcAft>
            </a:pPr>
            <a:r>
              <a:t>• Encourage opportunities for writing such as letters to family or friends, shopping lists, notes or reminders, stories and poems.</a:t>
            </a:r>
          </a:p>
          <a:p>
            <a:pPr>
              <a:spcAft>
                <a:spcPts val="300"/>
              </a:spcAft>
            </a:pPr>
            <a:endParaRPr/>
          </a:p>
          <a:p>
            <a:pPr>
              <a:spcAft>
                <a:spcPts val="300"/>
              </a:spcAft>
            </a:pPr>
            <a:r>
              <a:t>• Write together – be a good role model for writing.</a:t>
            </a:r>
          </a:p>
          <a:p>
            <a:pPr>
              <a:spcAft>
                <a:spcPts val="300"/>
              </a:spcAft>
            </a:pPr>
            <a:endParaRPr/>
          </a:p>
          <a:p>
            <a:pPr>
              <a:spcAft>
                <a:spcPts val="300"/>
              </a:spcAft>
            </a:pPr>
            <a:r>
              <a:t>• Encourage use of a dictionary to check spelling and a thesaurus to find synonyms and expand vocabulary.</a:t>
            </a:r>
          </a:p>
          <a:p>
            <a:pPr>
              <a:spcAft>
                <a:spcPts val="300"/>
              </a:spcAft>
            </a:pPr>
            <a:endParaRPr/>
          </a:p>
          <a:p>
            <a:pPr>
              <a:spcAft>
                <a:spcPts val="300"/>
              </a:spcAft>
            </a:pPr>
            <a:r>
              <a:t>• Remember that good readers become good writers! Identify good writing features when reading (e.g. vocabulary, sentence structure and punctuation)</a:t>
            </a:r>
          </a:p>
        </p:txBody>
      </p:sp>
    </p:spTree>
    <p:extLst>
      <p:ext uri="{BB962C8B-B14F-4D97-AF65-F5344CB8AC3E}">
        <p14:creationId xmlns:p14="http://schemas.microsoft.com/office/powerpoint/2010/main" val="3809533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644486"/>
            <a:ext cx="6719018" cy="868839"/>
          </a:xfrm>
        </p:spPr>
        <p:txBody>
          <a:bodyPr>
            <a:normAutofit/>
          </a:bodyPr>
          <a:lstStyle/>
          <a:p>
            <a:pPr>
              <a:spcBef>
                <a:spcPts val="0"/>
              </a:spcBef>
              <a:spcAft>
                <a:spcPts val="300"/>
              </a:spcAft>
            </a:pPr>
            <a:r>
              <a:rPr dirty="0">
                <a:latin typeface="Letterjoin-Air No-lead 12" panose="02000805000000020003" pitchFamily="50" charset="0"/>
              </a:rPr>
              <a:t>The Tests</a:t>
            </a:r>
          </a:p>
        </p:txBody>
      </p:sp>
      <p:sp>
        <p:nvSpPr>
          <p:cNvPr id="3" name="Content Placeholder 2"/>
          <p:cNvSpPr>
            <a:spLocks noGrp="1"/>
          </p:cNvSpPr>
          <p:nvPr>
            <p:ph idx="1"/>
          </p:nvPr>
        </p:nvSpPr>
        <p:spPr>
          <a:xfrm>
            <a:off x="601670" y="1513325"/>
            <a:ext cx="8542330" cy="5344675"/>
          </a:xfrm>
        </p:spPr>
        <p:txBody>
          <a:bodyPr>
            <a:normAutofit fontScale="62500" lnSpcReduction="20000"/>
          </a:bodyPr>
          <a:lstStyle/>
          <a:p>
            <a:pPr marL="182562" indent="0">
              <a:spcBef>
                <a:spcPts val="0"/>
              </a:spcBef>
              <a:spcAft>
                <a:spcPts val="300"/>
              </a:spcAft>
              <a:buNone/>
              <a:defRPr/>
            </a:pPr>
            <a:r>
              <a:rPr b="1" dirty="0">
                <a:latin typeface="Letterjoin-Air No-lead 12" panose="02000805000000020003" pitchFamily="50" charset="0"/>
              </a:rPr>
              <a:t>The tests will take place during normal school hours, under exam conditions. Children are not allowed to talk to each other from the moment the assessments are handed out until they are collected after the test has ended.</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Statutory tests will be administered in the following subjects:</a:t>
            </a:r>
          </a:p>
          <a:p>
            <a:pPr>
              <a:spcAft>
                <a:spcPts val="300"/>
              </a:spcAft>
            </a:pPr>
            <a:r>
              <a:rPr b="1" dirty="0">
                <a:latin typeface="Letterjoin-Air No-lead 12" panose="02000805000000020003" pitchFamily="50" charset="0"/>
              </a:rPr>
              <a:t>Punctuation, Vocabulary and Grammar (45 minutes)</a:t>
            </a:r>
          </a:p>
          <a:p>
            <a:pPr>
              <a:spcAft>
                <a:spcPts val="300"/>
              </a:spcAft>
            </a:pPr>
            <a:r>
              <a:rPr b="1" dirty="0">
                <a:latin typeface="Letterjoin-Air No-lead 12" panose="02000805000000020003" pitchFamily="50" charset="0"/>
              </a:rPr>
              <a:t>Spelling (approximately 15 minutes)</a:t>
            </a:r>
          </a:p>
          <a:p>
            <a:pPr>
              <a:spcAft>
                <a:spcPts val="300"/>
              </a:spcAft>
            </a:pPr>
            <a:r>
              <a:rPr b="1" dirty="0">
                <a:latin typeface="Letterjoin-Air No-lead 12" panose="02000805000000020003" pitchFamily="50" charset="0"/>
              </a:rPr>
              <a:t>Reading (60 minutes)</a:t>
            </a:r>
          </a:p>
          <a:p>
            <a:pPr>
              <a:spcAft>
                <a:spcPts val="300"/>
              </a:spcAft>
            </a:pPr>
            <a:r>
              <a:rPr b="1" dirty="0">
                <a:latin typeface="Letterjoin-Air No-lead 12" panose="02000805000000020003" pitchFamily="50" charset="0"/>
              </a:rPr>
              <a:t>Mathematics</a:t>
            </a:r>
          </a:p>
          <a:p>
            <a:pPr>
              <a:spcAft>
                <a:spcPts val="300"/>
              </a:spcAft>
            </a:pPr>
            <a:r>
              <a:rPr b="1" dirty="0">
                <a:latin typeface="Letterjoin-Air No-lead 12" panose="02000805000000020003" pitchFamily="50" charset="0"/>
              </a:rPr>
              <a:t>- Paper 1: Arithmetic (30 minutes)</a:t>
            </a:r>
          </a:p>
          <a:p>
            <a:pPr>
              <a:spcAft>
                <a:spcPts val="300"/>
              </a:spcAft>
            </a:pPr>
            <a:r>
              <a:rPr b="1" dirty="0">
                <a:latin typeface="Letterjoin-Air No-lead 12" panose="02000805000000020003" pitchFamily="50" charset="0"/>
              </a:rPr>
              <a:t>- Paper 2: Reasoning (40 minutes)</a:t>
            </a:r>
          </a:p>
          <a:p>
            <a:pPr>
              <a:spcAft>
                <a:spcPts val="300"/>
              </a:spcAft>
            </a:pPr>
            <a:r>
              <a:rPr b="1" dirty="0">
                <a:latin typeface="Letterjoin-Air No-lead 12" panose="02000805000000020003" pitchFamily="50" charset="0"/>
              </a:rPr>
              <a:t>- Paper 3: Reasoning (40 minutes).</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All tests are externally marked.</a:t>
            </a:r>
          </a:p>
          <a:p>
            <a:pPr>
              <a:spcAft>
                <a:spcPts val="300"/>
              </a:spcAft>
            </a:pPr>
            <a:endParaRPr dirty="0"/>
          </a:p>
        </p:txBody>
      </p:sp>
    </p:spTree>
    <p:extLst>
      <p:ext uri="{BB962C8B-B14F-4D97-AF65-F5344CB8AC3E}">
        <p14:creationId xmlns:p14="http://schemas.microsoft.com/office/powerpoint/2010/main" val="3446825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BBE3DB9E-B5A0-4B92-B25E-D0239C3D2D79}"/>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EEB66C32-755C-4850-9FF5-774F14627497}"/>
              </a:ext>
            </a:extLst>
          </p:cNvPr>
          <p:cNvPicPr>
            <a:picLocks noChangeAspect="1"/>
          </p:cNvPicPr>
          <p:nvPr/>
        </p:nvPicPr>
        <p:blipFill>
          <a:blip r:embed="rId2"/>
          <a:stretch>
            <a:fillRect/>
          </a:stretch>
        </p:blipFill>
        <p:spPr>
          <a:xfrm>
            <a:off x="0" y="2913"/>
            <a:ext cx="9144000" cy="6852174"/>
          </a:xfrm>
          <a:prstGeom prst="rect">
            <a:avLst/>
          </a:prstGeom>
        </p:spPr>
      </p:pic>
    </p:spTree>
    <p:extLst>
      <p:ext uri="{BB962C8B-B14F-4D97-AF65-F5344CB8AC3E}">
        <p14:creationId xmlns:p14="http://schemas.microsoft.com/office/powerpoint/2010/main" val="91573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B72DA-25F8-41F6-8EEE-2C382C850B8B}"/>
              </a:ext>
            </a:extLst>
          </p:cNvPr>
          <p:cNvSpPr>
            <a:spLocks noGrp="1"/>
          </p:cNvSpPr>
          <p:nvPr>
            <p:ph type="title"/>
          </p:nvPr>
        </p:nvSpPr>
        <p:spPr>
          <a:xfrm>
            <a:off x="448965" y="374900"/>
            <a:ext cx="8093364" cy="868839"/>
          </a:xfrm>
        </p:spPr>
        <p:txBody>
          <a:bodyPr>
            <a:normAutofit fontScale="90000"/>
          </a:bodyPr>
          <a:lstStyle/>
          <a:p>
            <a:pPr>
              <a:spcBef>
                <a:spcPts val="0"/>
              </a:spcBef>
              <a:spcAft>
                <a:spcPts val="300"/>
              </a:spcAft>
            </a:pPr>
            <a:r>
              <a:rPr b="1" dirty="0">
                <a:latin typeface="Letterjoin-Air No-lead 12" panose="02000805000000020003" pitchFamily="50" charset="0"/>
              </a:rPr>
              <a:t>What sort of results are reported?</a:t>
            </a:r>
            <a:endParaRPr lang="en-GB" sz="4000" b="1" dirty="0">
              <a:latin typeface="Letterjoin-Air No-lead 12" panose="02000805000000020003" pitchFamily="50" charset="0"/>
            </a:endParaRPr>
          </a:p>
        </p:txBody>
      </p:sp>
      <p:sp>
        <p:nvSpPr>
          <p:cNvPr id="3" name="Content Placeholder 2">
            <a:extLst>
              <a:ext uri="{FF2B5EF4-FFF2-40B4-BE49-F238E27FC236}">
                <a16:creationId xmlns:a16="http://schemas.microsoft.com/office/drawing/2014/main" id="{CEB768A0-A305-4DB2-9973-42CB71377653}"/>
              </a:ext>
            </a:extLst>
          </p:cNvPr>
          <p:cNvSpPr>
            <a:spLocks noGrp="1"/>
          </p:cNvSpPr>
          <p:nvPr>
            <p:ph idx="1"/>
          </p:nvPr>
        </p:nvSpPr>
        <p:spPr>
          <a:xfrm>
            <a:off x="296260" y="1138425"/>
            <a:ext cx="8246070" cy="5039265"/>
          </a:xfrm>
        </p:spPr>
        <p:txBody>
          <a:bodyPr>
            <a:normAutofit fontScale="62500" lnSpcReduction="20000"/>
          </a:bodyPr>
          <a:lstStyle/>
          <a:p>
            <a:pPr marL="0" indent="0">
              <a:spcBef>
                <a:spcPts val="0"/>
              </a:spcBef>
              <a:spcAft>
                <a:spcPts val="300"/>
              </a:spcAft>
              <a:buNone/>
            </a:pPr>
            <a:r>
              <a:rPr b="1" dirty="0">
                <a:latin typeface="Letterjoin-Air No-lead 12" panose="02000805000000020003" pitchFamily="50" charset="0"/>
              </a:rPr>
              <a:t>Once marked, the tests will be given the following scores:</a:t>
            </a:r>
          </a:p>
          <a:p>
            <a:pPr>
              <a:spcAft>
                <a:spcPts val="300"/>
              </a:spcAft>
            </a:pPr>
            <a:endParaRPr b="1" dirty="0">
              <a:latin typeface="Letterjoin-Air No-lead 12" panose="02000805000000020003" pitchFamily="50" charset="0"/>
            </a:endParaRPr>
          </a:p>
          <a:p>
            <a:pPr>
              <a:spcAft>
                <a:spcPts val="300"/>
              </a:spcAft>
            </a:pPr>
            <a:r>
              <a:rPr b="1" dirty="0">
                <a:latin typeface="Letterjoin-Air No-lead 12" panose="02000805000000020003" pitchFamily="50" charset="0"/>
              </a:rPr>
              <a:t>• A raw score (the total number of marks achieved for each paper)</a:t>
            </a:r>
          </a:p>
          <a:p>
            <a:pPr>
              <a:spcAft>
                <a:spcPts val="300"/>
              </a:spcAft>
            </a:pPr>
            <a:r>
              <a:rPr b="1" dirty="0">
                <a:latin typeface="Letterjoin-Air No-lead 12" panose="02000805000000020003" pitchFamily="50" charset="0"/>
              </a:rPr>
              <a:t>• A scaled score (which is explained below)</a:t>
            </a:r>
          </a:p>
          <a:p>
            <a:pPr>
              <a:spcAft>
                <a:spcPts val="300"/>
              </a:spcAft>
            </a:pPr>
            <a:r>
              <a:rPr b="1" dirty="0">
                <a:latin typeface="Letterjoin-Air No-lead 12" panose="02000805000000020003" pitchFamily="50" charset="0"/>
              </a:rPr>
              <a:t>A judgement of whether the National Standard has been met After marking each test, the external markers will convert each raw score into a scaled score to show whether each child is working below, at or above the national standard.</a:t>
            </a:r>
          </a:p>
          <a:p>
            <a:pPr>
              <a:spcAft>
                <a:spcPts val="300"/>
              </a:spcAft>
            </a:pPr>
            <a:r>
              <a:rPr b="1" dirty="0">
                <a:latin typeface="Letterjoin-Air No-lead 12" panose="02000805000000020003" pitchFamily="50" charset="0"/>
              </a:rPr>
              <a:t>When the scaled score is given, it is given in a range from 80 to 120. A scaled score of 100 or more is meeting the national standard.</a:t>
            </a:r>
          </a:p>
          <a:p>
            <a:pPr>
              <a:spcAft>
                <a:spcPts val="300"/>
              </a:spcAft>
            </a:pPr>
            <a:r>
              <a:rPr b="1" dirty="0">
                <a:latin typeface="Letterjoin-Air No-lead 12" panose="02000805000000020003" pitchFamily="50" charset="0"/>
              </a:rPr>
              <a:t>There are no separate tests for higher achieving pupils; however, a scaled score close to 120 would show that a child is working above the national standard.</a:t>
            </a:r>
          </a:p>
        </p:txBody>
      </p:sp>
    </p:spTree>
    <p:extLst>
      <p:ext uri="{BB962C8B-B14F-4D97-AF65-F5344CB8AC3E}">
        <p14:creationId xmlns:p14="http://schemas.microsoft.com/office/powerpoint/2010/main" val="1923022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81595-9B58-4BE3-A5D9-262240A0989B}"/>
              </a:ext>
            </a:extLst>
          </p:cNvPr>
          <p:cNvSpPr>
            <a:spLocks noGrp="1"/>
          </p:cNvSpPr>
          <p:nvPr>
            <p:ph type="title"/>
          </p:nvPr>
        </p:nvSpPr>
        <p:spPr>
          <a:xfrm>
            <a:off x="381904" y="680310"/>
            <a:ext cx="7940659" cy="868839"/>
          </a:xfrm>
        </p:spPr>
        <p:txBody>
          <a:bodyPr>
            <a:noAutofit/>
          </a:bodyPr>
          <a:lstStyle/>
          <a:p>
            <a:pPr>
              <a:spcBef>
                <a:spcPts val="0"/>
              </a:spcBef>
              <a:spcAft>
                <a:spcPts val="300"/>
              </a:spcAft>
            </a:pPr>
            <a:endParaRPr dirty="0"/>
          </a:p>
        </p:txBody>
      </p:sp>
      <p:pic>
        <p:nvPicPr>
          <p:cNvPr id="7" name="Content Placeholder 6">
            <a:extLst>
              <a:ext uri="{FF2B5EF4-FFF2-40B4-BE49-F238E27FC236}">
                <a16:creationId xmlns:a16="http://schemas.microsoft.com/office/drawing/2014/main" id="{C27DBCCF-FC1F-4D6F-9470-ABCFE58641C4}"/>
              </a:ext>
            </a:extLst>
          </p:cNvPr>
          <p:cNvPicPr>
            <a:picLocks noGrp="1" noChangeAspect="1"/>
          </p:cNvPicPr>
          <p:nvPr>
            <p:ph idx="1"/>
          </p:nvPr>
        </p:nvPicPr>
        <p:blipFill>
          <a:blip r:embed="rId2"/>
          <a:stretch>
            <a:fillRect/>
          </a:stretch>
        </p:blipFill>
        <p:spPr>
          <a:xfrm>
            <a:off x="-45106" y="0"/>
            <a:ext cx="9189106" cy="6884842"/>
          </a:xfrm>
          <a:prstGeom prst="rect">
            <a:avLst/>
          </a:prstGeom>
        </p:spPr>
      </p:pic>
    </p:spTree>
    <p:extLst>
      <p:ext uri="{BB962C8B-B14F-4D97-AF65-F5344CB8AC3E}">
        <p14:creationId xmlns:p14="http://schemas.microsoft.com/office/powerpoint/2010/main" val="406179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4DCE4-1800-43F4-9174-121E34D04BEE}"/>
              </a:ext>
            </a:extLst>
          </p:cNvPr>
          <p:cNvSpPr>
            <a:spLocks noGrp="1"/>
          </p:cNvSpPr>
          <p:nvPr>
            <p:ph type="title"/>
          </p:nvPr>
        </p:nvSpPr>
        <p:spPr>
          <a:xfrm>
            <a:off x="450232" y="985720"/>
            <a:ext cx="8093365" cy="868839"/>
          </a:xfrm>
        </p:spPr>
        <p:txBody>
          <a:bodyPr>
            <a:noAutofit/>
          </a:bodyPr>
          <a:lstStyle/>
          <a:p>
            <a:pPr>
              <a:spcBef>
                <a:spcPts val="0"/>
              </a:spcBef>
              <a:spcAft>
                <a:spcPts val="300"/>
              </a:spcAft>
            </a:pPr>
            <a:r>
              <a:rPr b="1" dirty="0">
                <a:latin typeface="Letterjoin-Air No-lead 12" panose="02000805000000020003" pitchFamily="50" charset="0"/>
              </a:rPr>
              <a:t>Grammar, Punctuation and Spelling (Paper 1)</a:t>
            </a:r>
          </a:p>
        </p:txBody>
      </p:sp>
      <p:pic>
        <p:nvPicPr>
          <p:cNvPr id="5" name="Picture 4">
            <a:extLst>
              <a:ext uri="{FF2B5EF4-FFF2-40B4-BE49-F238E27FC236}">
                <a16:creationId xmlns:a16="http://schemas.microsoft.com/office/drawing/2014/main" id="{359C569B-71AA-41D4-8B75-4DEAC37534CD}"/>
              </a:ext>
            </a:extLst>
          </p:cNvPr>
          <p:cNvPicPr>
            <a:picLocks noChangeAspect="1"/>
          </p:cNvPicPr>
          <p:nvPr/>
        </p:nvPicPr>
        <p:blipFill rotWithShape="1">
          <a:blip r:embed="rId2"/>
          <a:srcRect l="14930" t="14356" r="14930" b="17326"/>
          <a:stretch/>
        </p:blipFill>
        <p:spPr>
          <a:xfrm>
            <a:off x="525317" y="1998426"/>
            <a:ext cx="8093365" cy="4856019"/>
          </a:xfrm>
          <a:prstGeom prst="rect">
            <a:avLst/>
          </a:prstGeom>
        </p:spPr>
      </p:pic>
    </p:spTree>
    <p:extLst>
      <p:ext uri="{BB962C8B-B14F-4D97-AF65-F5344CB8AC3E}">
        <p14:creationId xmlns:p14="http://schemas.microsoft.com/office/powerpoint/2010/main" val="2235262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F3D23-B509-4BC3-813D-50C406F9484E}"/>
              </a:ext>
            </a:extLst>
          </p:cNvPr>
          <p:cNvSpPr>
            <a:spLocks noGrp="1"/>
          </p:cNvSpPr>
          <p:nvPr>
            <p:ph type="title"/>
          </p:nvPr>
        </p:nvSpPr>
        <p:spPr>
          <a:xfrm>
            <a:off x="754375" y="1443835"/>
            <a:ext cx="7787954" cy="868839"/>
          </a:xfrm>
        </p:spPr>
        <p:txBody>
          <a:bodyPr>
            <a:noAutofit/>
          </a:bodyPr>
          <a:lstStyle/>
          <a:p>
            <a:pPr>
              <a:spcBef>
                <a:spcPts val="0"/>
              </a:spcBef>
              <a:spcAft>
                <a:spcPts val="300"/>
              </a:spcAft>
            </a:pPr>
            <a:r>
              <a:rPr b="1" dirty="0">
                <a:latin typeface="Letterjoin-Air No-lead 12" panose="02000805000000020003" pitchFamily="50" charset="0"/>
              </a:rPr>
              <a:t>Grammar, Punctuation and Spelling (Paper 2)</a:t>
            </a:r>
          </a:p>
        </p:txBody>
      </p:sp>
      <p:pic>
        <p:nvPicPr>
          <p:cNvPr id="5" name="Picture 4">
            <a:extLst>
              <a:ext uri="{FF2B5EF4-FFF2-40B4-BE49-F238E27FC236}">
                <a16:creationId xmlns:a16="http://schemas.microsoft.com/office/drawing/2014/main" id="{2829B0BA-0830-4DE4-B775-3F5D835C298C}"/>
              </a:ext>
            </a:extLst>
          </p:cNvPr>
          <p:cNvPicPr>
            <a:picLocks noChangeAspect="1"/>
          </p:cNvPicPr>
          <p:nvPr/>
        </p:nvPicPr>
        <p:blipFill rotWithShape="1">
          <a:blip r:embed="rId2"/>
          <a:srcRect l="19940" t="17326" r="19940" b="58911"/>
          <a:stretch/>
        </p:blipFill>
        <p:spPr>
          <a:xfrm>
            <a:off x="674973" y="2544728"/>
            <a:ext cx="7482544" cy="1527050"/>
          </a:xfrm>
          <a:prstGeom prst="rect">
            <a:avLst/>
          </a:prstGeom>
        </p:spPr>
      </p:pic>
      <p:pic>
        <p:nvPicPr>
          <p:cNvPr id="7" name="Picture 6">
            <a:extLst>
              <a:ext uri="{FF2B5EF4-FFF2-40B4-BE49-F238E27FC236}">
                <a16:creationId xmlns:a16="http://schemas.microsoft.com/office/drawing/2014/main" id="{B4E88E51-3B9F-4316-8B4B-A09BC2AD417A}"/>
              </a:ext>
            </a:extLst>
          </p:cNvPr>
          <p:cNvPicPr>
            <a:picLocks noChangeAspect="1"/>
          </p:cNvPicPr>
          <p:nvPr/>
        </p:nvPicPr>
        <p:blipFill rotWithShape="1">
          <a:blip r:embed="rId2"/>
          <a:srcRect l="28290" t="46393" r="29960" b="23267"/>
          <a:stretch/>
        </p:blipFill>
        <p:spPr>
          <a:xfrm>
            <a:off x="1670604" y="4154680"/>
            <a:ext cx="5497379" cy="2595986"/>
          </a:xfrm>
          <a:prstGeom prst="rect">
            <a:avLst/>
          </a:prstGeom>
        </p:spPr>
      </p:pic>
    </p:spTree>
    <p:extLst>
      <p:ext uri="{BB962C8B-B14F-4D97-AF65-F5344CB8AC3E}">
        <p14:creationId xmlns:p14="http://schemas.microsoft.com/office/powerpoint/2010/main" val="2021605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60C5AB7-6508-45FB-A5F4-71B75975BC49}"/>
              </a:ext>
            </a:extLst>
          </p:cNvPr>
          <p:cNvSpPr>
            <a:spLocks noGrp="1"/>
          </p:cNvSpPr>
          <p:nvPr>
            <p:ph type="title"/>
          </p:nvPr>
        </p:nvSpPr>
        <p:spPr/>
        <p:txBody>
          <a:bodyPr/>
          <a:lstStyle/>
          <a:p>
            <a:endParaRPr lang="en-GB"/>
          </a:p>
        </p:txBody>
      </p:sp>
      <p:pic>
        <p:nvPicPr>
          <p:cNvPr id="8" name="Picture 7">
            <a:extLst>
              <a:ext uri="{FF2B5EF4-FFF2-40B4-BE49-F238E27FC236}">
                <a16:creationId xmlns:a16="http://schemas.microsoft.com/office/drawing/2014/main" id="{6825B6BE-C054-4A44-8311-2AA76BA60932}"/>
              </a:ext>
            </a:extLst>
          </p:cNvPr>
          <p:cNvPicPr>
            <a:picLocks noChangeAspect="1"/>
          </p:cNvPicPr>
          <p:nvPr/>
        </p:nvPicPr>
        <p:blipFill>
          <a:blip r:embed="rId2"/>
          <a:stretch>
            <a:fillRect/>
          </a:stretch>
        </p:blipFill>
        <p:spPr>
          <a:xfrm>
            <a:off x="12857" y="0"/>
            <a:ext cx="9118285" cy="6858000"/>
          </a:xfrm>
          <a:prstGeom prst="rect">
            <a:avLst/>
          </a:prstGeom>
        </p:spPr>
      </p:pic>
    </p:spTree>
    <p:extLst>
      <p:ext uri="{BB962C8B-B14F-4D97-AF65-F5344CB8AC3E}">
        <p14:creationId xmlns:p14="http://schemas.microsoft.com/office/powerpoint/2010/main" val="2777191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CDB7F-8009-4113-B2DB-AE719A1F080F}"/>
              </a:ext>
            </a:extLst>
          </p:cNvPr>
          <p:cNvSpPr>
            <a:spLocks noGrp="1"/>
          </p:cNvSpPr>
          <p:nvPr>
            <p:ph type="title"/>
          </p:nvPr>
        </p:nvSpPr>
        <p:spPr>
          <a:xfrm>
            <a:off x="-53641" y="1237426"/>
            <a:ext cx="9925825" cy="868839"/>
          </a:xfrm>
        </p:spPr>
        <p:txBody>
          <a:bodyPr>
            <a:noAutofit/>
          </a:bodyPr>
          <a:lstStyle/>
          <a:p>
            <a:pPr>
              <a:spcBef>
                <a:spcPts val="0"/>
              </a:spcBef>
              <a:spcAft>
                <a:spcPts val="300"/>
              </a:spcAft>
            </a:pPr>
            <a:r>
              <a:rPr b="1" dirty="0">
                <a:latin typeface="Letterjoin-Air No-lead 12" panose="02000805000000020003" pitchFamily="50" charset="0"/>
              </a:rPr>
              <a:t>Example question, based on Text 1 – Space Tourism</a:t>
            </a:r>
          </a:p>
        </p:txBody>
      </p:sp>
      <p:pic>
        <p:nvPicPr>
          <p:cNvPr id="5" name="Picture 4">
            <a:extLst>
              <a:ext uri="{FF2B5EF4-FFF2-40B4-BE49-F238E27FC236}">
                <a16:creationId xmlns:a16="http://schemas.microsoft.com/office/drawing/2014/main" id="{8A66A7E2-43F2-4BFD-8141-AC8589CB544A}"/>
              </a:ext>
            </a:extLst>
          </p:cNvPr>
          <p:cNvPicPr>
            <a:picLocks noChangeAspect="1"/>
          </p:cNvPicPr>
          <p:nvPr/>
        </p:nvPicPr>
        <p:blipFill rotWithShape="1">
          <a:blip r:embed="rId2"/>
          <a:srcRect l="33300" t="30955" r="36640" b="41089"/>
          <a:stretch/>
        </p:blipFill>
        <p:spPr>
          <a:xfrm>
            <a:off x="2128720" y="2207360"/>
            <a:ext cx="4581150" cy="2443280"/>
          </a:xfrm>
          <a:prstGeom prst="rect">
            <a:avLst/>
          </a:prstGeom>
        </p:spPr>
      </p:pic>
      <p:pic>
        <p:nvPicPr>
          <p:cNvPr id="7" name="Picture 6">
            <a:extLst>
              <a:ext uri="{FF2B5EF4-FFF2-40B4-BE49-F238E27FC236}">
                <a16:creationId xmlns:a16="http://schemas.microsoft.com/office/drawing/2014/main" id="{3E6DEB3B-EC06-4A80-A95C-58A9FE1AC730}"/>
              </a:ext>
            </a:extLst>
          </p:cNvPr>
          <p:cNvPicPr>
            <a:picLocks noChangeAspect="1"/>
          </p:cNvPicPr>
          <p:nvPr/>
        </p:nvPicPr>
        <p:blipFill rotWithShape="1">
          <a:blip r:embed="rId2"/>
          <a:srcRect l="23280" t="64852" r="23280" b="15954"/>
          <a:stretch/>
        </p:blipFill>
        <p:spPr>
          <a:xfrm>
            <a:off x="448965" y="4803345"/>
            <a:ext cx="7940660" cy="1832461"/>
          </a:xfrm>
          <a:prstGeom prst="rect">
            <a:avLst/>
          </a:prstGeom>
        </p:spPr>
      </p:pic>
    </p:spTree>
    <p:extLst>
      <p:ext uri="{BB962C8B-B14F-4D97-AF65-F5344CB8AC3E}">
        <p14:creationId xmlns:p14="http://schemas.microsoft.com/office/powerpoint/2010/main" val="2624955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8CB2F-F10B-4D6F-82FE-6D892001967B}"/>
              </a:ext>
            </a:extLst>
          </p:cNvPr>
          <p:cNvSpPr>
            <a:spLocks noGrp="1"/>
          </p:cNvSpPr>
          <p:nvPr>
            <p:ph type="title"/>
          </p:nvPr>
        </p:nvSpPr>
        <p:spPr>
          <a:xfrm>
            <a:off x="601670" y="1499491"/>
            <a:ext cx="8246069" cy="868839"/>
          </a:xfrm>
        </p:spPr>
        <p:txBody>
          <a:bodyPr>
            <a:normAutofit fontScale="90000"/>
          </a:bodyPr>
          <a:lstStyle/>
          <a:p>
            <a:pPr>
              <a:spcBef>
                <a:spcPts val="0"/>
              </a:spcBef>
              <a:spcAft>
                <a:spcPts val="300"/>
              </a:spcAft>
            </a:pPr>
            <a:r>
              <a:rPr b="1" dirty="0">
                <a:latin typeface="Letterjoin-Air No-lead 12" panose="02000805000000020003" pitchFamily="50" charset="0"/>
              </a:rPr>
              <a:t>Example question, based on Text 3 – The Lost World:</a:t>
            </a:r>
            <a:endParaRPr lang="en-GB" b="1" dirty="0">
              <a:latin typeface="Letterjoin-Air No-lead 12" panose="02000805000000020003" pitchFamily="50" charset="0"/>
            </a:endParaRPr>
          </a:p>
        </p:txBody>
      </p:sp>
      <p:pic>
        <p:nvPicPr>
          <p:cNvPr id="5" name="Picture 4">
            <a:extLst>
              <a:ext uri="{FF2B5EF4-FFF2-40B4-BE49-F238E27FC236}">
                <a16:creationId xmlns:a16="http://schemas.microsoft.com/office/drawing/2014/main" id="{36E8F83E-4C44-493C-950D-4A36EFD89001}"/>
              </a:ext>
            </a:extLst>
          </p:cNvPr>
          <p:cNvPicPr>
            <a:picLocks noChangeAspect="1"/>
          </p:cNvPicPr>
          <p:nvPr/>
        </p:nvPicPr>
        <p:blipFill rotWithShape="1">
          <a:blip r:embed="rId2"/>
          <a:srcRect l="16600" t="32178" r="19940" b="44060"/>
          <a:stretch/>
        </p:blipFill>
        <p:spPr>
          <a:xfrm>
            <a:off x="754377" y="2618083"/>
            <a:ext cx="7787952" cy="1421737"/>
          </a:xfrm>
          <a:prstGeom prst="rect">
            <a:avLst/>
          </a:prstGeom>
        </p:spPr>
      </p:pic>
      <p:pic>
        <p:nvPicPr>
          <p:cNvPr id="7" name="Picture 6">
            <a:extLst>
              <a:ext uri="{FF2B5EF4-FFF2-40B4-BE49-F238E27FC236}">
                <a16:creationId xmlns:a16="http://schemas.microsoft.com/office/drawing/2014/main" id="{51483562-FB68-45F5-BA74-74545E523325}"/>
              </a:ext>
            </a:extLst>
          </p:cNvPr>
          <p:cNvPicPr>
            <a:picLocks noChangeAspect="1"/>
          </p:cNvPicPr>
          <p:nvPr/>
        </p:nvPicPr>
        <p:blipFill rotWithShape="1">
          <a:blip r:embed="rId2"/>
          <a:srcRect l="16599" t="64852" r="23281" b="11386"/>
          <a:stretch/>
        </p:blipFill>
        <p:spPr>
          <a:xfrm>
            <a:off x="1517899" y="4221486"/>
            <a:ext cx="6566316" cy="1956204"/>
          </a:xfrm>
          <a:prstGeom prst="rect">
            <a:avLst/>
          </a:prstGeom>
        </p:spPr>
      </p:pic>
    </p:spTree>
    <p:extLst>
      <p:ext uri="{BB962C8B-B14F-4D97-AF65-F5344CB8AC3E}">
        <p14:creationId xmlns:p14="http://schemas.microsoft.com/office/powerpoint/2010/main" val="1499758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278859-A936-4F0B-AF54-0D8A2E03639D}"/>
              </a:ext>
            </a:extLst>
          </p:cNvPr>
          <p:cNvSpPr>
            <a:spLocks noGrp="1"/>
          </p:cNvSpPr>
          <p:nvPr>
            <p:ph idx="1"/>
          </p:nvPr>
        </p:nvSpPr>
        <p:spPr>
          <a:xfrm>
            <a:off x="296260" y="2207360"/>
            <a:ext cx="8093365" cy="5039265"/>
          </a:xfrm>
        </p:spPr>
        <p:txBody>
          <a:bodyPr>
            <a:normAutofit/>
          </a:bodyPr>
          <a:lstStyle/>
          <a:p>
            <a:pPr marL="0" indent="0">
              <a:spcBef>
                <a:spcPts val="0"/>
              </a:spcBef>
              <a:spcAft>
                <a:spcPts val="300"/>
              </a:spcAft>
              <a:buNone/>
            </a:pPr>
            <a:endParaRPr dirty="0"/>
          </a:p>
        </p:txBody>
      </p:sp>
      <p:pic>
        <p:nvPicPr>
          <p:cNvPr id="4" name="Picture 3">
            <a:extLst>
              <a:ext uri="{FF2B5EF4-FFF2-40B4-BE49-F238E27FC236}">
                <a16:creationId xmlns:a16="http://schemas.microsoft.com/office/drawing/2014/main" id="{6F1DA445-AA98-47B0-B859-467D0DDEBCE0}"/>
              </a:ext>
            </a:extLst>
          </p:cNvPr>
          <p:cNvPicPr>
            <a:picLocks noChangeAspect="1"/>
          </p:cNvPicPr>
          <p:nvPr/>
        </p:nvPicPr>
        <p:blipFill>
          <a:blip r:embed="rId2"/>
          <a:stretch>
            <a:fillRect/>
          </a:stretch>
        </p:blipFill>
        <p:spPr>
          <a:xfrm>
            <a:off x="44949" y="0"/>
            <a:ext cx="9054101" cy="6858000"/>
          </a:xfrm>
          <a:prstGeom prst="rect">
            <a:avLst/>
          </a:prstGeom>
        </p:spPr>
      </p:pic>
    </p:spTree>
    <p:extLst>
      <p:ext uri="{BB962C8B-B14F-4D97-AF65-F5344CB8AC3E}">
        <p14:creationId xmlns:p14="http://schemas.microsoft.com/office/powerpoint/2010/main" val="1792278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CA5CB-50E1-4333-97A4-68A937BAFA39}"/>
              </a:ext>
            </a:extLst>
          </p:cNvPr>
          <p:cNvSpPr>
            <a:spLocks noGrp="1"/>
          </p:cNvSpPr>
          <p:nvPr>
            <p:ph type="title"/>
          </p:nvPr>
        </p:nvSpPr>
        <p:spPr>
          <a:xfrm>
            <a:off x="296260" y="1035714"/>
            <a:ext cx="6719018" cy="868839"/>
          </a:xfrm>
        </p:spPr>
        <p:txBody>
          <a:bodyPr>
            <a:normAutofit fontScale="90000"/>
          </a:bodyPr>
          <a:lstStyle/>
          <a:p>
            <a:pPr>
              <a:spcBef>
                <a:spcPts val="0"/>
              </a:spcBef>
              <a:spcAft>
                <a:spcPts val="300"/>
              </a:spcAft>
            </a:pPr>
            <a:r>
              <a:rPr b="1" dirty="0" err="1">
                <a:latin typeface="Letterjoin-Air No-lead 12" panose="02000805000000020003" pitchFamily="50" charset="0"/>
              </a:rPr>
              <a:t>Maths</a:t>
            </a:r>
            <a:r>
              <a:rPr b="1" dirty="0">
                <a:latin typeface="Letterjoin-Air No-lead 12" panose="02000805000000020003" pitchFamily="50" charset="0"/>
              </a:rPr>
              <a:t> Paper 1 (Arithmetic</a:t>
            </a:r>
            <a:r>
              <a:rPr dirty="0"/>
              <a:t>)</a:t>
            </a:r>
          </a:p>
        </p:txBody>
      </p:sp>
      <p:pic>
        <p:nvPicPr>
          <p:cNvPr id="5" name="Picture 4">
            <a:extLst>
              <a:ext uri="{FF2B5EF4-FFF2-40B4-BE49-F238E27FC236}">
                <a16:creationId xmlns:a16="http://schemas.microsoft.com/office/drawing/2014/main" id="{3285B627-581E-49C1-A4BA-61D63EF88224}"/>
              </a:ext>
            </a:extLst>
          </p:cNvPr>
          <p:cNvPicPr>
            <a:picLocks noChangeAspect="1"/>
          </p:cNvPicPr>
          <p:nvPr/>
        </p:nvPicPr>
        <p:blipFill rotWithShape="1">
          <a:blip r:embed="rId2"/>
          <a:srcRect l="19940" t="22345" r="26520" b="35149"/>
          <a:stretch/>
        </p:blipFill>
        <p:spPr>
          <a:xfrm>
            <a:off x="1059785" y="2563957"/>
            <a:ext cx="7177135" cy="3203606"/>
          </a:xfrm>
          <a:prstGeom prst="rect">
            <a:avLst/>
          </a:prstGeom>
        </p:spPr>
      </p:pic>
    </p:spTree>
    <p:extLst>
      <p:ext uri="{BB962C8B-B14F-4D97-AF65-F5344CB8AC3E}">
        <p14:creationId xmlns:p14="http://schemas.microsoft.com/office/powerpoint/2010/main" val="728012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CBF3E-4618-44B8-8F65-6890663A64E4}"/>
              </a:ext>
            </a:extLst>
          </p:cNvPr>
          <p:cNvSpPr>
            <a:spLocks noGrp="1"/>
          </p:cNvSpPr>
          <p:nvPr>
            <p:ph type="title"/>
          </p:nvPr>
        </p:nvSpPr>
        <p:spPr>
          <a:xfrm>
            <a:off x="636895" y="742982"/>
            <a:ext cx="7787954" cy="868839"/>
          </a:xfrm>
        </p:spPr>
        <p:txBody>
          <a:bodyPr/>
          <a:lstStyle/>
          <a:p>
            <a:pPr>
              <a:spcBef>
                <a:spcPts val="0"/>
              </a:spcBef>
              <a:spcAft>
                <a:spcPts val="300"/>
              </a:spcAft>
            </a:pPr>
            <a:r>
              <a:rPr dirty="0" err="1">
                <a:latin typeface="Letterjoin-Air No-lead 12" panose="02000805000000020003" pitchFamily="50" charset="0"/>
              </a:rPr>
              <a:t>Maths</a:t>
            </a:r>
            <a:r>
              <a:rPr dirty="0">
                <a:latin typeface="Letterjoin-Air No-lead 12" panose="02000805000000020003" pitchFamily="50" charset="0"/>
              </a:rPr>
              <a:t> Paper 1 (Arithmetic)</a:t>
            </a:r>
          </a:p>
        </p:txBody>
      </p:sp>
      <p:sp>
        <p:nvSpPr>
          <p:cNvPr id="3" name="Content Placeholder 2">
            <a:extLst>
              <a:ext uri="{FF2B5EF4-FFF2-40B4-BE49-F238E27FC236}">
                <a16:creationId xmlns:a16="http://schemas.microsoft.com/office/drawing/2014/main" id="{ECEEBB7F-1450-44E0-A0EA-BE8DE58252ED}"/>
              </a:ext>
            </a:extLst>
          </p:cNvPr>
          <p:cNvSpPr>
            <a:spLocks noGrp="1"/>
          </p:cNvSpPr>
          <p:nvPr>
            <p:ph idx="1"/>
          </p:nvPr>
        </p:nvSpPr>
        <p:spPr>
          <a:xfrm>
            <a:off x="601670" y="1573805"/>
            <a:ext cx="6719018" cy="763525"/>
          </a:xfrm>
        </p:spPr>
        <p:txBody>
          <a:bodyPr/>
          <a:lstStyle/>
          <a:p>
            <a:pPr marL="0" indent="0">
              <a:spcBef>
                <a:spcPts val="0"/>
              </a:spcBef>
              <a:spcAft>
                <a:spcPts val="300"/>
              </a:spcAft>
              <a:buNone/>
            </a:pPr>
            <a:r>
              <a:t>Example question:</a:t>
            </a:r>
          </a:p>
        </p:txBody>
      </p:sp>
      <p:pic>
        <p:nvPicPr>
          <p:cNvPr id="5" name="Picture 4">
            <a:extLst>
              <a:ext uri="{FF2B5EF4-FFF2-40B4-BE49-F238E27FC236}">
                <a16:creationId xmlns:a16="http://schemas.microsoft.com/office/drawing/2014/main" id="{46389523-95D7-4038-A9B2-D55304A374AA}"/>
              </a:ext>
            </a:extLst>
          </p:cNvPr>
          <p:cNvPicPr>
            <a:picLocks noChangeAspect="1"/>
          </p:cNvPicPr>
          <p:nvPr/>
        </p:nvPicPr>
        <p:blipFill rotWithShape="1">
          <a:blip r:embed="rId2"/>
          <a:srcRect l="24949" t="35148" r="21610" b="20297"/>
          <a:stretch/>
        </p:blipFill>
        <p:spPr>
          <a:xfrm>
            <a:off x="1212490" y="2665475"/>
            <a:ext cx="6719018" cy="3206805"/>
          </a:xfrm>
          <a:prstGeom prst="rect">
            <a:avLst/>
          </a:prstGeom>
        </p:spPr>
      </p:pic>
    </p:spTree>
    <p:extLst>
      <p:ext uri="{BB962C8B-B14F-4D97-AF65-F5344CB8AC3E}">
        <p14:creationId xmlns:p14="http://schemas.microsoft.com/office/powerpoint/2010/main" val="20409408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F0170-AD4D-4637-8E23-1B9896C18865}"/>
              </a:ext>
            </a:extLst>
          </p:cNvPr>
          <p:cNvSpPr>
            <a:spLocks noGrp="1"/>
          </p:cNvSpPr>
          <p:nvPr>
            <p:ph type="title"/>
          </p:nvPr>
        </p:nvSpPr>
        <p:spPr>
          <a:xfrm>
            <a:off x="754375" y="1328404"/>
            <a:ext cx="6719018" cy="868839"/>
          </a:xfrm>
        </p:spPr>
        <p:txBody>
          <a:bodyPr/>
          <a:lstStyle/>
          <a:p>
            <a:pPr>
              <a:spcBef>
                <a:spcPts val="0"/>
              </a:spcBef>
              <a:spcAft>
                <a:spcPts val="300"/>
              </a:spcAft>
            </a:pPr>
            <a:endParaRPr lang="en-GB" b="1" dirty="0">
              <a:latin typeface="Sassoon Penpals Joined" pitchFamily="50" charset="0"/>
            </a:endParaRPr>
          </a:p>
        </p:txBody>
      </p:sp>
      <p:pic>
        <p:nvPicPr>
          <p:cNvPr id="5" name="Picture 4">
            <a:extLst>
              <a:ext uri="{FF2B5EF4-FFF2-40B4-BE49-F238E27FC236}">
                <a16:creationId xmlns:a16="http://schemas.microsoft.com/office/drawing/2014/main" id="{ED4FC70D-A0C0-491D-A229-10F9885F7A92}"/>
              </a:ext>
            </a:extLst>
          </p:cNvPr>
          <p:cNvPicPr>
            <a:picLocks noChangeAspect="1"/>
          </p:cNvPicPr>
          <p:nvPr/>
        </p:nvPicPr>
        <p:blipFill rotWithShape="1">
          <a:blip r:embed="rId2"/>
          <a:srcRect l="14930" t="32178" r="18270" b="20297"/>
          <a:stretch/>
        </p:blipFill>
        <p:spPr>
          <a:xfrm>
            <a:off x="754375" y="2512770"/>
            <a:ext cx="7635249" cy="3054101"/>
          </a:xfrm>
          <a:prstGeom prst="rect">
            <a:avLst/>
          </a:prstGeom>
        </p:spPr>
      </p:pic>
    </p:spTree>
    <p:extLst>
      <p:ext uri="{BB962C8B-B14F-4D97-AF65-F5344CB8AC3E}">
        <p14:creationId xmlns:p14="http://schemas.microsoft.com/office/powerpoint/2010/main" val="42538378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08BA0-2425-4E20-996F-566ABA2FD3EF}"/>
              </a:ext>
            </a:extLst>
          </p:cNvPr>
          <p:cNvSpPr>
            <a:spLocks noGrp="1"/>
          </p:cNvSpPr>
          <p:nvPr>
            <p:ph type="title"/>
          </p:nvPr>
        </p:nvSpPr>
        <p:spPr>
          <a:xfrm>
            <a:off x="601670" y="1138425"/>
            <a:ext cx="6719018" cy="868839"/>
          </a:xfrm>
        </p:spPr>
        <p:txBody>
          <a:bodyPr/>
          <a:lstStyle/>
          <a:p>
            <a:pPr>
              <a:spcBef>
                <a:spcPts val="0"/>
              </a:spcBef>
              <a:spcAft>
                <a:spcPts val="300"/>
              </a:spcAft>
            </a:pPr>
            <a:endParaRPr lang="en-GB" b="1" dirty="0">
              <a:latin typeface="Sassoon Penpals Joined" pitchFamily="50" charset="0"/>
            </a:endParaRPr>
          </a:p>
        </p:txBody>
      </p:sp>
      <p:pic>
        <p:nvPicPr>
          <p:cNvPr id="5" name="Picture 4">
            <a:extLst>
              <a:ext uri="{FF2B5EF4-FFF2-40B4-BE49-F238E27FC236}">
                <a16:creationId xmlns:a16="http://schemas.microsoft.com/office/drawing/2014/main" id="{83261DDF-0564-47FB-9270-A8E13EFFB0DC}"/>
              </a:ext>
            </a:extLst>
          </p:cNvPr>
          <p:cNvPicPr>
            <a:picLocks noChangeAspect="1"/>
          </p:cNvPicPr>
          <p:nvPr/>
        </p:nvPicPr>
        <p:blipFill rotWithShape="1">
          <a:blip r:embed="rId2"/>
          <a:srcRect l="24950" t="20297" r="28290" b="14356"/>
          <a:stretch/>
        </p:blipFill>
        <p:spPr>
          <a:xfrm>
            <a:off x="1212490" y="2040040"/>
            <a:ext cx="7024430" cy="4439354"/>
          </a:xfrm>
          <a:prstGeom prst="rect">
            <a:avLst/>
          </a:prstGeom>
        </p:spPr>
      </p:pic>
    </p:spTree>
    <p:extLst>
      <p:ext uri="{BB962C8B-B14F-4D97-AF65-F5344CB8AC3E}">
        <p14:creationId xmlns:p14="http://schemas.microsoft.com/office/powerpoint/2010/main" val="862893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CF58-25BB-4C9B-9DA5-6BB7BDCF8541}"/>
              </a:ext>
            </a:extLst>
          </p:cNvPr>
          <p:cNvSpPr>
            <a:spLocks noGrp="1"/>
          </p:cNvSpPr>
          <p:nvPr>
            <p:ph type="title"/>
          </p:nvPr>
        </p:nvSpPr>
        <p:spPr>
          <a:xfrm>
            <a:off x="296260" y="374900"/>
            <a:ext cx="7940659" cy="868839"/>
          </a:xfrm>
        </p:spPr>
        <p:txBody>
          <a:bodyPr>
            <a:noAutofit/>
          </a:bodyPr>
          <a:lstStyle/>
          <a:p>
            <a:pPr>
              <a:spcBef>
                <a:spcPts val="0"/>
              </a:spcBef>
              <a:spcAft>
                <a:spcPts val="300"/>
              </a:spcAft>
            </a:pPr>
            <a:r>
              <a:rPr sz="3200" b="1" dirty="0">
                <a:latin typeface="Letterjoin-Air No-lead 12" panose="02000805000000020003" pitchFamily="50" charset="0"/>
              </a:rPr>
              <a:t>How can I support my child in preparing for their SATs?</a:t>
            </a:r>
            <a:endParaRPr lang="en-GB" sz="2400" b="1" u="sng" dirty="0">
              <a:latin typeface="Letterjoin-Air No-lead 12" panose="02000805000000020003" pitchFamily="50" charset="0"/>
            </a:endParaRPr>
          </a:p>
        </p:txBody>
      </p:sp>
      <p:sp>
        <p:nvSpPr>
          <p:cNvPr id="3" name="Content Placeholder 2">
            <a:extLst>
              <a:ext uri="{FF2B5EF4-FFF2-40B4-BE49-F238E27FC236}">
                <a16:creationId xmlns:a16="http://schemas.microsoft.com/office/drawing/2014/main" id="{8EBF86F8-6ED4-41F9-B935-FFCBDD48475F}"/>
              </a:ext>
            </a:extLst>
          </p:cNvPr>
          <p:cNvSpPr>
            <a:spLocks noGrp="1"/>
          </p:cNvSpPr>
          <p:nvPr>
            <p:ph idx="1"/>
          </p:nvPr>
        </p:nvSpPr>
        <p:spPr>
          <a:xfrm>
            <a:off x="296260" y="1443835"/>
            <a:ext cx="8551480" cy="5039265"/>
          </a:xfrm>
        </p:spPr>
        <p:txBody>
          <a:bodyPr>
            <a:normAutofit fontScale="70000" lnSpcReduction="20000"/>
          </a:bodyPr>
          <a:lstStyle/>
          <a:p>
            <a:pPr>
              <a:spcBef>
                <a:spcPts val="0"/>
              </a:spcBef>
              <a:spcAft>
                <a:spcPts val="300"/>
              </a:spcAft>
            </a:pPr>
            <a:r>
              <a:rPr dirty="0">
                <a:latin typeface="Letterjoin-Air No-lead 12" panose="02000805000000020003" pitchFamily="50" charset="0"/>
              </a:rPr>
              <a:t>Firstly, a positive attitude goes a long way – so as much encouragement and support as possible.</a:t>
            </a:r>
          </a:p>
          <a:p>
            <a:pPr>
              <a:spcAft>
                <a:spcPts val="300"/>
              </a:spcAft>
            </a:pPr>
            <a:r>
              <a:rPr dirty="0">
                <a:latin typeface="Letterjoin-Air No-lead 12" panose="02000805000000020003" pitchFamily="50" charset="0"/>
              </a:rPr>
              <a:t>Ensure your child has the best possible attendance at school.</a:t>
            </a:r>
          </a:p>
          <a:p>
            <a:pPr>
              <a:spcAft>
                <a:spcPts val="300"/>
              </a:spcAft>
            </a:pPr>
            <a:r>
              <a:rPr dirty="0">
                <a:latin typeface="Letterjoin-Air No-lead 12" panose="02000805000000020003" pitchFamily="50" charset="0"/>
              </a:rPr>
              <a:t>Try to provide a quiet corner of the house for homework and study, that’s as free from distractions as possible and support your child with any homework tasks.</a:t>
            </a:r>
          </a:p>
          <a:p>
            <a:pPr>
              <a:spcAft>
                <a:spcPts val="300"/>
              </a:spcAft>
            </a:pPr>
            <a:r>
              <a:rPr dirty="0">
                <a:latin typeface="Letterjoin-Air No-lead 12" panose="02000805000000020003" pitchFamily="50" charset="0"/>
              </a:rPr>
              <a:t>Reading, spelling and arithmetic (e.g. times tables) are always good to </a:t>
            </a:r>
            <a:r>
              <a:rPr dirty="0" err="1">
                <a:latin typeface="Letterjoin-Air No-lead 12" panose="02000805000000020003" pitchFamily="50" charset="0"/>
              </a:rPr>
              <a:t>practise</a:t>
            </a:r>
            <a:r>
              <a:rPr dirty="0">
                <a:latin typeface="Letterjoin-Air No-lead 12" panose="02000805000000020003" pitchFamily="50" charset="0"/>
              </a:rPr>
              <a:t>.</a:t>
            </a:r>
          </a:p>
          <a:p>
            <a:pPr>
              <a:spcAft>
                <a:spcPts val="300"/>
              </a:spcAft>
            </a:pPr>
            <a:r>
              <a:rPr dirty="0">
                <a:latin typeface="Letterjoin-Air No-lead 12" panose="02000805000000020003" pitchFamily="50" charset="0"/>
              </a:rPr>
              <a:t>Talk to your child about what they have learnt at school and what book(s) they are reading (the character, the plot, their opinion).</a:t>
            </a:r>
          </a:p>
          <a:p>
            <a:pPr>
              <a:spcAft>
                <a:spcPts val="300"/>
              </a:spcAft>
            </a:pPr>
            <a:r>
              <a:rPr dirty="0">
                <a:latin typeface="Letterjoin-Air No-lead 12" panose="02000805000000020003" pitchFamily="50" charset="0"/>
              </a:rPr>
              <a:t>Make sure your child has a good sleep and healthy breakfast every morning.</a:t>
            </a:r>
          </a:p>
          <a:p>
            <a:pPr>
              <a:spcAft>
                <a:spcPts val="300"/>
              </a:spcAft>
            </a:pPr>
            <a:r>
              <a:rPr dirty="0">
                <a:latin typeface="Letterjoin-Air No-lead 12" panose="02000805000000020003" pitchFamily="50" charset="0"/>
              </a:rPr>
              <a:t>Direct any questions or concerns you have about to your child’s teacher</a:t>
            </a:r>
          </a:p>
        </p:txBody>
      </p:sp>
    </p:spTree>
    <p:extLst>
      <p:ext uri="{BB962C8B-B14F-4D97-AF65-F5344CB8AC3E}">
        <p14:creationId xmlns:p14="http://schemas.microsoft.com/office/powerpoint/2010/main" val="33305684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047647C-B97F-4AB3-8556-76321DC76B7B}"/>
              </a:ext>
            </a:extLst>
          </p:cNvPr>
          <p:cNvPicPr>
            <a:picLocks noChangeAspect="1"/>
          </p:cNvPicPr>
          <p:nvPr/>
        </p:nvPicPr>
        <p:blipFill>
          <a:blip r:embed="rId2"/>
          <a:stretch>
            <a:fillRect/>
          </a:stretch>
        </p:blipFill>
        <p:spPr>
          <a:xfrm>
            <a:off x="112384" y="0"/>
            <a:ext cx="8919231" cy="6858000"/>
          </a:xfrm>
          <a:prstGeom prst="rect">
            <a:avLst/>
          </a:prstGeom>
        </p:spPr>
      </p:pic>
    </p:spTree>
    <p:extLst>
      <p:ext uri="{BB962C8B-B14F-4D97-AF65-F5344CB8AC3E}">
        <p14:creationId xmlns:p14="http://schemas.microsoft.com/office/powerpoint/2010/main" val="415268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5FF4-FD11-4A7A-AF5D-CFEC467FF386}"/>
              </a:ext>
            </a:extLst>
          </p:cNvPr>
          <p:cNvSpPr>
            <a:spLocks noGrp="1"/>
          </p:cNvSpPr>
          <p:nvPr>
            <p:ph type="title"/>
          </p:nvPr>
        </p:nvSpPr>
        <p:spPr>
          <a:xfrm>
            <a:off x="373879" y="527605"/>
            <a:ext cx="7940659" cy="868839"/>
          </a:xfrm>
        </p:spPr>
        <p:txBody>
          <a:bodyPr>
            <a:noAutofit/>
          </a:bodyPr>
          <a:lstStyle/>
          <a:p>
            <a:pPr>
              <a:spcBef>
                <a:spcPts val="0"/>
              </a:spcBef>
              <a:spcAft>
                <a:spcPts val="300"/>
              </a:spcAft>
            </a:pPr>
            <a:r>
              <a:rPr dirty="0"/>
              <a:t>How can I support my child in preparing for their SATs?</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C7722FB-BAB9-40AF-8E72-B58C830B10AF}"/>
              </a:ext>
            </a:extLst>
          </p:cNvPr>
          <p:cNvSpPr>
            <a:spLocks noGrp="1"/>
          </p:cNvSpPr>
          <p:nvPr>
            <p:ph idx="1"/>
          </p:nvPr>
        </p:nvSpPr>
        <p:spPr>
          <a:xfrm>
            <a:off x="143555" y="1396445"/>
            <a:ext cx="8856890" cy="5392066"/>
          </a:xfrm>
        </p:spPr>
        <p:txBody>
          <a:bodyPr>
            <a:noAutofit/>
          </a:bodyPr>
          <a:lstStyle/>
          <a:p>
            <a:pPr>
              <a:spcBef>
                <a:spcPts val="0"/>
              </a:spcBef>
              <a:spcAft>
                <a:spcPts val="300"/>
              </a:spcAft>
            </a:pPr>
            <a:r>
              <a:rPr sz="1800" dirty="0">
                <a:latin typeface="Letterjoin-Air No-lead 12" panose="02000805000000020003" pitchFamily="50" charset="0"/>
              </a:rPr>
              <a:t>Encourage your child to talk to their teacher or another adult they trust if they express persisting anxieties about SATs. Remember that a small amount of anxiety is normal and not harmful.</a:t>
            </a:r>
          </a:p>
          <a:p>
            <a:pPr>
              <a:spcAft>
                <a:spcPts val="300"/>
              </a:spcAft>
            </a:pPr>
            <a:r>
              <a:rPr sz="1800" dirty="0">
                <a:latin typeface="Letterjoin-Air No-lead 12" panose="02000805000000020003" pitchFamily="50" charset="0"/>
              </a:rPr>
              <a:t>If you feel it would be useful, create a revision timetable that works for you and your child – for some children and families, a couple of 10 – 20 minute activities a day works best; for others, a longer study session on a Saturday or Sunday might be better.</a:t>
            </a:r>
          </a:p>
          <a:p>
            <a:pPr>
              <a:spcAft>
                <a:spcPts val="300"/>
              </a:spcAft>
            </a:pPr>
            <a:r>
              <a:rPr sz="1800" dirty="0">
                <a:latin typeface="Letterjoin-Air No-lead 12" panose="02000805000000020003" pitchFamily="50" charset="0"/>
              </a:rPr>
              <a:t>There are plenty of inexpensive or free SATs practice materials for parents - matr.org is a good place to start</a:t>
            </a:r>
          </a:p>
          <a:p>
            <a:pPr>
              <a:spcAft>
                <a:spcPts val="300"/>
              </a:spcAft>
            </a:pPr>
            <a:r>
              <a:rPr sz="1800" dirty="0">
                <a:latin typeface="Letterjoin-Air No-lead 12" panose="02000805000000020003" pitchFamily="50" charset="0"/>
              </a:rPr>
              <a:t>Keep it light – practice key skills like times tables and practice mental </a:t>
            </a:r>
            <a:r>
              <a:rPr sz="1800" dirty="0" err="1">
                <a:latin typeface="Letterjoin-Air No-lead 12" panose="02000805000000020003" pitchFamily="50" charset="0"/>
              </a:rPr>
              <a:t>maths</a:t>
            </a:r>
            <a:r>
              <a:rPr sz="1800" dirty="0">
                <a:latin typeface="Letterjoin-Air No-lead 12" panose="02000805000000020003" pitchFamily="50" charset="0"/>
              </a:rPr>
              <a:t> in real world scenarios, like adding up prices in the shops, working out discount deals, and asking questions like, “If there are 1,300 grams of flour in this pack, what is that in kilograms?</a:t>
            </a:r>
          </a:p>
          <a:p>
            <a:pPr>
              <a:spcAft>
                <a:spcPts val="300"/>
              </a:spcAft>
            </a:pPr>
            <a:r>
              <a:rPr sz="1800" dirty="0">
                <a:latin typeface="Letterjoin-Air No-lead 12" panose="02000805000000020003" pitchFamily="50" charset="0"/>
              </a:rPr>
              <a:t>Boosters/tutoring - not essential but of great benefit</a:t>
            </a:r>
          </a:p>
        </p:txBody>
      </p:sp>
    </p:spTree>
    <p:extLst>
      <p:ext uri="{BB962C8B-B14F-4D97-AF65-F5344CB8AC3E}">
        <p14:creationId xmlns:p14="http://schemas.microsoft.com/office/powerpoint/2010/main" val="609545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999A0-7F6D-4B04-BED7-4FC097640705}"/>
              </a:ext>
            </a:extLst>
          </p:cNvPr>
          <p:cNvSpPr>
            <a:spLocks noGrp="1"/>
          </p:cNvSpPr>
          <p:nvPr>
            <p:ph type="title"/>
          </p:nvPr>
        </p:nvSpPr>
        <p:spPr>
          <a:xfrm>
            <a:off x="448965" y="774165"/>
            <a:ext cx="6719018" cy="868839"/>
          </a:xfrm>
        </p:spPr>
        <p:txBody>
          <a:bodyPr>
            <a:normAutofit/>
          </a:bodyPr>
          <a:lstStyle/>
          <a:p>
            <a:pPr>
              <a:spcBef>
                <a:spcPts val="0"/>
              </a:spcBef>
              <a:spcAft>
                <a:spcPts val="300"/>
              </a:spcAft>
            </a:pPr>
            <a:r>
              <a:rPr b="1" dirty="0">
                <a:latin typeface="Letterjoin-Air No-lead 12" panose="02000805000000020003" pitchFamily="50" charset="0"/>
              </a:rPr>
              <a:t>Key Dates</a:t>
            </a:r>
            <a:endParaRPr lang="en-GB" sz="2800" b="1" u="sng" dirty="0">
              <a:latin typeface="Letterjoin-Air No-lead 12" panose="02000805000000020003" pitchFamily="50" charset="0"/>
            </a:endParaRPr>
          </a:p>
        </p:txBody>
      </p:sp>
      <p:sp>
        <p:nvSpPr>
          <p:cNvPr id="3" name="Content Placeholder 2">
            <a:extLst>
              <a:ext uri="{FF2B5EF4-FFF2-40B4-BE49-F238E27FC236}">
                <a16:creationId xmlns:a16="http://schemas.microsoft.com/office/drawing/2014/main" id="{B61ADE2D-9896-49B0-BD0B-E33E52CCBD2F}"/>
              </a:ext>
            </a:extLst>
          </p:cNvPr>
          <p:cNvSpPr>
            <a:spLocks noGrp="1"/>
          </p:cNvSpPr>
          <p:nvPr>
            <p:ph idx="1"/>
          </p:nvPr>
        </p:nvSpPr>
        <p:spPr>
          <a:xfrm>
            <a:off x="143553" y="1643004"/>
            <a:ext cx="8246071" cy="5039265"/>
          </a:xfrm>
        </p:spPr>
        <p:txBody>
          <a:bodyPr/>
          <a:lstStyle/>
          <a:p>
            <a:pPr marL="0" indent="0">
              <a:spcBef>
                <a:spcPts val="0"/>
              </a:spcBef>
              <a:spcAft>
                <a:spcPts val="300"/>
              </a:spcAft>
              <a:buNone/>
            </a:pPr>
            <a:r>
              <a:rPr dirty="0">
                <a:latin typeface="Letterjoin-Air No-lead 12" panose="02000805000000020003" pitchFamily="50" charset="0"/>
              </a:rPr>
              <a:t>Closing dates for Secondary School applications is 31st October 2026</a:t>
            </a:r>
          </a:p>
          <a:p>
            <a:pPr>
              <a:spcAft>
                <a:spcPts val="300"/>
              </a:spcAft>
            </a:pPr>
            <a:endParaRPr dirty="0">
              <a:latin typeface="Letterjoin-Air No-lead 12" panose="02000805000000020003" pitchFamily="50" charset="0"/>
            </a:endParaRPr>
          </a:p>
          <a:p>
            <a:pPr>
              <a:spcAft>
                <a:spcPts val="300"/>
              </a:spcAft>
            </a:pPr>
            <a:r>
              <a:rPr dirty="0">
                <a:latin typeface="Letterjoin-Air No-lead 12" panose="02000805000000020003" pitchFamily="50" charset="0"/>
              </a:rPr>
              <a:t>Placement offer date is 1st March 2027</a:t>
            </a:r>
          </a:p>
        </p:txBody>
      </p:sp>
      <p:pic>
        <p:nvPicPr>
          <p:cNvPr id="3074" name="Picture 2" descr="See the source image">
            <a:extLst>
              <a:ext uri="{FF2B5EF4-FFF2-40B4-BE49-F238E27FC236}">
                <a16:creationId xmlns:a16="http://schemas.microsoft.com/office/drawing/2014/main" id="{51B75665-C795-4D0A-A5EE-46EA810F5F2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42021" y="4650640"/>
            <a:ext cx="1646605" cy="1646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238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5116B-40AD-42A6-BCB3-8540E43944A3}"/>
              </a:ext>
            </a:extLst>
          </p:cNvPr>
          <p:cNvSpPr>
            <a:spLocks noGrp="1"/>
          </p:cNvSpPr>
          <p:nvPr>
            <p:ph type="title"/>
          </p:nvPr>
        </p:nvSpPr>
        <p:spPr>
          <a:xfrm>
            <a:off x="492446" y="1138425"/>
            <a:ext cx="6719018" cy="868839"/>
          </a:xfrm>
        </p:spPr>
        <p:txBody>
          <a:bodyPr>
            <a:normAutofit/>
          </a:bodyPr>
          <a:lstStyle/>
          <a:p>
            <a:pPr>
              <a:spcBef>
                <a:spcPts val="0"/>
              </a:spcBef>
              <a:spcAft>
                <a:spcPts val="300"/>
              </a:spcAft>
            </a:pPr>
            <a:r>
              <a:t>Transition</a:t>
            </a:r>
            <a:endParaRPr lang="en-GB" sz="2800" b="1"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DA464C4-D6B5-483D-950B-55E43C5AFB9D}"/>
              </a:ext>
            </a:extLst>
          </p:cNvPr>
          <p:cNvSpPr>
            <a:spLocks noGrp="1"/>
          </p:cNvSpPr>
          <p:nvPr>
            <p:ph idx="1"/>
          </p:nvPr>
        </p:nvSpPr>
        <p:spPr>
          <a:xfrm>
            <a:off x="492446" y="1846566"/>
            <a:ext cx="7635250" cy="5039265"/>
          </a:xfrm>
        </p:spPr>
        <p:txBody>
          <a:bodyPr>
            <a:normAutofit/>
          </a:bodyPr>
          <a:lstStyle/>
          <a:p>
            <a:pPr marL="0" indent="0">
              <a:spcBef>
                <a:spcPts val="0"/>
              </a:spcBef>
              <a:spcAft>
                <a:spcPts val="300"/>
              </a:spcAft>
              <a:buNone/>
            </a:pPr>
            <a:r>
              <a:rPr dirty="0">
                <a:latin typeface="Letterjoin-Air No-lead 12" panose="02000805000000020003" pitchFamily="50" charset="0"/>
              </a:rPr>
              <a:t>The children will have a transition day at their chosen secondary school. On that day they will not attend Hudson but go straight to their school.</a:t>
            </a:r>
          </a:p>
          <a:p>
            <a:pPr>
              <a:spcAft>
                <a:spcPts val="300"/>
              </a:spcAft>
            </a:pPr>
            <a:r>
              <a:rPr dirty="0">
                <a:latin typeface="Letterjoin-Air No-lead 12" panose="02000805000000020003" pitchFamily="50" charset="0"/>
              </a:rPr>
              <a:t>The day usually consists of a tour, meeting the teachers and some getting to know you activities.</a:t>
            </a:r>
          </a:p>
        </p:txBody>
      </p:sp>
    </p:spTree>
    <p:extLst>
      <p:ext uri="{BB962C8B-B14F-4D97-AF65-F5344CB8AC3E}">
        <p14:creationId xmlns:p14="http://schemas.microsoft.com/office/powerpoint/2010/main" val="41132436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Autofit/>
          </a:bodyPr>
          <a:lstStyle/>
          <a:p>
            <a:pPr algn="ctr">
              <a:spcBef>
                <a:spcPts val="0"/>
              </a:spcBef>
              <a:spcAft>
                <a:spcPts val="300"/>
              </a:spcAft>
            </a:pPr>
            <a:r>
              <a:t>Communicating with families</a:t>
            </a:r>
          </a:p>
        </p:txBody>
      </p:sp>
      <p:sp>
        <p:nvSpPr>
          <p:cNvPr id="5" name="TextBox 4"/>
          <p:cNvSpPr txBox="1"/>
          <p:nvPr/>
        </p:nvSpPr>
        <p:spPr>
          <a:xfrm>
            <a:off x="2739540" y="6483100"/>
            <a:ext cx="3970330" cy="338554"/>
          </a:xfrm>
          <a:prstGeom prst="rect">
            <a:avLst/>
          </a:prstGeom>
          <a:noFill/>
        </p:spPr>
        <p:txBody>
          <a:bodyPr wrap="square" rtlCol="0">
            <a:spAutoFit/>
          </a:bodyPr>
          <a:lstStyle/>
          <a:p>
            <a:pPr>
              <a:spcBef>
                <a:spcPts val="0"/>
              </a:spcBef>
              <a:spcAft>
                <a:spcPts val="300"/>
              </a:spcAft>
            </a:pPr>
            <a:r>
              <a:t>Everyone Experiences Excellence</a:t>
            </a:r>
          </a:p>
        </p:txBody>
      </p:sp>
      <p:pic>
        <p:nvPicPr>
          <p:cNvPr id="2050" name="Picture 2" descr="Image result for class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786" y="1596540"/>
            <a:ext cx="3664920" cy="294415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4375" y="5414165"/>
            <a:ext cx="7482545" cy="646331"/>
          </a:xfrm>
          <a:prstGeom prst="rect">
            <a:avLst/>
          </a:prstGeom>
          <a:noFill/>
        </p:spPr>
        <p:txBody>
          <a:bodyPr wrap="square" rtlCol="0">
            <a:spAutoFit/>
          </a:bodyPr>
          <a:lstStyle/>
          <a:p>
            <a:pPr>
              <a:spcBef>
                <a:spcPts val="0"/>
              </a:spcBef>
              <a:spcAft>
                <a:spcPts val="300"/>
              </a:spcAft>
            </a:pPr>
            <a:r>
              <a:rPr dirty="0">
                <a:solidFill>
                  <a:schemeClr val="bg1"/>
                </a:solidFill>
              </a:rPr>
              <a:t>* Please ensure that all end of day collection arrangements are communicated via telephone through the main school line.</a:t>
            </a:r>
          </a:p>
        </p:txBody>
      </p:sp>
    </p:spTree>
    <p:extLst>
      <p:ext uri="{BB962C8B-B14F-4D97-AF65-F5344CB8AC3E}">
        <p14:creationId xmlns:p14="http://schemas.microsoft.com/office/powerpoint/2010/main" val="3547723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7326</TotalTime>
  <Words>1191</Words>
  <Application>Microsoft Office PowerPoint</Application>
  <PresentationFormat>On-screen Show (4:3)</PresentationFormat>
  <Paragraphs>103</Paragraphs>
  <Slides>37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Comic Sans MS</vt:lpstr>
      <vt:lpstr>Letterjoin-Air No-lead 12</vt:lpstr>
      <vt:lpstr>Sassoon Penpals Joined</vt:lpstr>
      <vt:lpstr>Office Theme</vt:lpstr>
      <vt:lpstr>Welcome to the New School Year</vt:lpstr>
      <vt:lpstr>An exciting new year lies ahead – 180 days of brain power needed!</vt:lpstr>
      <vt:lpstr>In this welcome session we will cover:</vt:lpstr>
      <vt:lpstr>Our Staff</vt:lpstr>
      <vt:lpstr>Our Daily Timetable</vt:lpstr>
      <vt:lpstr>Our topics this year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Writing</vt:lpstr>
      <vt:lpstr>Writing</vt:lpstr>
      <vt:lpstr>Writing – Ways to help at home</vt:lpstr>
      <vt:lpstr>The Tests</vt:lpstr>
      <vt:lpstr>PowerPoint Presentation</vt:lpstr>
      <vt:lpstr>What sort of results are reported?</vt:lpstr>
      <vt:lpstr>PowerPoint Presentation</vt:lpstr>
      <vt:lpstr>Grammar, Punctuation and Spelling (Paper 1)</vt:lpstr>
      <vt:lpstr>Grammar, Punctuation and Spelling (Paper 2)</vt:lpstr>
      <vt:lpstr>PowerPoint Presentation</vt:lpstr>
      <vt:lpstr>Example question, based on Text 1 – Space Tourism</vt:lpstr>
      <vt:lpstr>Example question, based on Text 3 – The Lost World:</vt:lpstr>
      <vt:lpstr>PowerPoint Presentation</vt:lpstr>
      <vt:lpstr>Maths Paper 1 (Arithmetic)</vt:lpstr>
      <vt:lpstr>Maths Paper 1 (Arithmetic)</vt:lpstr>
      <vt:lpstr>PowerPoint Presentation</vt:lpstr>
      <vt:lpstr>PowerPoint Presentation</vt:lpstr>
      <vt:lpstr>How can I support my child in preparing for their SATs?</vt:lpstr>
      <vt:lpstr>PowerPoint Presentation</vt:lpstr>
      <vt:lpstr>How can I support my child in preparing for their SATs?</vt:lpstr>
      <vt:lpstr>Key Dates</vt:lpstr>
      <vt:lpstr>Transition</vt:lpstr>
      <vt:lpstr>Communicating with families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Kirsty Cavanagh</cp:lastModifiedBy>
  <cp:revision>119</cp:revision>
  <dcterms:created xsi:type="dcterms:W3CDTF">2013-08-21T19:17:07Z</dcterms:created>
  <dcterms:modified xsi:type="dcterms:W3CDTF">2026-09-30T12:55:00Z</dcterms:modified>
</cp:coreProperties>
</file>