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98" r:id="rId3"/>
    <p:sldId id="257" r:id="rId4"/>
    <p:sldId id="297" r:id="rId5"/>
    <p:sldId id="282" r:id="rId6"/>
    <p:sldId id="283" r:id="rId7"/>
    <p:sldId id="277" r:id="rId8"/>
    <p:sldId id="278" r:id="rId9"/>
    <p:sldId id="279" r:id="rId10"/>
    <p:sldId id="1059" r:id="rId11"/>
    <p:sldId id="1060" r:id="rId12"/>
    <p:sldId id="1061" r:id="rId13"/>
    <p:sldId id="1062" r:id="rId14"/>
    <p:sldId id="838" r:id="rId15"/>
    <p:sldId id="1056" r:id="rId16"/>
    <p:sldId id="1058" r:id="rId17"/>
    <p:sldId id="1063" r:id="rId18"/>
    <p:sldId id="1064" r:id="rId19"/>
    <p:sldId id="280" r:id="rId20"/>
    <p:sldId id="1065" r:id="rId21"/>
    <p:sldId id="276" r:id="rId22"/>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53"/>
  </p:normalViewPr>
  <p:slideViewPr>
    <p:cSldViewPr>
      <p:cViewPr varScale="1">
        <p:scale>
          <a:sx n="105" d="100"/>
          <a:sy n="105" d="100"/>
        </p:scale>
        <p:origin x="1794" y="96"/>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456C9F3-F3E3-3EED-F95C-4FAB45DEF84E}"/>
              </a:ext>
            </a:extLst>
          </p:cNvPr>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atin typeface="Calibri" panose="020F0502020204030204" pitchFamily="34" charset="0"/>
              </a:defRPr>
            </a:lvl1pPr>
          </a:lstStyle>
          <a:p>
            <a:pPr>
              <a:defRPr/>
            </a:pPr>
            <a:endParaRPr lang="en-GB"/>
          </a:p>
        </p:txBody>
      </p:sp>
      <p:sp>
        <p:nvSpPr>
          <p:cNvPr id="3" name="Date Placeholder 2">
            <a:extLst>
              <a:ext uri="{FF2B5EF4-FFF2-40B4-BE49-F238E27FC236}">
                <a16:creationId xmlns:a16="http://schemas.microsoft.com/office/drawing/2014/main" id="{7170F28E-60F2-6CE9-313C-EC03C4E6D48B}"/>
              </a:ext>
            </a:extLst>
          </p:cNvPr>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atin typeface="Calibri" panose="020F0502020204030204" pitchFamily="34" charset="0"/>
              </a:defRPr>
            </a:lvl1pPr>
          </a:lstStyle>
          <a:p>
            <a:pPr>
              <a:defRPr/>
            </a:pPr>
            <a:fld id="{7603C4BF-1A82-431C-8354-25771F214829}" type="datetimeFigureOut">
              <a:rPr lang="en-GB"/>
              <a:pPr>
                <a:defRPr/>
              </a:pPr>
              <a:t>23/06/2026</a:t>
            </a:fld>
            <a:endParaRPr lang="en-GB"/>
          </a:p>
        </p:txBody>
      </p:sp>
      <p:sp>
        <p:nvSpPr>
          <p:cNvPr id="4" name="Slide Image Placeholder 3">
            <a:extLst>
              <a:ext uri="{FF2B5EF4-FFF2-40B4-BE49-F238E27FC236}">
                <a16:creationId xmlns:a16="http://schemas.microsoft.com/office/drawing/2014/main" id="{BBED334B-32C1-E471-2531-C8B2FAB976CF}"/>
              </a:ext>
            </a:extLst>
          </p:cNvPr>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E880551-686A-B391-BF1B-E899E15BFC13}"/>
              </a:ext>
            </a:extLst>
          </p:cNvPr>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E1414F6A-A301-ABA1-EA05-D0FDA0DCCDE1}"/>
              </a:ext>
            </a:extLst>
          </p:cNvPr>
          <p:cNvSpPr>
            <a:spLocks noGrp="1"/>
          </p:cNvSpPr>
          <p:nvPr>
            <p:ph type="ftr" sz="quarter" idx="4"/>
          </p:nvPr>
        </p:nvSpPr>
        <p:spPr>
          <a:xfrm>
            <a:off x="0" y="9428163"/>
            <a:ext cx="2946400" cy="498475"/>
          </a:xfrm>
          <a:prstGeom prst="rect">
            <a:avLst/>
          </a:prstGeom>
        </p:spPr>
        <p:txBody>
          <a:bodyPr vert="horz" lIns="91440" tIns="45720" rIns="91440" bIns="45720" rtlCol="0" anchor="b"/>
          <a:lstStyle>
            <a:lvl1pPr algn="l">
              <a:defRPr sz="1200">
                <a:latin typeface="Calibri" panose="020F0502020204030204" pitchFamily="34" charset="0"/>
              </a:defRPr>
            </a:lvl1pPr>
          </a:lstStyle>
          <a:p>
            <a:pPr>
              <a:defRPr/>
            </a:pPr>
            <a:endParaRPr lang="en-GB"/>
          </a:p>
        </p:txBody>
      </p:sp>
      <p:sp>
        <p:nvSpPr>
          <p:cNvPr id="7" name="Slide Number Placeholder 6">
            <a:extLst>
              <a:ext uri="{FF2B5EF4-FFF2-40B4-BE49-F238E27FC236}">
                <a16:creationId xmlns:a16="http://schemas.microsoft.com/office/drawing/2014/main" id="{8E095CB0-8C55-702A-FA1D-BF0B1A74A2F9}"/>
              </a:ext>
            </a:extLst>
          </p:cNvPr>
          <p:cNvSpPr>
            <a:spLocks noGrp="1"/>
          </p:cNvSpPr>
          <p:nvPr>
            <p:ph type="sldNum" sz="quarter" idx="5"/>
          </p:nvPr>
        </p:nvSpPr>
        <p:spPr>
          <a:xfrm>
            <a:off x="3849688" y="9428163"/>
            <a:ext cx="2946400" cy="49847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84894762-E201-4D82-BD3F-9BF89BBA2833}"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9EF76275-C355-AF9B-6EEE-B0BAFB9E64E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9C8EA8F8-6F69-8F28-D2B7-C9471C171C4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So after the third read in class, children bring the same Storybook home in their book bag.</a:t>
            </a:r>
          </a:p>
          <a:p>
            <a:r>
              <a:rPr lang="en-GB" altLang="en-US"/>
              <a:t>They love this book!</a:t>
            </a:r>
          </a:p>
          <a:p>
            <a:r>
              <a:rPr lang="en-GB" altLang="en-US"/>
              <a:t>They can read it like a storyteller and can’t wait to read it to you, their grandparents or even their teddy bear. </a:t>
            </a:r>
          </a:p>
          <a:p>
            <a:endParaRPr lang="en-GB" altLang="en-US"/>
          </a:p>
          <a:p>
            <a:pPr eaLnBrk="1" hangingPunct="1">
              <a:spcBef>
                <a:spcPct val="0"/>
              </a:spcBef>
            </a:pPr>
            <a:r>
              <a:rPr lang="en-US" altLang="en-US"/>
              <a:t>Please  avoid saying, “This book is too easy for you!” but instead say “I love how well you can read this book!”</a:t>
            </a:r>
          </a:p>
          <a:p>
            <a:pPr eaLnBrk="1" hangingPunct="1">
              <a:spcBef>
                <a:spcPct val="0"/>
              </a:spcBef>
            </a:pPr>
            <a:r>
              <a:rPr lang="en-GB" altLang="en-US"/>
              <a:t>They are meant to be able to read all of the words as the book is at the correct level.</a:t>
            </a:r>
          </a:p>
          <a:p>
            <a:pPr eaLnBrk="1" hangingPunct="1">
              <a:spcBef>
                <a:spcPct val="0"/>
              </a:spcBef>
            </a:pPr>
            <a:endParaRPr lang="en-GB" altLang="en-US"/>
          </a:p>
          <a:p>
            <a:pPr eaLnBrk="1" hangingPunct="1">
              <a:spcBef>
                <a:spcPct val="0"/>
              </a:spcBef>
            </a:pPr>
            <a:r>
              <a:rPr lang="en-GB" altLang="en-US"/>
              <a:t>Encourage them to share their enjoyment of the story with you and read it in their storyteller voice – again and again.</a:t>
            </a:r>
          </a:p>
          <a:p>
            <a:endParaRPr lang="en-US" altLang="en-US"/>
          </a:p>
        </p:txBody>
      </p:sp>
      <p:sp>
        <p:nvSpPr>
          <p:cNvPr id="17412" name="Slide Number Placeholder 3">
            <a:extLst>
              <a:ext uri="{FF2B5EF4-FFF2-40B4-BE49-F238E27FC236}">
                <a16:creationId xmlns:a16="http://schemas.microsoft.com/office/drawing/2014/main" id="{0AD00737-428C-E77D-472F-DA391FEE0CF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A647A25B-5061-43B3-BD7F-F35482E644F3}" type="slidenum">
              <a:rPr lang="en-GB" altLang="en-US" smtClean="0"/>
              <a:pPr/>
              <a:t>14</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95BB00AE-B0B3-44C3-B7A8-0D5D18B43A5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E5945E66-54CF-A66B-B68A-6E8B9B3594B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3 reads per week – 1 stamp</a:t>
            </a:r>
          </a:p>
          <a:p>
            <a:r>
              <a:rPr lang="en-US" altLang="en-US"/>
              <a:t>3 or more – 2 stamps</a:t>
            </a:r>
          </a:p>
          <a:p>
            <a:r>
              <a:rPr lang="en-US" altLang="en-US"/>
              <a:t>Half term, end of term are per class and the end of year award will be provided to the class with the most amount of stamps.</a:t>
            </a:r>
            <a:endParaRPr lang="en-GB" altLang="en-US"/>
          </a:p>
        </p:txBody>
      </p:sp>
      <p:sp>
        <p:nvSpPr>
          <p:cNvPr id="19460" name="Slide Number Placeholder 3">
            <a:extLst>
              <a:ext uri="{FF2B5EF4-FFF2-40B4-BE49-F238E27FC236}">
                <a16:creationId xmlns:a16="http://schemas.microsoft.com/office/drawing/2014/main" id="{0E7B1DC4-7EA1-256D-600C-8E34706F8A9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0777AF5F-BDBD-4E80-B7C6-36492ADEBCF7}" type="slidenum">
              <a:rPr lang="en-US" altLang="en-US" smtClean="0"/>
              <a:pPr/>
              <a:t>15</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AB9BAD55-1F3A-C0FD-C2C3-62F30236E59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11F0AE2F-C1C1-FED5-1EE8-CD52731FBBF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Each half term, 1 child from each class (with the most amount of stamps) will receive a small award.</a:t>
            </a:r>
          </a:p>
          <a:p>
            <a:endParaRPr lang="en-US" altLang="en-US"/>
          </a:p>
          <a:p>
            <a:r>
              <a:rPr lang="en-US" altLang="en-US"/>
              <a:t>At the end of each term, 1 child from each class (with the most amount of stamps) will receive a reading book to enjoy.</a:t>
            </a:r>
          </a:p>
          <a:p>
            <a:endParaRPr lang="en-US" altLang="en-US"/>
          </a:p>
          <a:p>
            <a:r>
              <a:rPr lang="en-US" altLang="en-US"/>
              <a:t>At the end of the school year, the class with the most stamps will receive an amazing Author visit.</a:t>
            </a:r>
            <a:endParaRPr lang="en-GB" altLang="en-US"/>
          </a:p>
        </p:txBody>
      </p:sp>
      <p:sp>
        <p:nvSpPr>
          <p:cNvPr id="21508" name="Slide Number Placeholder 3">
            <a:extLst>
              <a:ext uri="{FF2B5EF4-FFF2-40B4-BE49-F238E27FC236}">
                <a16:creationId xmlns:a16="http://schemas.microsoft.com/office/drawing/2014/main" id="{B07C8BBE-3533-A5C8-D49D-1EBF51468E0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1195708C-2AC7-49C1-BBC2-93C5A72C2C37}" type="slidenum">
              <a:rPr lang="en-US" altLang="en-US" smtClean="0"/>
              <a:pPr/>
              <a:t>16</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298926C7-7E62-6E59-FA85-C2AE0F9825F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51CC8578-4888-D2AF-FE06-6814F12610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a:extLst>
              <a:ext uri="{FF2B5EF4-FFF2-40B4-BE49-F238E27FC236}">
                <a16:creationId xmlns:a16="http://schemas.microsoft.com/office/drawing/2014/main" id="{F6049CEB-6DAC-5B58-D8E9-72D72D35172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fld id="{423D3A35-74AD-4554-BD41-A5BE6A71BBD7}" type="slidenum">
              <a:rPr lang="en-GB" altLang="en-US" smtClean="0"/>
              <a:pPr/>
              <a:t>19</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48965" y="3581705"/>
            <a:ext cx="8246070" cy="1527050"/>
          </a:xfrm>
          <a:effectLst>
            <a:outerShdw blurRad="50800" dist="38100" dir="2700000" algn="ctr" rotWithShape="0">
              <a:schemeClr val="tx1">
                <a:alpha val="68000"/>
              </a:schemeClr>
            </a:outerShdw>
          </a:effectLst>
        </p:spPr>
        <p:txBody>
          <a:bodyPr>
            <a:normAutofit/>
          </a:bodyPr>
          <a:lstStyle>
            <a:lvl1pPr algn="r">
              <a:defRPr sz="3600">
                <a:solidFill>
                  <a:schemeClr val="bg1"/>
                </a:solidFill>
              </a:defRPr>
            </a:lvl1pPr>
          </a:lstStyle>
          <a:p>
            <a:r>
              <a:rPr lang="en-GB"/>
              <a:t>Click to edit Master title style</a:t>
            </a:r>
            <a:endParaRPr lang="en-US" dirty="0"/>
          </a:p>
        </p:txBody>
      </p:sp>
      <p:sp>
        <p:nvSpPr>
          <p:cNvPr id="3" name="Subtitle 2"/>
          <p:cNvSpPr>
            <a:spLocks noGrp="1"/>
          </p:cNvSpPr>
          <p:nvPr>
            <p:ph type="subTitle" idx="1"/>
          </p:nvPr>
        </p:nvSpPr>
        <p:spPr>
          <a:xfrm>
            <a:off x="448965" y="5108755"/>
            <a:ext cx="8246070" cy="1068935"/>
          </a:xfrm>
        </p:spPr>
        <p:txBody>
          <a:bodyPr>
            <a:normAutofit/>
          </a:bodyPr>
          <a:lstStyle>
            <a:lvl1pPr marL="0" indent="0" algn="r">
              <a:buNone/>
              <a:defRPr sz="2800">
                <a:solidFill>
                  <a:srgbClr val="FFFF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a:t>
            </a:r>
          </a:p>
          <a:p>
            <a:r>
              <a:rPr lang="en-US" dirty="0"/>
              <a:t>Master subtitle style</a:t>
            </a:r>
          </a:p>
        </p:txBody>
      </p:sp>
      <p:sp>
        <p:nvSpPr>
          <p:cNvPr id="4" name="Date Placeholder 3">
            <a:extLst>
              <a:ext uri="{FF2B5EF4-FFF2-40B4-BE49-F238E27FC236}">
                <a16:creationId xmlns:a16="http://schemas.microsoft.com/office/drawing/2014/main" id="{BC741384-4765-28E3-FF08-E7269FAB8F1D}"/>
              </a:ext>
            </a:extLst>
          </p:cNvPr>
          <p:cNvSpPr>
            <a:spLocks noGrp="1"/>
          </p:cNvSpPr>
          <p:nvPr>
            <p:ph type="dt" sz="half" idx="10"/>
          </p:nvPr>
        </p:nvSpPr>
        <p:spPr/>
        <p:txBody>
          <a:bodyPr/>
          <a:lstStyle>
            <a:lvl1pPr>
              <a:defRPr/>
            </a:lvl1pPr>
          </a:lstStyle>
          <a:p>
            <a:pPr>
              <a:defRPr/>
            </a:pPr>
            <a:fld id="{278024F1-85EA-4768-AFD1-86B58B9EB98D}" type="datetimeFigureOut">
              <a:rPr lang="en-US"/>
              <a:pPr>
                <a:defRPr/>
              </a:pPr>
              <a:t>6/23/2026</a:t>
            </a:fld>
            <a:endParaRPr lang="en-US"/>
          </a:p>
        </p:txBody>
      </p:sp>
      <p:sp>
        <p:nvSpPr>
          <p:cNvPr id="5" name="Footer Placeholder 4">
            <a:extLst>
              <a:ext uri="{FF2B5EF4-FFF2-40B4-BE49-F238E27FC236}">
                <a16:creationId xmlns:a16="http://schemas.microsoft.com/office/drawing/2014/main" id="{5E995217-C913-5215-AC0C-04A2F523FE6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C0775E7-412A-0676-881E-25157E76FACB}"/>
              </a:ext>
            </a:extLst>
          </p:cNvPr>
          <p:cNvSpPr>
            <a:spLocks noGrp="1"/>
          </p:cNvSpPr>
          <p:nvPr>
            <p:ph type="sldNum" sz="quarter" idx="12"/>
          </p:nvPr>
        </p:nvSpPr>
        <p:spPr/>
        <p:txBody>
          <a:bodyPr/>
          <a:lstStyle>
            <a:lvl1pPr>
              <a:defRPr/>
            </a:lvl1pPr>
          </a:lstStyle>
          <a:p>
            <a:pPr>
              <a:defRPr/>
            </a:pPr>
            <a:fld id="{CD21FCC2-927C-44AA-AB24-6924EEE86D48}" type="slidenum">
              <a:rPr lang="en-US" altLang="en-US"/>
              <a:pPr>
                <a:defRPr/>
              </a:pPr>
              <a:t>‹#›</a:t>
            </a:fld>
            <a:endParaRPr lang="en-US" altLang="en-US"/>
          </a:p>
        </p:txBody>
      </p:sp>
    </p:spTree>
    <p:extLst>
      <p:ext uri="{BB962C8B-B14F-4D97-AF65-F5344CB8AC3E}">
        <p14:creationId xmlns:p14="http://schemas.microsoft.com/office/powerpoint/2010/main" val="1208185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29600" cy="610820"/>
          </a:xfrm>
        </p:spPr>
        <p:txBody>
          <a:bodyPr>
            <a:normAutofit/>
          </a:bodyPr>
          <a:lstStyle>
            <a:lvl1pPr algn="l">
              <a:defRPr sz="3600">
                <a:solidFill>
                  <a:srgbClr val="FFFF00"/>
                </a:solidFill>
              </a:defRPr>
            </a:lvl1pPr>
          </a:lstStyle>
          <a:p>
            <a:r>
              <a:rPr lang="en-US" dirty="0"/>
              <a:t>Click to edit Master title style</a:t>
            </a:r>
          </a:p>
        </p:txBody>
      </p:sp>
      <p:sp>
        <p:nvSpPr>
          <p:cNvPr id="3" name="Content Placeholder 2"/>
          <p:cNvSpPr>
            <a:spLocks noGrp="1"/>
          </p:cNvSpPr>
          <p:nvPr>
            <p:ph idx="1"/>
          </p:nvPr>
        </p:nvSpPr>
        <p:spPr>
          <a:xfrm>
            <a:off x="448965" y="1596540"/>
            <a:ext cx="8229600"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E460650-BAF8-A02B-50CB-516C16F4A51F}"/>
              </a:ext>
            </a:extLst>
          </p:cNvPr>
          <p:cNvSpPr>
            <a:spLocks noGrp="1"/>
          </p:cNvSpPr>
          <p:nvPr>
            <p:ph type="dt" sz="half" idx="10"/>
          </p:nvPr>
        </p:nvSpPr>
        <p:spPr/>
        <p:txBody>
          <a:bodyPr/>
          <a:lstStyle>
            <a:lvl1pPr>
              <a:defRPr/>
            </a:lvl1pPr>
          </a:lstStyle>
          <a:p>
            <a:pPr>
              <a:defRPr/>
            </a:pPr>
            <a:fld id="{500EDA3B-6C1E-4701-8520-FF46B22346AE}" type="datetimeFigureOut">
              <a:rPr lang="en-US"/>
              <a:pPr>
                <a:defRPr/>
              </a:pPr>
              <a:t>6/23/2026</a:t>
            </a:fld>
            <a:endParaRPr lang="en-US"/>
          </a:p>
        </p:txBody>
      </p:sp>
      <p:sp>
        <p:nvSpPr>
          <p:cNvPr id="5" name="Footer Placeholder 4">
            <a:extLst>
              <a:ext uri="{FF2B5EF4-FFF2-40B4-BE49-F238E27FC236}">
                <a16:creationId xmlns:a16="http://schemas.microsoft.com/office/drawing/2014/main" id="{C7B9C276-913B-A43B-C64E-9C600272E4D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208A7D1-02A2-33E7-07C2-83F91CCEFA95}"/>
              </a:ext>
            </a:extLst>
          </p:cNvPr>
          <p:cNvSpPr>
            <a:spLocks noGrp="1"/>
          </p:cNvSpPr>
          <p:nvPr>
            <p:ph type="sldNum" sz="quarter" idx="12"/>
          </p:nvPr>
        </p:nvSpPr>
        <p:spPr/>
        <p:txBody>
          <a:bodyPr/>
          <a:lstStyle>
            <a:lvl1pPr>
              <a:defRPr/>
            </a:lvl1pPr>
          </a:lstStyle>
          <a:p>
            <a:pPr>
              <a:defRPr/>
            </a:pPr>
            <a:fld id="{74A4BF46-45AC-4DF2-97C1-57F21536E7A2}" type="slidenum">
              <a:rPr lang="en-US" altLang="en-US"/>
              <a:pPr>
                <a:defRPr/>
              </a:pPr>
              <a:t>‹#›</a:t>
            </a:fld>
            <a:endParaRPr lang="en-US" altLang="en-US"/>
          </a:p>
        </p:txBody>
      </p:sp>
    </p:spTree>
    <p:extLst>
      <p:ext uri="{BB962C8B-B14F-4D97-AF65-F5344CB8AC3E}">
        <p14:creationId xmlns:p14="http://schemas.microsoft.com/office/powerpoint/2010/main" val="1583482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3311" y="374900"/>
            <a:ext cx="6719018" cy="868839"/>
          </a:xfrm>
        </p:spPr>
        <p:txBody>
          <a:bodyPr>
            <a:normAutofit/>
          </a:bodyPr>
          <a:lstStyle>
            <a:lvl1pPr algn="l">
              <a:defRPr sz="3600">
                <a:solidFill>
                  <a:srgbClr val="FFFF00"/>
                </a:solidFill>
              </a:defRPr>
            </a:lvl1pPr>
          </a:lstStyle>
          <a:p>
            <a:r>
              <a:rPr lang="en-US" dirty="0"/>
              <a:t>Click to edit Master title style</a:t>
            </a:r>
          </a:p>
        </p:txBody>
      </p:sp>
      <p:sp>
        <p:nvSpPr>
          <p:cNvPr id="3" name="Content Placeholder 2"/>
          <p:cNvSpPr>
            <a:spLocks noGrp="1"/>
          </p:cNvSpPr>
          <p:nvPr>
            <p:ph idx="1"/>
          </p:nvPr>
        </p:nvSpPr>
        <p:spPr>
          <a:xfrm>
            <a:off x="1823312" y="1138425"/>
            <a:ext cx="6719018" cy="5039265"/>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405B16F-330C-23A3-C68D-1D91C0838DDB}"/>
              </a:ext>
            </a:extLst>
          </p:cNvPr>
          <p:cNvSpPr>
            <a:spLocks noGrp="1"/>
          </p:cNvSpPr>
          <p:nvPr>
            <p:ph type="dt" sz="half" idx="10"/>
          </p:nvPr>
        </p:nvSpPr>
        <p:spPr/>
        <p:txBody>
          <a:bodyPr/>
          <a:lstStyle>
            <a:lvl1pPr>
              <a:defRPr/>
            </a:lvl1pPr>
          </a:lstStyle>
          <a:p>
            <a:pPr>
              <a:defRPr/>
            </a:pPr>
            <a:fld id="{72A2EF0B-1731-4203-BF6D-133A6E81A392}" type="datetimeFigureOut">
              <a:rPr lang="en-US"/>
              <a:pPr>
                <a:defRPr/>
              </a:pPr>
              <a:t>6/23/2026</a:t>
            </a:fld>
            <a:endParaRPr lang="en-US"/>
          </a:p>
        </p:txBody>
      </p:sp>
      <p:sp>
        <p:nvSpPr>
          <p:cNvPr id="5" name="Footer Placeholder 4">
            <a:extLst>
              <a:ext uri="{FF2B5EF4-FFF2-40B4-BE49-F238E27FC236}">
                <a16:creationId xmlns:a16="http://schemas.microsoft.com/office/drawing/2014/main" id="{3DA30773-B979-D590-A5AB-C4BC0A64958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5CB245F-179E-E3DA-9B7C-C8BDE53F2A2D}"/>
              </a:ext>
            </a:extLst>
          </p:cNvPr>
          <p:cNvSpPr>
            <a:spLocks noGrp="1"/>
          </p:cNvSpPr>
          <p:nvPr>
            <p:ph type="sldNum" sz="quarter" idx="12"/>
          </p:nvPr>
        </p:nvSpPr>
        <p:spPr/>
        <p:txBody>
          <a:bodyPr/>
          <a:lstStyle>
            <a:lvl1pPr>
              <a:defRPr/>
            </a:lvl1pPr>
          </a:lstStyle>
          <a:p>
            <a:pPr>
              <a:defRPr/>
            </a:pPr>
            <a:fld id="{04323DCF-F2E7-42BA-82DB-3549DAE9F946}" type="slidenum">
              <a:rPr lang="en-US" altLang="en-US"/>
              <a:pPr>
                <a:defRPr/>
              </a:pPr>
              <a:t>‹#›</a:t>
            </a:fld>
            <a:endParaRPr lang="en-US" altLang="en-US"/>
          </a:p>
        </p:txBody>
      </p:sp>
    </p:spTree>
    <p:extLst>
      <p:ext uri="{BB962C8B-B14F-4D97-AF65-F5344CB8AC3E}">
        <p14:creationId xmlns:p14="http://schemas.microsoft.com/office/powerpoint/2010/main" val="99666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A438B3-21A5-02DB-3181-89F6B426886F}"/>
              </a:ext>
            </a:extLst>
          </p:cNvPr>
          <p:cNvSpPr>
            <a:spLocks noGrp="1"/>
          </p:cNvSpPr>
          <p:nvPr>
            <p:ph type="dt" sz="half" idx="10"/>
          </p:nvPr>
        </p:nvSpPr>
        <p:spPr/>
        <p:txBody>
          <a:bodyPr/>
          <a:lstStyle>
            <a:lvl1pPr>
              <a:defRPr/>
            </a:lvl1pPr>
          </a:lstStyle>
          <a:p>
            <a:pPr>
              <a:defRPr/>
            </a:pPr>
            <a:fld id="{96789EE8-D336-45DE-9ECD-3C69ABC646B5}" type="datetimeFigureOut">
              <a:rPr lang="en-US"/>
              <a:pPr>
                <a:defRPr/>
              </a:pPr>
              <a:t>6/23/2026</a:t>
            </a:fld>
            <a:endParaRPr lang="en-US"/>
          </a:p>
        </p:txBody>
      </p:sp>
      <p:sp>
        <p:nvSpPr>
          <p:cNvPr id="5" name="Footer Placeholder 4">
            <a:extLst>
              <a:ext uri="{FF2B5EF4-FFF2-40B4-BE49-F238E27FC236}">
                <a16:creationId xmlns:a16="http://schemas.microsoft.com/office/drawing/2014/main" id="{99654355-1E8A-1D99-EE53-2F905C836A2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07E8C57-3392-8393-0CBD-4EAF3010D852}"/>
              </a:ext>
            </a:extLst>
          </p:cNvPr>
          <p:cNvSpPr>
            <a:spLocks noGrp="1"/>
          </p:cNvSpPr>
          <p:nvPr>
            <p:ph type="sldNum" sz="quarter" idx="12"/>
          </p:nvPr>
        </p:nvSpPr>
        <p:spPr/>
        <p:txBody>
          <a:bodyPr/>
          <a:lstStyle>
            <a:lvl1pPr>
              <a:defRPr/>
            </a:lvl1pPr>
          </a:lstStyle>
          <a:p>
            <a:pPr>
              <a:defRPr/>
            </a:pPr>
            <a:fld id="{A860D7DA-39E6-4E77-A901-B578D35C50B6}" type="slidenum">
              <a:rPr lang="en-US" altLang="en-US"/>
              <a:pPr>
                <a:defRPr/>
              </a:pPr>
              <a:t>‹#›</a:t>
            </a:fld>
            <a:endParaRPr lang="en-US" altLang="en-US"/>
          </a:p>
        </p:txBody>
      </p:sp>
    </p:spTree>
    <p:extLst>
      <p:ext uri="{BB962C8B-B14F-4D97-AF65-F5344CB8AC3E}">
        <p14:creationId xmlns:p14="http://schemas.microsoft.com/office/powerpoint/2010/main" val="2364925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3B43F3C6-026A-3E59-16A1-E7A520F93C6E}"/>
              </a:ext>
            </a:extLst>
          </p:cNvPr>
          <p:cNvSpPr>
            <a:spLocks noGrp="1"/>
          </p:cNvSpPr>
          <p:nvPr>
            <p:ph type="dt" sz="half" idx="10"/>
          </p:nvPr>
        </p:nvSpPr>
        <p:spPr/>
        <p:txBody>
          <a:bodyPr/>
          <a:lstStyle>
            <a:lvl1pPr>
              <a:defRPr/>
            </a:lvl1pPr>
          </a:lstStyle>
          <a:p>
            <a:pPr>
              <a:defRPr/>
            </a:pPr>
            <a:fld id="{767BBAA9-1102-4550-A485-F3422C55D7CF}" type="datetimeFigureOut">
              <a:rPr lang="en-US"/>
              <a:pPr>
                <a:defRPr/>
              </a:pPr>
              <a:t>6/23/2026</a:t>
            </a:fld>
            <a:endParaRPr lang="en-US"/>
          </a:p>
        </p:txBody>
      </p:sp>
      <p:sp>
        <p:nvSpPr>
          <p:cNvPr id="6" name="Footer Placeholder 4">
            <a:extLst>
              <a:ext uri="{FF2B5EF4-FFF2-40B4-BE49-F238E27FC236}">
                <a16:creationId xmlns:a16="http://schemas.microsoft.com/office/drawing/2014/main" id="{874D49DE-8D4B-B107-007D-FC1D500D5C2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C8C3B1C-83B1-D755-F195-80D5668229DB}"/>
              </a:ext>
            </a:extLst>
          </p:cNvPr>
          <p:cNvSpPr>
            <a:spLocks noGrp="1"/>
          </p:cNvSpPr>
          <p:nvPr>
            <p:ph type="sldNum" sz="quarter" idx="12"/>
          </p:nvPr>
        </p:nvSpPr>
        <p:spPr/>
        <p:txBody>
          <a:bodyPr/>
          <a:lstStyle>
            <a:lvl1pPr>
              <a:defRPr/>
            </a:lvl1pPr>
          </a:lstStyle>
          <a:p>
            <a:pPr>
              <a:defRPr/>
            </a:pPr>
            <a:fld id="{F44CC274-29C5-4CF6-A72D-8DC98A43C820}" type="slidenum">
              <a:rPr lang="en-US" altLang="en-US"/>
              <a:pPr>
                <a:defRPr/>
              </a:pPr>
              <a:t>‹#›</a:t>
            </a:fld>
            <a:endParaRPr lang="en-US" altLang="en-US"/>
          </a:p>
        </p:txBody>
      </p:sp>
    </p:spTree>
    <p:extLst>
      <p:ext uri="{BB962C8B-B14F-4D97-AF65-F5344CB8AC3E}">
        <p14:creationId xmlns:p14="http://schemas.microsoft.com/office/powerpoint/2010/main" val="41779579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29600" cy="532180"/>
          </a:xfrm>
        </p:spPr>
        <p:txBody>
          <a:bodyPr>
            <a:normAutofit/>
          </a:bodyPr>
          <a:lstStyle>
            <a:lvl1pPr algn="l">
              <a:defRPr sz="3600">
                <a:solidFill>
                  <a:srgbClr val="FFFF00"/>
                </a:solidFill>
              </a:defRPr>
            </a:lvl1pPr>
          </a:lstStyle>
          <a:p>
            <a:r>
              <a:rPr lang="en-US" dirty="0"/>
              <a:t>Click to edit Master title style</a:t>
            </a:r>
          </a:p>
        </p:txBody>
      </p:sp>
      <p:sp>
        <p:nvSpPr>
          <p:cNvPr id="3" name="Text Placeholder 2"/>
          <p:cNvSpPr>
            <a:spLocks noGrp="1"/>
          </p:cNvSpPr>
          <p:nvPr>
            <p:ph type="body" idx="1"/>
          </p:nvPr>
        </p:nvSpPr>
        <p:spPr>
          <a:xfrm>
            <a:off x="448965" y="1577497"/>
            <a:ext cx="4040188"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48965" y="2207360"/>
            <a:ext cx="4040188"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36790" y="1577497"/>
            <a:ext cx="404177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36790" y="2207360"/>
            <a:ext cx="404177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16:creationId xmlns:a16="http://schemas.microsoft.com/office/drawing/2014/main" id="{D762C58F-2CEC-AAB5-BEEE-2B4DE626A430}"/>
              </a:ext>
            </a:extLst>
          </p:cNvPr>
          <p:cNvSpPr>
            <a:spLocks noGrp="1"/>
          </p:cNvSpPr>
          <p:nvPr>
            <p:ph type="dt" sz="half" idx="10"/>
          </p:nvPr>
        </p:nvSpPr>
        <p:spPr/>
        <p:txBody>
          <a:bodyPr/>
          <a:lstStyle>
            <a:lvl1pPr>
              <a:defRPr/>
            </a:lvl1pPr>
          </a:lstStyle>
          <a:p>
            <a:pPr>
              <a:defRPr/>
            </a:pPr>
            <a:fld id="{67AD0AA7-DAC5-4C4D-8CB0-E7A9D1214DDD}" type="datetimeFigureOut">
              <a:rPr lang="en-US"/>
              <a:pPr>
                <a:defRPr/>
              </a:pPr>
              <a:t>6/23/2026</a:t>
            </a:fld>
            <a:endParaRPr lang="en-US"/>
          </a:p>
        </p:txBody>
      </p:sp>
      <p:sp>
        <p:nvSpPr>
          <p:cNvPr id="8" name="Footer Placeholder 4">
            <a:extLst>
              <a:ext uri="{FF2B5EF4-FFF2-40B4-BE49-F238E27FC236}">
                <a16:creationId xmlns:a16="http://schemas.microsoft.com/office/drawing/2014/main" id="{6FCD5B08-EE73-65A7-1385-78C5A448F9A7}"/>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F70785EC-5217-38CB-0B89-442143EB01A7}"/>
              </a:ext>
            </a:extLst>
          </p:cNvPr>
          <p:cNvSpPr>
            <a:spLocks noGrp="1"/>
          </p:cNvSpPr>
          <p:nvPr>
            <p:ph type="sldNum" sz="quarter" idx="12"/>
          </p:nvPr>
        </p:nvSpPr>
        <p:spPr/>
        <p:txBody>
          <a:bodyPr/>
          <a:lstStyle>
            <a:lvl1pPr>
              <a:defRPr/>
            </a:lvl1pPr>
          </a:lstStyle>
          <a:p>
            <a:pPr>
              <a:defRPr/>
            </a:pPr>
            <a:fld id="{B64841DE-A6FC-4E7D-AA8C-61FDA6160DA9}" type="slidenum">
              <a:rPr lang="en-US" altLang="en-US"/>
              <a:pPr>
                <a:defRPr/>
              </a:pPr>
              <a:t>‹#›</a:t>
            </a:fld>
            <a:endParaRPr lang="en-US" altLang="en-US"/>
          </a:p>
        </p:txBody>
      </p:sp>
    </p:spTree>
    <p:extLst>
      <p:ext uri="{BB962C8B-B14F-4D97-AF65-F5344CB8AC3E}">
        <p14:creationId xmlns:p14="http://schemas.microsoft.com/office/powerpoint/2010/main" val="3594693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BAED543E-43C2-D0CA-7977-CC2A7A04645F}"/>
              </a:ext>
            </a:extLst>
          </p:cNvPr>
          <p:cNvSpPr>
            <a:spLocks noGrp="1"/>
          </p:cNvSpPr>
          <p:nvPr>
            <p:ph type="dt" sz="half" idx="10"/>
          </p:nvPr>
        </p:nvSpPr>
        <p:spPr/>
        <p:txBody>
          <a:bodyPr/>
          <a:lstStyle>
            <a:lvl1pPr>
              <a:defRPr/>
            </a:lvl1pPr>
          </a:lstStyle>
          <a:p>
            <a:pPr>
              <a:defRPr/>
            </a:pPr>
            <a:fld id="{60ECCC13-25F9-459E-9F7E-CDEFB86B4351}" type="datetimeFigureOut">
              <a:rPr lang="en-US"/>
              <a:pPr>
                <a:defRPr/>
              </a:pPr>
              <a:t>6/23/2026</a:t>
            </a:fld>
            <a:endParaRPr lang="en-US"/>
          </a:p>
        </p:txBody>
      </p:sp>
      <p:sp>
        <p:nvSpPr>
          <p:cNvPr id="4" name="Footer Placeholder 4">
            <a:extLst>
              <a:ext uri="{FF2B5EF4-FFF2-40B4-BE49-F238E27FC236}">
                <a16:creationId xmlns:a16="http://schemas.microsoft.com/office/drawing/2014/main" id="{C43B1630-CA20-E6F9-8DFD-4A45696CE0AF}"/>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210FCBD-03A1-FBCD-64A5-5940A5F04456}"/>
              </a:ext>
            </a:extLst>
          </p:cNvPr>
          <p:cNvSpPr>
            <a:spLocks noGrp="1"/>
          </p:cNvSpPr>
          <p:nvPr>
            <p:ph type="sldNum" sz="quarter" idx="12"/>
          </p:nvPr>
        </p:nvSpPr>
        <p:spPr/>
        <p:txBody>
          <a:bodyPr/>
          <a:lstStyle>
            <a:lvl1pPr>
              <a:defRPr/>
            </a:lvl1pPr>
          </a:lstStyle>
          <a:p>
            <a:pPr>
              <a:defRPr/>
            </a:pPr>
            <a:fld id="{5435DDDE-3E6D-4990-A2F9-BBFA291B06D0}" type="slidenum">
              <a:rPr lang="en-US" altLang="en-US"/>
              <a:pPr>
                <a:defRPr/>
              </a:pPr>
              <a:t>‹#›</a:t>
            </a:fld>
            <a:endParaRPr lang="en-US" altLang="en-US"/>
          </a:p>
        </p:txBody>
      </p:sp>
    </p:spTree>
    <p:extLst>
      <p:ext uri="{BB962C8B-B14F-4D97-AF65-F5344CB8AC3E}">
        <p14:creationId xmlns:p14="http://schemas.microsoft.com/office/powerpoint/2010/main" val="1157940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25626B8-B476-6F35-1567-73F60845A166}"/>
              </a:ext>
            </a:extLst>
          </p:cNvPr>
          <p:cNvSpPr>
            <a:spLocks noGrp="1"/>
          </p:cNvSpPr>
          <p:nvPr>
            <p:ph type="dt" sz="half" idx="10"/>
          </p:nvPr>
        </p:nvSpPr>
        <p:spPr/>
        <p:txBody>
          <a:bodyPr/>
          <a:lstStyle>
            <a:lvl1pPr>
              <a:defRPr/>
            </a:lvl1pPr>
          </a:lstStyle>
          <a:p>
            <a:pPr>
              <a:defRPr/>
            </a:pPr>
            <a:fld id="{FEBDDB6D-C0FB-4627-A934-3867E8CE2B18}" type="datetimeFigureOut">
              <a:rPr lang="en-US"/>
              <a:pPr>
                <a:defRPr/>
              </a:pPr>
              <a:t>6/23/2026</a:t>
            </a:fld>
            <a:endParaRPr lang="en-US"/>
          </a:p>
        </p:txBody>
      </p:sp>
      <p:sp>
        <p:nvSpPr>
          <p:cNvPr id="3" name="Footer Placeholder 4">
            <a:extLst>
              <a:ext uri="{FF2B5EF4-FFF2-40B4-BE49-F238E27FC236}">
                <a16:creationId xmlns:a16="http://schemas.microsoft.com/office/drawing/2014/main" id="{20CDE8DF-ED05-C6A6-60AF-1BDE47C03CEA}"/>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10E54BF0-57C1-DA46-1245-DA7B938A4E4A}"/>
              </a:ext>
            </a:extLst>
          </p:cNvPr>
          <p:cNvSpPr>
            <a:spLocks noGrp="1"/>
          </p:cNvSpPr>
          <p:nvPr>
            <p:ph type="sldNum" sz="quarter" idx="12"/>
          </p:nvPr>
        </p:nvSpPr>
        <p:spPr/>
        <p:txBody>
          <a:bodyPr/>
          <a:lstStyle>
            <a:lvl1pPr>
              <a:defRPr/>
            </a:lvl1pPr>
          </a:lstStyle>
          <a:p>
            <a:pPr>
              <a:defRPr/>
            </a:pPr>
            <a:fld id="{138E4D17-3476-4429-B27A-732C8C82231F}" type="slidenum">
              <a:rPr lang="en-US" altLang="en-US"/>
              <a:pPr>
                <a:defRPr/>
              </a:pPr>
              <a:t>‹#›</a:t>
            </a:fld>
            <a:endParaRPr lang="en-US" altLang="en-US"/>
          </a:p>
        </p:txBody>
      </p:sp>
    </p:spTree>
    <p:extLst>
      <p:ext uri="{BB962C8B-B14F-4D97-AF65-F5344CB8AC3E}">
        <p14:creationId xmlns:p14="http://schemas.microsoft.com/office/powerpoint/2010/main" val="40154703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851F4625-0783-1DF1-66F7-421505D01208}"/>
              </a:ext>
            </a:extLst>
          </p:cNvPr>
          <p:cNvSpPr>
            <a:spLocks noGrp="1"/>
          </p:cNvSpPr>
          <p:nvPr>
            <p:ph type="dt" sz="half" idx="10"/>
          </p:nvPr>
        </p:nvSpPr>
        <p:spPr/>
        <p:txBody>
          <a:bodyPr/>
          <a:lstStyle>
            <a:lvl1pPr>
              <a:defRPr/>
            </a:lvl1pPr>
          </a:lstStyle>
          <a:p>
            <a:pPr>
              <a:defRPr/>
            </a:pPr>
            <a:fld id="{3133A016-B000-45F2-91CF-370F2F4399FC}" type="datetimeFigureOut">
              <a:rPr lang="en-US"/>
              <a:pPr>
                <a:defRPr/>
              </a:pPr>
              <a:t>6/23/2026</a:t>
            </a:fld>
            <a:endParaRPr lang="en-US"/>
          </a:p>
        </p:txBody>
      </p:sp>
      <p:sp>
        <p:nvSpPr>
          <p:cNvPr id="6" name="Footer Placeholder 4">
            <a:extLst>
              <a:ext uri="{FF2B5EF4-FFF2-40B4-BE49-F238E27FC236}">
                <a16:creationId xmlns:a16="http://schemas.microsoft.com/office/drawing/2014/main" id="{4E5D2F05-50DD-0318-E664-3509F25F9B2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3E1F2931-1247-10FC-338F-A9D659193140}"/>
              </a:ext>
            </a:extLst>
          </p:cNvPr>
          <p:cNvSpPr>
            <a:spLocks noGrp="1"/>
          </p:cNvSpPr>
          <p:nvPr>
            <p:ph type="sldNum" sz="quarter" idx="12"/>
          </p:nvPr>
        </p:nvSpPr>
        <p:spPr/>
        <p:txBody>
          <a:bodyPr/>
          <a:lstStyle>
            <a:lvl1pPr>
              <a:defRPr/>
            </a:lvl1pPr>
          </a:lstStyle>
          <a:p>
            <a:pPr>
              <a:defRPr/>
            </a:pPr>
            <a:fld id="{122708DE-8ACA-4641-9B7F-91B31FA2A67B}" type="slidenum">
              <a:rPr lang="en-US" altLang="en-US"/>
              <a:pPr>
                <a:defRPr/>
              </a:pPr>
              <a:t>‹#›</a:t>
            </a:fld>
            <a:endParaRPr lang="en-US" altLang="en-US"/>
          </a:p>
        </p:txBody>
      </p:sp>
    </p:spTree>
    <p:extLst>
      <p:ext uri="{BB962C8B-B14F-4D97-AF65-F5344CB8AC3E}">
        <p14:creationId xmlns:p14="http://schemas.microsoft.com/office/powerpoint/2010/main" val="588723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40F5877-C0B6-4557-044D-72AA4B8C9874}"/>
              </a:ext>
            </a:extLst>
          </p:cNvPr>
          <p:cNvSpPr>
            <a:spLocks noGrp="1"/>
          </p:cNvSpPr>
          <p:nvPr>
            <p:ph type="dt" sz="half" idx="10"/>
          </p:nvPr>
        </p:nvSpPr>
        <p:spPr/>
        <p:txBody>
          <a:bodyPr/>
          <a:lstStyle>
            <a:lvl1pPr>
              <a:defRPr/>
            </a:lvl1pPr>
          </a:lstStyle>
          <a:p>
            <a:pPr>
              <a:defRPr/>
            </a:pPr>
            <a:fld id="{1BB706DE-1DB3-47BF-B7DF-BAC4A6F69A42}" type="datetimeFigureOut">
              <a:rPr lang="en-US"/>
              <a:pPr>
                <a:defRPr/>
              </a:pPr>
              <a:t>6/23/2026</a:t>
            </a:fld>
            <a:endParaRPr lang="en-US"/>
          </a:p>
        </p:txBody>
      </p:sp>
      <p:sp>
        <p:nvSpPr>
          <p:cNvPr id="6" name="Footer Placeholder 4">
            <a:extLst>
              <a:ext uri="{FF2B5EF4-FFF2-40B4-BE49-F238E27FC236}">
                <a16:creationId xmlns:a16="http://schemas.microsoft.com/office/drawing/2014/main" id="{8D6774F3-67E7-855F-3806-19699EFCB9F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360DF1B6-8A67-3843-767A-17036D097B63}"/>
              </a:ext>
            </a:extLst>
          </p:cNvPr>
          <p:cNvSpPr>
            <a:spLocks noGrp="1"/>
          </p:cNvSpPr>
          <p:nvPr>
            <p:ph type="sldNum" sz="quarter" idx="12"/>
          </p:nvPr>
        </p:nvSpPr>
        <p:spPr/>
        <p:txBody>
          <a:bodyPr/>
          <a:lstStyle>
            <a:lvl1pPr>
              <a:defRPr/>
            </a:lvl1pPr>
          </a:lstStyle>
          <a:p>
            <a:pPr>
              <a:defRPr/>
            </a:pPr>
            <a:fld id="{90DED60D-BF1A-4E0E-89CB-E3D0F26D4FEA}" type="slidenum">
              <a:rPr lang="en-US" altLang="en-US"/>
              <a:pPr>
                <a:defRPr/>
              </a:pPr>
              <a:t>‹#›</a:t>
            </a:fld>
            <a:endParaRPr lang="en-US" altLang="en-US"/>
          </a:p>
        </p:txBody>
      </p:sp>
    </p:spTree>
    <p:extLst>
      <p:ext uri="{BB962C8B-B14F-4D97-AF65-F5344CB8AC3E}">
        <p14:creationId xmlns:p14="http://schemas.microsoft.com/office/powerpoint/2010/main" val="441842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7BE883-20BD-D3AB-E796-D6EA8D18ACFD}"/>
              </a:ext>
            </a:extLst>
          </p:cNvPr>
          <p:cNvSpPr>
            <a:spLocks noGrp="1"/>
          </p:cNvSpPr>
          <p:nvPr>
            <p:ph type="dt" sz="half" idx="10"/>
          </p:nvPr>
        </p:nvSpPr>
        <p:spPr/>
        <p:txBody>
          <a:bodyPr/>
          <a:lstStyle>
            <a:lvl1pPr>
              <a:defRPr/>
            </a:lvl1pPr>
          </a:lstStyle>
          <a:p>
            <a:pPr>
              <a:defRPr/>
            </a:pPr>
            <a:fld id="{53DFFB67-78EC-46A1-9C32-76CDD2B79964}" type="datetimeFigureOut">
              <a:rPr lang="en-US"/>
              <a:pPr>
                <a:defRPr/>
              </a:pPr>
              <a:t>6/23/2026</a:t>
            </a:fld>
            <a:endParaRPr lang="en-US"/>
          </a:p>
        </p:txBody>
      </p:sp>
      <p:sp>
        <p:nvSpPr>
          <p:cNvPr id="5" name="Footer Placeholder 4">
            <a:extLst>
              <a:ext uri="{FF2B5EF4-FFF2-40B4-BE49-F238E27FC236}">
                <a16:creationId xmlns:a16="http://schemas.microsoft.com/office/drawing/2014/main" id="{769CA5E7-2CF7-E777-3685-B7240739603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6B16C54-C9A8-B9E4-5268-E6E94B222E59}"/>
              </a:ext>
            </a:extLst>
          </p:cNvPr>
          <p:cNvSpPr>
            <a:spLocks noGrp="1"/>
          </p:cNvSpPr>
          <p:nvPr>
            <p:ph type="sldNum" sz="quarter" idx="12"/>
          </p:nvPr>
        </p:nvSpPr>
        <p:spPr/>
        <p:txBody>
          <a:bodyPr/>
          <a:lstStyle>
            <a:lvl1pPr>
              <a:defRPr/>
            </a:lvl1pPr>
          </a:lstStyle>
          <a:p>
            <a:pPr>
              <a:defRPr/>
            </a:pPr>
            <a:fld id="{742C8ED0-5EEA-4737-9D2F-B1250C833AB9}" type="slidenum">
              <a:rPr lang="en-US" altLang="en-US"/>
              <a:pPr>
                <a:defRPr/>
              </a:pPr>
              <a:t>‹#›</a:t>
            </a:fld>
            <a:endParaRPr lang="en-US" altLang="en-US"/>
          </a:p>
        </p:txBody>
      </p:sp>
    </p:spTree>
    <p:extLst>
      <p:ext uri="{BB962C8B-B14F-4D97-AF65-F5344CB8AC3E}">
        <p14:creationId xmlns:p14="http://schemas.microsoft.com/office/powerpoint/2010/main" val="39520843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9DB31D-4E36-25E3-D1B6-48CFBDCC90CF}"/>
              </a:ext>
            </a:extLst>
          </p:cNvPr>
          <p:cNvSpPr>
            <a:spLocks noGrp="1"/>
          </p:cNvSpPr>
          <p:nvPr>
            <p:ph type="dt" sz="half" idx="10"/>
          </p:nvPr>
        </p:nvSpPr>
        <p:spPr/>
        <p:txBody>
          <a:bodyPr/>
          <a:lstStyle>
            <a:lvl1pPr>
              <a:defRPr/>
            </a:lvl1pPr>
          </a:lstStyle>
          <a:p>
            <a:pPr>
              <a:defRPr/>
            </a:pPr>
            <a:fld id="{827D58F0-DEE7-4711-89B8-1D6F63AAE3B7}" type="datetimeFigureOut">
              <a:rPr lang="en-US"/>
              <a:pPr>
                <a:defRPr/>
              </a:pPr>
              <a:t>6/23/2026</a:t>
            </a:fld>
            <a:endParaRPr lang="en-US"/>
          </a:p>
        </p:txBody>
      </p:sp>
      <p:sp>
        <p:nvSpPr>
          <p:cNvPr id="5" name="Footer Placeholder 4">
            <a:extLst>
              <a:ext uri="{FF2B5EF4-FFF2-40B4-BE49-F238E27FC236}">
                <a16:creationId xmlns:a16="http://schemas.microsoft.com/office/drawing/2014/main" id="{9E47EBE4-DCD1-30EE-4057-C6CA219BE0D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EA08167-06A8-9781-99FF-8DD51CB6C695}"/>
              </a:ext>
            </a:extLst>
          </p:cNvPr>
          <p:cNvSpPr>
            <a:spLocks noGrp="1"/>
          </p:cNvSpPr>
          <p:nvPr>
            <p:ph type="sldNum" sz="quarter" idx="12"/>
          </p:nvPr>
        </p:nvSpPr>
        <p:spPr/>
        <p:txBody>
          <a:bodyPr/>
          <a:lstStyle>
            <a:lvl1pPr>
              <a:defRPr/>
            </a:lvl1pPr>
          </a:lstStyle>
          <a:p>
            <a:pPr>
              <a:defRPr/>
            </a:pPr>
            <a:fld id="{72610A1B-30F6-474C-8286-4B6B846B6EA8}" type="slidenum">
              <a:rPr lang="en-US" altLang="en-US"/>
              <a:pPr>
                <a:defRPr/>
              </a:pPr>
              <a:t>‹#›</a:t>
            </a:fld>
            <a:endParaRPr lang="en-US" altLang="en-US"/>
          </a:p>
        </p:txBody>
      </p:sp>
    </p:spTree>
    <p:extLst>
      <p:ext uri="{BB962C8B-B14F-4D97-AF65-F5344CB8AC3E}">
        <p14:creationId xmlns:p14="http://schemas.microsoft.com/office/powerpoint/2010/main" val="31394594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6C5E862-6DFF-CA71-CEA1-4EAE15D138EE}"/>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C99B76E-141B-EC14-CBB6-B9A5682D7222}"/>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261B1A8-046D-633C-7A51-78F881E7719F}"/>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36239D28-7770-4C94-8C03-21DDA33ADBB4}" type="datetimeFigureOut">
              <a:rPr lang="en-US"/>
              <a:pPr>
                <a:defRPr/>
              </a:pPr>
              <a:t>6/23/2026</a:t>
            </a:fld>
            <a:endParaRPr lang="en-US"/>
          </a:p>
        </p:txBody>
      </p:sp>
      <p:sp>
        <p:nvSpPr>
          <p:cNvPr id="5" name="Footer Placeholder 4">
            <a:extLst>
              <a:ext uri="{FF2B5EF4-FFF2-40B4-BE49-F238E27FC236}">
                <a16:creationId xmlns:a16="http://schemas.microsoft.com/office/drawing/2014/main" id="{1B70B21A-2B26-FFE9-862B-CFFC732AC587}"/>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B4143B99-B28D-38FE-A7E4-445A4C7DB46A}"/>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48F30B35-F889-412B-9AC1-18E5E2D8F9BB}"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tiff"/><Relationship Id="rId7"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mailto:enquiries@hudsonprimary.co.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F7E5C-2BDD-D252-33EA-375AC99DEAE5}"/>
              </a:ext>
            </a:extLst>
          </p:cNvPr>
          <p:cNvSpPr>
            <a:spLocks noGrp="1"/>
          </p:cNvSpPr>
          <p:nvPr>
            <p:ph type="ctrTitle"/>
          </p:nvPr>
        </p:nvSpPr>
        <p:spPr>
          <a:xfrm>
            <a:off x="449263" y="3887788"/>
            <a:ext cx="8245475" cy="1373187"/>
          </a:xfrm>
        </p:spPr>
        <p:txBody>
          <a:bodyPr rtlCol="0"/>
          <a:lstStyle/>
          <a:p>
            <a:pPr eaLnBrk="1" fontAlgn="auto" hangingPunct="1">
              <a:spcAft>
                <a:spcPts val="0"/>
              </a:spcAft>
              <a:defRPr/>
            </a:pPr>
            <a:r>
              <a:rPr lang="en-US" sz="3200" dirty="0">
                <a:latin typeface="Comic Sans MS" panose="030F0702030302020204" pitchFamily="66" charset="0"/>
              </a:rPr>
              <a:t>Welcome to </a:t>
            </a:r>
            <a:br>
              <a:rPr lang="en-US" sz="3200" dirty="0">
                <a:latin typeface="Comic Sans MS" panose="030F0702030302020204" pitchFamily="66" charset="0"/>
              </a:rPr>
            </a:br>
            <a:r>
              <a:rPr lang="en-US" sz="3200" dirty="0">
                <a:latin typeface="Comic Sans MS" panose="030F0702030302020204" pitchFamily="66" charset="0"/>
              </a:rPr>
              <a:t>the New School Year</a:t>
            </a:r>
          </a:p>
        </p:txBody>
      </p:sp>
      <p:sp>
        <p:nvSpPr>
          <p:cNvPr id="3" name="Subtitle 2">
            <a:extLst>
              <a:ext uri="{FF2B5EF4-FFF2-40B4-BE49-F238E27FC236}">
                <a16:creationId xmlns:a16="http://schemas.microsoft.com/office/drawing/2014/main" id="{DBBC568B-B79A-E187-DA7C-0B032A482C1D}"/>
              </a:ext>
            </a:extLst>
          </p:cNvPr>
          <p:cNvSpPr>
            <a:spLocks noGrp="1"/>
          </p:cNvSpPr>
          <p:nvPr>
            <p:ph type="subTitle" idx="1"/>
          </p:nvPr>
        </p:nvSpPr>
        <p:spPr>
          <a:xfrm>
            <a:off x="449263" y="5260975"/>
            <a:ext cx="8245475" cy="1374775"/>
          </a:xfrm>
        </p:spPr>
        <p:txBody>
          <a:bodyPr rtlCol="0"/>
          <a:lstStyle/>
          <a:p>
            <a:pPr eaLnBrk="1" fontAlgn="auto" hangingPunct="1">
              <a:spcAft>
                <a:spcPts val="0"/>
              </a:spcAft>
              <a:defRPr/>
            </a:pPr>
            <a:r>
              <a:rPr lang="en-US" dirty="0">
                <a:solidFill>
                  <a:srgbClr val="FF0000"/>
                </a:solidFill>
                <a:effectLst>
                  <a:outerShdw blurRad="38100" dist="38100" dir="2700000" algn="tl">
                    <a:srgbClr val="000000">
                      <a:alpha val="43137"/>
                    </a:srgbClr>
                  </a:outerShdw>
                </a:effectLst>
                <a:latin typeface="Comic Sans MS" panose="030F0702030302020204" pitchFamily="66" charset="0"/>
              </a:rPr>
              <a:t>A year in Sycamore Class</a:t>
            </a:r>
          </a:p>
        </p:txBody>
      </p:sp>
      <p:sp>
        <p:nvSpPr>
          <p:cNvPr id="5" name="TextBox 4">
            <a:extLst>
              <a:ext uri="{FF2B5EF4-FFF2-40B4-BE49-F238E27FC236}">
                <a16:creationId xmlns:a16="http://schemas.microsoft.com/office/drawing/2014/main" id="{E41E746C-0EF8-1520-5591-0A73B4D757E4}"/>
              </a:ext>
            </a:extLst>
          </p:cNvPr>
          <p:cNvSpPr txBox="1"/>
          <p:nvPr/>
        </p:nvSpPr>
        <p:spPr>
          <a:xfrm>
            <a:off x="0" y="6451600"/>
            <a:ext cx="3970338" cy="338138"/>
          </a:xfrm>
          <a:prstGeom prst="rect">
            <a:avLst/>
          </a:prstGeom>
          <a:noFill/>
        </p:spPr>
        <p:txBody>
          <a:bodyPr>
            <a:spAutoFit/>
          </a:bodyPr>
          <a:lstStyle/>
          <a:p>
            <a:pPr eaLnBrk="1" fontAlgn="auto" hangingPunct="1">
              <a:spcBef>
                <a:spcPts val="0"/>
              </a:spcBef>
              <a:spcAft>
                <a:spcPts val="0"/>
              </a:spcAft>
              <a:defRPr/>
            </a:pPr>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3077" name="Picture 3">
            <a:extLst>
              <a:ext uri="{FF2B5EF4-FFF2-40B4-BE49-F238E27FC236}">
                <a16:creationId xmlns:a16="http://schemas.microsoft.com/office/drawing/2014/main" id="{507BC33D-752C-24A6-284F-E9B7145E4C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323" t="8466" r="2963" b="10341"/>
          <a:stretch>
            <a:fillRect/>
          </a:stretch>
        </p:blipFill>
        <p:spPr bwMode="auto">
          <a:xfrm>
            <a:off x="5159375" y="419100"/>
            <a:ext cx="3640138" cy="210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6">
            <a:extLst>
              <a:ext uri="{FF2B5EF4-FFF2-40B4-BE49-F238E27FC236}">
                <a16:creationId xmlns:a16="http://schemas.microsoft.com/office/drawing/2014/main" id="{46E47215-986D-602E-4C7E-805F450820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3975" y="1290638"/>
            <a:ext cx="1222375"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95FD6-4A0C-C66E-6206-5C9E38347024}"/>
              </a:ext>
            </a:extLst>
          </p:cNvPr>
          <p:cNvSpPr>
            <a:spLocks noGrp="1"/>
          </p:cNvSpPr>
          <p:nvPr>
            <p:ph type="title"/>
          </p:nvPr>
        </p:nvSpPr>
        <p:spPr>
          <a:xfrm>
            <a:off x="449263" y="985838"/>
            <a:ext cx="8229600" cy="611187"/>
          </a:xfrm>
        </p:spPr>
        <p:txBody>
          <a:bodyPr>
            <a:normAutofit fontScale="90000"/>
          </a:bodyPr>
          <a:lstStyle/>
          <a:p>
            <a:pPr>
              <a:defRPr/>
            </a:pPr>
            <a:r>
              <a:rPr lang="en-US" dirty="0">
                <a:latin typeface="Comic Sans MS" panose="030F0702030302020204" pitchFamily="66" charset="0"/>
              </a:rPr>
              <a:t>In this welcome session we will cover:</a:t>
            </a:r>
          </a:p>
        </p:txBody>
      </p:sp>
      <p:sp>
        <p:nvSpPr>
          <p:cNvPr id="3" name="Content Placeholder 2">
            <a:extLst>
              <a:ext uri="{FF2B5EF4-FFF2-40B4-BE49-F238E27FC236}">
                <a16:creationId xmlns:a16="http://schemas.microsoft.com/office/drawing/2014/main" id="{9AA82F1B-7257-6FA0-0D38-13EE490DA2DF}"/>
              </a:ext>
            </a:extLst>
          </p:cNvPr>
          <p:cNvSpPr>
            <a:spLocks noGrp="1"/>
          </p:cNvSpPr>
          <p:nvPr>
            <p:ph idx="1"/>
          </p:nvPr>
        </p:nvSpPr>
        <p:spPr>
          <a:xfrm>
            <a:off x="449263" y="1597025"/>
            <a:ext cx="8229600" cy="4275138"/>
          </a:xfrm>
        </p:spPr>
        <p:txBody>
          <a:bodyPr>
            <a:normAutofit fontScale="92500" lnSpcReduction="10000"/>
          </a:bodyPr>
          <a:lstStyle/>
          <a:p>
            <a:pPr>
              <a:defRPr/>
            </a:pPr>
            <a:r>
              <a:rPr lang="en-US" dirty="0">
                <a:latin typeface="Comic Sans MS" panose="030F0702030302020204" pitchFamily="66" charset="0"/>
              </a:rPr>
              <a:t>The curriculum expectation for the end of year</a:t>
            </a:r>
          </a:p>
          <a:p>
            <a:pPr>
              <a:defRPr/>
            </a:pPr>
            <a:r>
              <a:rPr lang="en-US" dirty="0">
                <a:latin typeface="Comic Sans MS" panose="030F0702030302020204" pitchFamily="66" charset="0"/>
              </a:rPr>
              <a:t>Our Learning Journey themes and adventures</a:t>
            </a:r>
          </a:p>
          <a:p>
            <a:pPr>
              <a:defRPr/>
            </a:pPr>
            <a:r>
              <a:rPr lang="en-US" dirty="0">
                <a:latin typeface="Comic Sans MS" panose="030F0702030302020204" pitchFamily="66" charset="0"/>
              </a:rPr>
              <a:t>The usual routine in class</a:t>
            </a:r>
          </a:p>
          <a:p>
            <a:pPr>
              <a:defRPr/>
            </a:pPr>
            <a:r>
              <a:rPr lang="en-US" dirty="0">
                <a:latin typeface="Comic Sans MS" panose="030F0702030302020204" pitchFamily="66" charset="0"/>
              </a:rPr>
              <a:t>Rewards for our wonderful children</a:t>
            </a:r>
          </a:p>
          <a:p>
            <a:pPr>
              <a:defRPr/>
            </a:pPr>
            <a:r>
              <a:rPr lang="en-US" dirty="0">
                <a:latin typeface="Comic Sans MS" panose="030F0702030302020204" pitchFamily="66" charset="0"/>
              </a:rPr>
              <a:t>Home learning and the expectation of a Hudson parent in this class</a:t>
            </a:r>
          </a:p>
          <a:p>
            <a:pPr>
              <a:defRPr/>
            </a:pPr>
            <a:r>
              <a:rPr lang="en-US" dirty="0">
                <a:latin typeface="Comic Sans MS" panose="030F0702030302020204" pitchFamily="66" charset="0"/>
              </a:rPr>
              <a:t>Communication with families</a:t>
            </a:r>
          </a:p>
          <a:p>
            <a:pPr>
              <a:defRPr/>
            </a:pPr>
            <a:r>
              <a:rPr lang="en-US" dirty="0">
                <a:latin typeface="Comic Sans MS" panose="030F0702030302020204" pitchFamily="66" charset="0"/>
              </a:rPr>
              <a:t>Settling in information – how the year is going so far (in general)</a:t>
            </a:r>
          </a:p>
          <a:p>
            <a:pPr>
              <a:defRPr/>
            </a:pPr>
            <a:r>
              <a:rPr lang="en-US" dirty="0">
                <a:latin typeface="Comic Sans MS" panose="030F0702030302020204" pitchFamily="66" charset="0"/>
              </a:rPr>
              <a:t>Things we are looking forward to this year</a:t>
            </a:r>
          </a:p>
          <a:p>
            <a:pPr>
              <a:defRPr/>
            </a:pPr>
            <a:endParaRPr lang="en-US" dirty="0"/>
          </a:p>
          <a:p>
            <a:pPr marL="0" indent="0">
              <a:buFont typeface="Arial" panose="020B0604020202020204" pitchFamily="34" charset="0"/>
              <a:buNone/>
              <a:defRPr/>
            </a:pPr>
            <a:endParaRPr lang="en-US" dirty="0"/>
          </a:p>
        </p:txBody>
      </p:sp>
      <p:sp>
        <p:nvSpPr>
          <p:cNvPr id="5" name="TextBox 4">
            <a:extLst>
              <a:ext uri="{FF2B5EF4-FFF2-40B4-BE49-F238E27FC236}">
                <a16:creationId xmlns:a16="http://schemas.microsoft.com/office/drawing/2014/main" id="{63EAB4E7-335C-4244-30ED-49BE2E761BA2}"/>
              </a:ext>
            </a:extLst>
          </p:cNvPr>
          <p:cNvSpPr txBox="1"/>
          <p:nvPr/>
        </p:nvSpPr>
        <p:spPr>
          <a:xfrm>
            <a:off x="2740025" y="6483350"/>
            <a:ext cx="3970338" cy="338138"/>
          </a:xfrm>
          <a:prstGeom prst="rect">
            <a:avLst/>
          </a:prstGeom>
          <a:noFill/>
        </p:spPr>
        <p:txBody>
          <a:bodyPr>
            <a:spAutoFit/>
          </a:bodyPr>
          <a:lstStyle/>
          <a:p>
            <a:pPr>
              <a:defRPr/>
            </a:pPr>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DBC857-876B-AB6A-0B14-572AF4C505ED}"/>
              </a:ext>
            </a:extLst>
          </p:cNvPr>
          <p:cNvSpPr>
            <a:spLocks noGrp="1"/>
          </p:cNvSpPr>
          <p:nvPr>
            <p:ph idx="1"/>
          </p:nvPr>
        </p:nvSpPr>
        <p:spPr>
          <a:xfrm>
            <a:off x="198438" y="985838"/>
            <a:ext cx="6946900" cy="6107112"/>
          </a:xfrm>
        </p:spPr>
        <p:txBody>
          <a:bodyPr rtlCol="0">
            <a:normAutofit fontScale="55000" lnSpcReduction="20000"/>
          </a:bodyPr>
          <a:lstStyle/>
          <a:p>
            <a:pPr eaLnBrk="1" fontAlgn="auto" hangingPunct="1">
              <a:spcAft>
                <a:spcPts val="0"/>
              </a:spcAft>
              <a:defRPr/>
            </a:pPr>
            <a:r>
              <a:rPr lang="en-GB" sz="3800" dirty="0">
                <a:latin typeface="Comic Sans MS" panose="030F0702030302020204" pitchFamily="66" charset="0"/>
              </a:rPr>
              <a:t>Year 1 is my favourite year to teach.  I’ve been teaching for </a:t>
            </a:r>
            <a:r>
              <a:rPr lang="en-GB" sz="3800" dirty="0" err="1">
                <a:latin typeface="Comic Sans MS" panose="030F0702030302020204" pitchFamily="66" charset="0"/>
              </a:rPr>
              <a:t>twwlve</a:t>
            </a:r>
            <a:r>
              <a:rPr lang="en-GB" sz="3800" dirty="0">
                <a:latin typeface="Comic Sans MS" panose="030F0702030302020204" pitchFamily="66" charset="0"/>
              </a:rPr>
              <a:t> years now and I’ve taught in years 1,2 and 4 but my most favourite year is definitely Y1.  I like your age, little personalities and how your independence develops throughout the year! Mrs </a:t>
            </a:r>
            <a:r>
              <a:rPr lang="en-GB" sz="3800" dirty="0" err="1">
                <a:latin typeface="Comic Sans MS" panose="030F0702030302020204" pitchFamily="66" charset="0"/>
              </a:rPr>
              <a:t>Mckie</a:t>
            </a:r>
            <a:r>
              <a:rPr lang="en-GB" sz="3800" dirty="0">
                <a:latin typeface="Comic Sans MS" panose="030F0702030302020204" pitchFamily="66" charset="0"/>
              </a:rPr>
              <a:t> and Miss Houston will be in class with us everyday. </a:t>
            </a:r>
          </a:p>
          <a:p>
            <a:pPr eaLnBrk="1" fontAlgn="auto" hangingPunct="1">
              <a:spcAft>
                <a:spcPts val="0"/>
              </a:spcAft>
              <a:defRPr/>
            </a:pPr>
            <a:r>
              <a:rPr lang="en-GB" sz="3800" dirty="0">
                <a:latin typeface="Comic Sans MS" panose="030F0702030302020204" pitchFamily="66" charset="0"/>
              </a:rPr>
              <a:t>Year 1 is such an exciting year; from the challenge of our quick paced fun lessons and being that positive role model and buddy to Reception, through to watching you move onto Year 2 and creating many beautiful memories.  </a:t>
            </a:r>
          </a:p>
          <a:p>
            <a:pPr eaLnBrk="1" fontAlgn="auto" hangingPunct="1">
              <a:spcAft>
                <a:spcPts val="0"/>
              </a:spcAft>
              <a:defRPr/>
            </a:pPr>
            <a:r>
              <a:rPr lang="en-GB" sz="3800" dirty="0">
                <a:latin typeface="Comic Sans MS" panose="030F0702030302020204" pitchFamily="66" charset="0"/>
              </a:rPr>
              <a:t>In Year 1, we only ever ask you to try your very best. We will make sure that you all get the help you need and that we will be there with you to make sure that you feel confident and relaxed throughout the year- we will tackle any challenge together and are here to support you every step of the journey. </a:t>
            </a:r>
          </a:p>
          <a:p>
            <a:pPr eaLnBrk="1" fontAlgn="auto" hangingPunct="1">
              <a:spcAft>
                <a:spcPts val="0"/>
              </a:spcAft>
              <a:defRPr/>
            </a:pPr>
            <a:endParaRPr lang="en-US" dirty="0"/>
          </a:p>
          <a:p>
            <a:pPr marL="0" indent="0" eaLnBrk="1" fontAlgn="auto" hangingPunct="1">
              <a:spcAft>
                <a:spcPts val="0"/>
              </a:spcAft>
              <a:buFont typeface="Arial" panose="020B0604020202020204" pitchFamily="34" charset="0"/>
              <a:buNone/>
              <a:defRPr/>
            </a:pPr>
            <a:endParaRPr lang="en-US" dirty="0"/>
          </a:p>
        </p:txBody>
      </p:sp>
      <p:sp>
        <p:nvSpPr>
          <p:cNvPr id="5" name="TextBox 4">
            <a:extLst>
              <a:ext uri="{FF2B5EF4-FFF2-40B4-BE49-F238E27FC236}">
                <a16:creationId xmlns:a16="http://schemas.microsoft.com/office/drawing/2014/main" id="{5CA328EC-2F16-9C8C-C7E5-78F628A24062}"/>
              </a:ext>
            </a:extLst>
          </p:cNvPr>
          <p:cNvSpPr txBox="1"/>
          <p:nvPr/>
        </p:nvSpPr>
        <p:spPr>
          <a:xfrm>
            <a:off x="2740025" y="6483350"/>
            <a:ext cx="3970338" cy="338138"/>
          </a:xfrm>
          <a:prstGeom prst="rect">
            <a:avLst/>
          </a:prstGeom>
          <a:noFill/>
        </p:spPr>
        <p:txBody>
          <a:bodyPr>
            <a:spAutoFit/>
          </a:bodyPr>
          <a:lstStyle/>
          <a:p>
            <a:pPr eaLnBrk="1" fontAlgn="auto" hangingPunct="1">
              <a:spcBef>
                <a:spcPts val="0"/>
              </a:spcBef>
              <a:spcAft>
                <a:spcPts val="0"/>
              </a:spcAft>
              <a:defRPr/>
            </a:pPr>
            <a:r>
              <a:rPr lang="en-GB" sz="1600" dirty="0">
                <a:solidFill>
                  <a:schemeClr val="tx2">
                    <a:lumMod val="60000"/>
                    <a:lumOff val="40000"/>
                  </a:schemeClr>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5124" name="Picture 9">
            <a:extLst>
              <a:ext uri="{FF2B5EF4-FFF2-40B4-BE49-F238E27FC236}">
                <a16:creationId xmlns:a16="http://schemas.microsoft.com/office/drawing/2014/main" id="{ABA73979-205D-9824-816A-895B766135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6182" t="12865" r="35768" b="11761"/>
          <a:stretch>
            <a:fillRect/>
          </a:stretch>
        </p:blipFill>
        <p:spPr bwMode="auto">
          <a:xfrm>
            <a:off x="7473950" y="681038"/>
            <a:ext cx="1316038" cy="181292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125" name="Picture 6">
            <a:extLst>
              <a:ext uri="{FF2B5EF4-FFF2-40B4-BE49-F238E27FC236}">
                <a16:creationId xmlns:a16="http://schemas.microsoft.com/office/drawing/2014/main" id="{59718D55-2DEA-DDFB-6188-EA3ACFECE8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8659" t="25122" r="47693" b="15170"/>
          <a:stretch>
            <a:fillRect/>
          </a:stretch>
        </p:blipFill>
        <p:spPr bwMode="auto">
          <a:xfrm>
            <a:off x="7473950" y="2665413"/>
            <a:ext cx="1373188"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3">
            <a:extLst>
              <a:ext uri="{FF2B5EF4-FFF2-40B4-BE49-F238E27FC236}">
                <a16:creationId xmlns:a16="http://schemas.microsoft.com/office/drawing/2014/main" id="{CD830982-5EDC-9B7C-20A6-8B998DCC5A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54900" y="4737100"/>
            <a:ext cx="1392238" cy="189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98DC9C07-79F1-DCDC-3F1C-7C07373730EE}"/>
              </a:ext>
            </a:extLst>
          </p:cNvPr>
          <p:cNvSpPr>
            <a:spLocks noGrp="1" noChangeArrowheads="1"/>
          </p:cNvSpPr>
          <p:nvPr>
            <p:ph type="title"/>
          </p:nvPr>
        </p:nvSpPr>
        <p:spPr>
          <a:xfrm>
            <a:off x="276225" y="833438"/>
            <a:ext cx="6718300" cy="868362"/>
          </a:xfrm>
        </p:spPr>
        <p:txBody>
          <a:bodyPr/>
          <a:lstStyle/>
          <a:p>
            <a:r>
              <a:rPr lang="en-US" altLang="en-US">
                <a:latin typeface="Comic Sans MS" panose="030F0702030302020204" pitchFamily="66" charset="0"/>
              </a:rPr>
              <a:t>Sycamore’s routine</a:t>
            </a:r>
          </a:p>
        </p:txBody>
      </p:sp>
      <p:sp>
        <p:nvSpPr>
          <p:cNvPr id="3" name="Content Placeholder 2">
            <a:extLst>
              <a:ext uri="{FF2B5EF4-FFF2-40B4-BE49-F238E27FC236}">
                <a16:creationId xmlns:a16="http://schemas.microsoft.com/office/drawing/2014/main" id="{6DB26D0E-2E9B-ECFE-CBDF-8F53901B4A42}"/>
              </a:ext>
            </a:extLst>
          </p:cNvPr>
          <p:cNvSpPr>
            <a:spLocks noGrp="1"/>
          </p:cNvSpPr>
          <p:nvPr>
            <p:ph idx="1"/>
          </p:nvPr>
        </p:nvSpPr>
        <p:spPr>
          <a:xfrm>
            <a:off x="276225" y="1597025"/>
            <a:ext cx="8245475" cy="5497513"/>
          </a:xfrm>
        </p:spPr>
        <p:txBody>
          <a:bodyPr>
            <a:normAutofit fontScale="92500" lnSpcReduction="20000"/>
          </a:bodyPr>
          <a:lstStyle/>
          <a:p>
            <a:pPr>
              <a:defRPr/>
            </a:pPr>
            <a:r>
              <a:rPr lang="en-GB" altLang="en-US" dirty="0">
                <a:latin typeface="Comic Sans MS" panose="030F0702030302020204" pitchFamily="66" charset="0"/>
              </a:rPr>
              <a:t>Children arrive 8:40am</a:t>
            </a:r>
          </a:p>
          <a:p>
            <a:pPr>
              <a:defRPr/>
            </a:pPr>
            <a:r>
              <a:rPr lang="en-GB" altLang="en-US" dirty="0">
                <a:latin typeface="Comic Sans MS" panose="030F0702030302020204" pitchFamily="66" charset="0"/>
              </a:rPr>
              <a:t>Class registration &amp; handwriting</a:t>
            </a:r>
          </a:p>
          <a:p>
            <a:pPr>
              <a:defRPr/>
            </a:pPr>
            <a:r>
              <a:rPr lang="en-GB" altLang="en-US" dirty="0">
                <a:latin typeface="Comic Sans MS" panose="030F0702030302020204" pitchFamily="66" charset="0"/>
              </a:rPr>
              <a:t>RWI</a:t>
            </a:r>
          </a:p>
          <a:p>
            <a:pPr>
              <a:defRPr/>
            </a:pPr>
            <a:r>
              <a:rPr lang="en-GB" altLang="en-US" dirty="0">
                <a:latin typeface="Comic Sans MS" panose="030F0702030302020204" pitchFamily="66" charset="0"/>
              </a:rPr>
              <a:t>Literacy</a:t>
            </a:r>
          </a:p>
          <a:p>
            <a:pPr>
              <a:defRPr/>
            </a:pPr>
            <a:r>
              <a:rPr lang="en-US" altLang="en-US" dirty="0">
                <a:latin typeface="Comic Sans MS" panose="030F0702030302020204" pitchFamily="66" charset="0"/>
              </a:rPr>
              <a:t>B</a:t>
            </a:r>
            <a:r>
              <a:rPr lang="en-GB" altLang="en-US" dirty="0" err="1">
                <a:latin typeface="Comic Sans MS" panose="030F0702030302020204" pitchFamily="66" charset="0"/>
              </a:rPr>
              <a:t>reak</a:t>
            </a:r>
            <a:r>
              <a:rPr lang="en-GB" altLang="en-US" dirty="0">
                <a:latin typeface="Comic Sans MS" panose="030F0702030302020204" pitchFamily="66" charset="0"/>
              </a:rPr>
              <a:t> time</a:t>
            </a:r>
          </a:p>
          <a:p>
            <a:pPr>
              <a:defRPr/>
            </a:pPr>
            <a:r>
              <a:rPr lang="en-GB" altLang="en-US" dirty="0">
                <a:latin typeface="Comic Sans MS" panose="030F0702030302020204" pitchFamily="66" charset="0"/>
              </a:rPr>
              <a:t>Daily Maths and Maths</a:t>
            </a:r>
          </a:p>
          <a:p>
            <a:pPr>
              <a:defRPr/>
            </a:pPr>
            <a:r>
              <a:rPr lang="en-GB" altLang="en-US" dirty="0">
                <a:latin typeface="Comic Sans MS" panose="030F0702030302020204" pitchFamily="66" charset="0"/>
              </a:rPr>
              <a:t>Lunch 12:00pm – 1:00pm</a:t>
            </a:r>
          </a:p>
          <a:p>
            <a:pPr>
              <a:defRPr/>
            </a:pPr>
            <a:r>
              <a:rPr lang="en-GB" altLang="en-US" dirty="0">
                <a:latin typeface="Comic Sans MS" panose="030F0702030302020204" pitchFamily="66" charset="0"/>
              </a:rPr>
              <a:t>Afternoon starts 1:00pm – Class registration </a:t>
            </a:r>
          </a:p>
          <a:p>
            <a:pPr>
              <a:defRPr/>
            </a:pPr>
            <a:r>
              <a:rPr lang="en-US" altLang="en-US" dirty="0">
                <a:latin typeface="Comic Sans MS" panose="030F0702030302020204" pitchFamily="66" charset="0"/>
              </a:rPr>
              <a:t>Phonics Blast 1:00-1:30pm</a:t>
            </a:r>
            <a:endParaRPr lang="en-GB" altLang="en-US" dirty="0">
              <a:latin typeface="Comic Sans MS" panose="030F0702030302020204" pitchFamily="66" charset="0"/>
            </a:endParaRPr>
          </a:p>
          <a:p>
            <a:pPr>
              <a:defRPr/>
            </a:pPr>
            <a:r>
              <a:rPr lang="en-GB" altLang="en-US" dirty="0">
                <a:latin typeface="Comic Sans MS" panose="030F0702030302020204" pitchFamily="66" charset="0"/>
              </a:rPr>
              <a:t>Learning Journey, foundation subjects and interventions</a:t>
            </a:r>
          </a:p>
          <a:p>
            <a:pPr>
              <a:defRPr/>
            </a:pPr>
            <a:r>
              <a:rPr lang="en-GB" altLang="en-US" dirty="0">
                <a:latin typeface="Comic Sans MS" panose="030F0702030302020204" pitchFamily="66" charset="0"/>
              </a:rPr>
              <a:t>Assembly &amp; singing practise 2:45-3:15pm</a:t>
            </a:r>
          </a:p>
          <a:p>
            <a:pPr>
              <a:defRPr/>
            </a:pPr>
            <a:r>
              <a:rPr lang="en-GB" altLang="en-US" dirty="0">
                <a:latin typeface="Comic Sans MS" panose="030F0702030302020204" pitchFamily="66" charset="0"/>
              </a:rPr>
              <a:t>Home time – 3:15pm.</a:t>
            </a:r>
          </a:p>
          <a:p>
            <a:pPr>
              <a:defRPr/>
            </a:pP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7596179E-3DB3-BB05-0FCA-17542A283D8C}"/>
              </a:ext>
            </a:extLst>
          </p:cNvPr>
          <p:cNvSpPr>
            <a:spLocks noGrp="1" noChangeArrowheads="1"/>
          </p:cNvSpPr>
          <p:nvPr>
            <p:ph type="title"/>
          </p:nvPr>
        </p:nvSpPr>
        <p:spPr>
          <a:xfrm>
            <a:off x="449263" y="795338"/>
            <a:ext cx="6719887" cy="869950"/>
          </a:xfrm>
        </p:spPr>
        <p:txBody>
          <a:bodyPr/>
          <a:lstStyle/>
          <a:p>
            <a:r>
              <a:rPr lang="en-US" altLang="en-US" sz="4000">
                <a:latin typeface="Comic Sans MS" panose="030F0702030302020204" pitchFamily="66" charset="0"/>
              </a:rPr>
              <a:t>Our morning routine</a:t>
            </a:r>
          </a:p>
        </p:txBody>
      </p:sp>
      <p:sp>
        <p:nvSpPr>
          <p:cNvPr id="7171" name="Content Placeholder 2">
            <a:extLst>
              <a:ext uri="{FF2B5EF4-FFF2-40B4-BE49-F238E27FC236}">
                <a16:creationId xmlns:a16="http://schemas.microsoft.com/office/drawing/2014/main" id="{69DD2218-9F2D-ECFA-0726-0B7106CB6D87}"/>
              </a:ext>
            </a:extLst>
          </p:cNvPr>
          <p:cNvSpPr>
            <a:spLocks noGrp="1" noChangeArrowheads="1"/>
          </p:cNvSpPr>
          <p:nvPr>
            <p:ph idx="1"/>
          </p:nvPr>
        </p:nvSpPr>
        <p:spPr>
          <a:xfrm>
            <a:off x="3194050" y="2709863"/>
            <a:ext cx="6718300" cy="5038725"/>
          </a:xfrm>
        </p:spPr>
        <p:txBody>
          <a:bodyPr/>
          <a:lstStyle/>
          <a:p>
            <a:endParaRPr lang="en-GB" altLang="en-US"/>
          </a:p>
        </p:txBody>
      </p:sp>
      <p:sp>
        <p:nvSpPr>
          <p:cNvPr id="5" name="Oval Callout 2">
            <a:extLst>
              <a:ext uri="{FF2B5EF4-FFF2-40B4-BE49-F238E27FC236}">
                <a16:creationId xmlns:a16="http://schemas.microsoft.com/office/drawing/2014/main" id="{FEE940CC-3328-58E5-80AE-4EFFDDFD09B5}"/>
              </a:ext>
            </a:extLst>
          </p:cNvPr>
          <p:cNvSpPr/>
          <p:nvPr/>
        </p:nvSpPr>
        <p:spPr>
          <a:xfrm>
            <a:off x="6099175" y="68263"/>
            <a:ext cx="2901950" cy="1528762"/>
          </a:xfrm>
          <a:prstGeom prst="wedgeEllipseCallout">
            <a:avLst>
              <a:gd name="adj1" fmla="val -66117"/>
              <a:gd name="adj2" fmla="val 6116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a:solidFill>
                  <a:schemeClr val="tx1"/>
                </a:solidFill>
                <a:latin typeface="Sassoon Penpals Joined" pitchFamily="50" charset="0"/>
              </a:rPr>
              <a:t>Did you know that if you’re late by 10 minutes every day for the year it equals 31.5 hours! </a:t>
            </a:r>
            <a:endParaRPr lang="en-GB" b="1" dirty="0">
              <a:solidFill>
                <a:schemeClr val="tx1"/>
              </a:solidFill>
              <a:latin typeface="Sassoon Penpals Joined" pitchFamily="50" charset="0"/>
            </a:endParaRPr>
          </a:p>
        </p:txBody>
      </p:sp>
      <p:pic>
        <p:nvPicPr>
          <p:cNvPr id="7173" name="Picture 5">
            <a:extLst>
              <a:ext uri="{FF2B5EF4-FFF2-40B4-BE49-F238E27FC236}">
                <a16:creationId xmlns:a16="http://schemas.microsoft.com/office/drawing/2014/main" id="{E7574529-7747-428C-58AA-BC4F1D2CD5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488" y="1751013"/>
            <a:ext cx="8455025" cy="503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FFBE4A7D-6F2F-9A91-F8B8-67580C66BB2F}"/>
              </a:ext>
            </a:extLst>
          </p:cNvPr>
          <p:cNvSpPr>
            <a:spLocks noGrp="1" noChangeArrowheads="1"/>
          </p:cNvSpPr>
          <p:nvPr>
            <p:ph type="title"/>
          </p:nvPr>
        </p:nvSpPr>
        <p:spPr>
          <a:xfrm>
            <a:off x="1365250" y="681038"/>
            <a:ext cx="6718300" cy="869950"/>
          </a:xfrm>
        </p:spPr>
        <p:txBody>
          <a:bodyPr/>
          <a:lstStyle/>
          <a:p>
            <a:pPr algn="ctr"/>
            <a:r>
              <a:rPr lang="en-US" altLang="en-US" sz="4000">
                <a:latin typeface="Comic Sans MS" panose="030F0702030302020204" pitchFamily="66" charset="0"/>
              </a:rPr>
              <a:t>Our afternoon routine</a:t>
            </a:r>
          </a:p>
        </p:txBody>
      </p:sp>
      <p:pic>
        <p:nvPicPr>
          <p:cNvPr id="8195" name="Content Placeholder 2">
            <a:extLst>
              <a:ext uri="{FF2B5EF4-FFF2-40B4-BE49-F238E27FC236}">
                <a16:creationId xmlns:a16="http://schemas.microsoft.com/office/drawing/2014/main" id="{296C307A-5462-8E73-AB78-406DD19E1D8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93700" y="1290638"/>
            <a:ext cx="8356600" cy="5275262"/>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62A48-5442-2E2B-1183-17C68D8C5A3E}"/>
              </a:ext>
            </a:extLst>
          </p:cNvPr>
          <p:cNvSpPr>
            <a:spLocks noGrp="1"/>
          </p:cNvSpPr>
          <p:nvPr>
            <p:ph type="title"/>
          </p:nvPr>
        </p:nvSpPr>
        <p:spPr>
          <a:xfrm>
            <a:off x="449263" y="985838"/>
            <a:ext cx="8229600" cy="611187"/>
          </a:xfrm>
        </p:spPr>
        <p:txBody>
          <a:bodyPr>
            <a:normAutofit fontScale="90000"/>
          </a:bodyPr>
          <a:lstStyle/>
          <a:p>
            <a:pPr algn="ctr" eaLnBrk="1" hangingPunct="1">
              <a:defRPr/>
            </a:pPr>
            <a:r>
              <a:rPr lang="en-GB" b="1" dirty="0">
                <a:latin typeface="Comic Sans MS" panose="030F0702030302020204" pitchFamily="66" charset="0"/>
              </a:rPr>
              <a:t>A range of our Literacy Texts</a:t>
            </a:r>
          </a:p>
        </p:txBody>
      </p:sp>
      <p:sp>
        <p:nvSpPr>
          <p:cNvPr id="9219" name="Content Placeholder 2">
            <a:extLst>
              <a:ext uri="{FF2B5EF4-FFF2-40B4-BE49-F238E27FC236}">
                <a16:creationId xmlns:a16="http://schemas.microsoft.com/office/drawing/2014/main" id="{9FD7F19B-89E5-6725-2AC9-19CA6DA03510}"/>
              </a:ext>
            </a:extLst>
          </p:cNvPr>
          <p:cNvSpPr>
            <a:spLocks noGrp="1" noChangeArrowheads="1"/>
          </p:cNvSpPr>
          <p:nvPr>
            <p:ph idx="1"/>
          </p:nvPr>
        </p:nvSpPr>
        <p:spPr>
          <a:xfrm>
            <a:off x="449263" y="6024563"/>
            <a:ext cx="8229600" cy="152400"/>
          </a:xfrm>
        </p:spPr>
        <p:txBody>
          <a:bodyPr/>
          <a:lstStyle/>
          <a:p>
            <a:pPr marL="0" indent="0">
              <a:buFont typeface="Arial" panose="020B0604020202020204" pitchFamily="34" charset="0"/>
              <a:buNone/>
            </a:pPr>
            <a:endParaRPr lang="en-US" altLang="en-US"/>
          </a:p>
        </p:txBody>
      </p:sp>
      <p:sp>
        <p:nvSpPr>
          <p:cNvPr id="9220" name="Rectangle 20">
            <a:extLst>
              <a:ext uri="{FF2B5EF4-FFF2-40B4-BE49-F238E27FC236}">
                <a16:creationId xmlns:a16="http://schemas.microsoft.com/office/drawing/2014/main" id="{E685A477-F805-32D7-162F-D477A257E4D8}"/>
              </a:ext>
            </a:extLst>
          </p:cNvPr>
          <p:cNvSpPr>
            <a:spLocks noChangeArrowheads="1"/>
          </p:cNvSpPr>
          <p:nvPr/>
        </p:nvSpPr>
        <p:spPr bwMode="auto">
          <a:xfrm flipV="1">
            <a:off x="1670050" y="1444625"/>
            <a:ext cx="5843588" cy="4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p>
        </p:txBody>
      </p:sp>
      <p:sp>
        <p:nvSpPr>
          <p:cNvPr id="9221" name="Rectangle 24">
            <a:extLst>
              <a:ext uri="{FF2B5EF4-FFF2-40B4-BE49-F238E27FC236}">
                <a16:creationId xmlns:a16="http://schemas.microsoft.com/office/drawing/2014/main" id="{AE202CC7-0470-0D25-CB80-ED1958A4B696}"/>
              </a:ext>
            </a:extLst>
          </p:cNvPr>
          <p:cNvSpPr>
            <a:spLocks noChangeArrowheads="1"/>
          </p:cNvSpPr>
          <p:nvPr/>
        </p:nvSpPr>
        <p:spPr bwMode="auto">
          <a:xfrm flipV="1">
            <a:off x="3436938" y="441325"/>
            <a:ext cx="4741862" cy="4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p>
        </p:txBody>
      </p:sp>
      <p:sp>
        <p:nvSpPr>
          <p:cNvPr id="9222" name="Rectangle 28">
            <a:extLst>
              <a:ext uri="{FF2B5EF4-FFF2-40B4-BE49-F238E27FC236}">
                <a16:creationId xmlns:a16="http://schemas.microsoft.com/office/drawing/2014/main" id="{469730F6-41D2-09D1-77CB-0E91801497F8}"/>
              </a:ext>
            </a:extLst>
          </p:cNvPr>
          <p:cNvSpPr>
            <a:spLocks noChangeArrowheads="1"/>
          </p:cNvSpPr>
          <p:nvPr/>
        </p:nvSpPr>
        <p:spPr bwMode="auto">
          <a:xfrm>
            <a:off x="6484938" y="1906588"/>
            <a:ext cx="4021137" cy="4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p>
        </p:txBody>
      </p:sp>
      <p:sp>
        <p:nvSpPr>
          <p:cNvPr id="9223" name="Rectangle 30">
            <a:extLst>
              <a:ext uri="{FF2B5EF4-FFF2-40B4-BE49-F238E27FC236}">
                <a16:creationId xmlns:a16="http://schemas.microsoft.com/office/drawing/2014/main" id="{70B213D6-BA1F-1275-A8D4-95A2FB5D4CA8}"/>
              </a:ext>
            </a:extLst>
          </p:cNvPr>
          <p:cNvSpPr>
            <a:spLocks noChangeArrowheads="1"/>
          </p:cNvSpPr>
          <p:nvPr/>
        </p:nvSpPr>
        <p:spPr bwMode="auto">
          <a:xfrm>
            <a:off x="0" y="0"/>
            <a:ext cx="6992938" cy="4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p>
        </p:txBody>
      </p:sp>
      <p:sp>
        <p:nvSpPr>
          <p:cNvPr id="9224" name="Rectangle 32">
            <a:extLst>
              <a:ext uri="{FF2B5EF4-FFF2-40B4-BE49-F238E27FC236}">
                <a16:creationId xmlns:a16="http://schemas.microsoft.com/office/drawing/2014/main" id="{7585C048-0BC8-C328-3AF7-E4870342C652}"/>
              </a:ext>
            </a:extLst>
          </p:cNvPr>
          <p:cNvSpPr>
            <a:spLocks noChangeArrowheads="1"/>
          </p:cNvSpPr>
          <p:nvPr/>
        </p:nvSpPr>
        <p:spPr bwMode="auto">
          <a:xfrm>
            <a:off x="242888" y="3597275"/>
            <a:ext cx="5610225" cy="4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p>
        </p:txBody>
      </p:sp>
      <p:sp>
        <p:nvSpPr>
          <p:cNvPr id="9225" name="Rectangle 36">
            <a:extLst>
              <a:ext uri="{FF2B5EF4-FFF2-40B4-BE49-F238E27FC236}">
                <a16:creationId xmlns:a16="http://schemas.microsoft.com/office/drawing/2014/main" id="{F60C469E-9963-7F79-75AF-0CA01D54CA05}"/>
              </a:ext>
            </a:extLst>
          </p:cNvPr>
          <p:cNvSpPr>
            <a:spLocks noChangeArrowheads="1"/>
          </p:cNvSpPr>
          <p:nvPr/>
        </p:nvSpPr>
        <p:spPr bwMode="auto">
          <a:xfrm>
            <a:off x="3052763" y="35845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p>
        </p:txBody>
      </p:sp>
      <p:sp>
        <p:nvSpPr>
          <p:cNvPr id="9226" name="Rectangle 38">
            <a:extLst>
              <a:ext uri="{FF2B5EF4-FFF2-40B4-BE49-F238E27FC236}">
                <a16:creationId xmlns:a16="http://schemas.microsoft.com/office/drawing/2014/main" id="{08DAC078-E7D5-1C02-FC78-513ACB411F04}"/>
              </a:ext>
            </a:extLst>
          </p:cNvPr>
          <p:cNvSpPr>
            <a:spLocks noChangeArrowheads="1"/>
          </p:cNvSpPr>
          <p:nvPr/>
        </p:nvSpPr>
        <p:spPr bwMode="auto">
          <a:xfrm>
            <a:off x="3960813" y="39830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p>
        </p:txBody>
      </p:sp>
      <p:sp>
        <p:nvSpPr>
          <p:cNvPr id="9227" name="Rectangle 40">
            <a:extLst>
              <a:ext uri="{FF2B5EF4-FFF2-40B4-BE49-F238E27FC236}">
                <a16:creationId xmlns:a16="http://schemas.microsoft.com/office/drawing/2014/main" id="{ACD5DB2C-FBCA-5562-E803-1ED1BAF25360}"/>
              </a:ext>
            </a:extLst>
          </p:cNvPr>
          <p:cNvSpPr>
            <a:spLocks noChangeArrowheads="1"/>
          </p:cNvSpPr>
          <p:nvPr/>
        </p:nvSpPr>
        <p:spPr bwMode="auto">
          <a:xfrm>
            <a:off x="5243513" y="35734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p>
        </p:txBody>
      </p:sp>
      <p:sp>
        <p:nvSpPr>
          <p:cNvPr id="9228" name="Rectangle 42">
            <a:extLst>
              <a:ext uri="{FF2B5EF4-FFF2-40B4-BE49-F238E27FC236}">
                <a16:creationId xmlns:a16="http://schemas.microsoft.com/office/drawing/2014/main" id="{2C33EBF6-1B92-E9E5-E658-9DFC4554E01E}"/>
              </a:ext>
            </a:extLst>
          </p:cNvPr>
          <p:cNvSpPr>
            <a:spLocks noChangeArrowheads="1"/>
          </p:cNvSpPr>
          <p:nvPr/>
        </p:nvSpPr>
        <p:spPr bwMode="auto">
          <a:xfrm>
            <a:off x="6589713" y="3527425"/>
            <a:ext cx="5367337" cy="4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p>
        </p:txBody>
      </p:sp>
      <p:sp>
        <p:nvSpPr>
          <p:cNvPr id="9229" name="Rectangle 44">
            <a:extLst>
              <a:ext uri="{FF2B5EF4-FFF2-40B4-BE49-F238E27FC236}">
                <a16:creationId xmlns:a16="http://schemas.microsoft.com/office/drawing/2014/main" id="{3572447C-E15D-691A-72C3-DCCDB21DC9F3}"/>
              </a:ext>
            </a:extLst>
          </p:cNvPr>
          <p:cNvSpPr>
            <a:spLocks noChangeArrowheads="1"/>
          </p:cNvSpPr>
          <p:nvPr/>
        </p:nvSpPr>
        <p:spPr bwMode="auto">
          <a:xfrm>
            <a:off x="287338" y="5126038"/>
            <a:ext cx="4697412" cy="46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p>
        </p:txBody>
      </p:sp>
      <p:pic>
        <p:nvPicPr>
          <p:cNvPr id="9230" name="Picture 9">
            <a:extLst>
              <a:ext uri="{FF2B5EF4-FFF2-40B4-BE49-F238E27FC236}">
                <a16:creationId xmlns:a16="http://schemas.microsoft.com/office/drawing/2014/main" id="{5435BF05-D5AA-1503-00EF-115BC83878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002" t="40398" r="86780" b="47363"/>
          <a:stretch>
            <a:fillRect/>
          </a:stretch>
        </p:blipFill>
        <p:spPr bwMode="auto">
          <a:xfrm>
            <a:off x="230188" y="1714500"/>
            <a:ext cx="1311275" cy="161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1" name="Picture 3">
            <a:extLst>
              <a:ext uri="{FF2B5EF4-FFF2-40B4-BE49-F238E27FC236}">
                <a16:creationId xmlns:a16="http://schemas.microsoft.com/office/drawing/2014/main" id="{B5B0E66E-F6B1-10A6-EB4A-951043279E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9738" y="1730375"/>
            <a:ext cx="1360487" cy="155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2" name="Picture 5">
            <a:extLst>
              <a:ext uri="{FF2B5EF4-FFF2-40B4-BE49-F238E27FC236}">
                <a16:creationId xmlns:a16="http://schemas.microsoft.com/office/drawing/2014/main" id="{5E28835C-0ACE-F7A4-CE18-C8EB82D130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63900" y="1728788"/>
            <a:ext cx="1328738" cy="157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3" name="Picture 7">
            <a:extLst>
              <a:ext uri="{FF2B5EF4-FFF2-40B4-BE49-F238E27FC236}">
                <a16:creationId xmlns:a16="http://schemas.microsoft.com/office/drawing/2014/main" id="{AAA79CD7-40CD-1749-A087-9E2B8BB238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49800" y="1697038"/>
            <a:ext cx="1358900" cy="152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4" name="Picture 9">
            <a:extLst>
              <a:ext uri="{FF2B5EF4-FFF2-40B4-BE49-F238E27FC236}">
                <a16:creationId xmlns:a16="http://schemas.microsoft.com/office/drawing/2014/main" id="{1BC9D5BA-9E76-AFB6-987A-B46C17C585B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56338" y="1663700"/>
            <a:ext cx="1316037"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5" name="Picture 24">
            <a:extLst>
              <a:ext uri="{FF2B5EF4-FFF2-40B4-BE49-F238E27FC236}">
                <a16:creationId xmlns:a16="http://schemas.microsoft.com/office/drawing/2014/main" id="{554F52D0-0D52-01E5-9B51-F94D39F4D85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2600" t="42180" r="79948" b="19057"/>
          <a:stretch>
            <a:fillRect/>
          </a:stretch>
        </p:blipFill>
        <p:spPr bwMode="auto">
          <a:xfrm>
            <a:off x="7720013" y="1620838"/>
            <a:ext cx="1230312"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6" name="Picture 25">
            <a:extLst>
              <a:ext uri="{FF2B5EF4-FFF2-40B4-BE49-F238E27FC236}">
                <a16:creationId xmlns:a16="http://schemas.microsoft.com/office/drawing/2014/main" id="{6F89EDF3-F2C1-822F-DD8E-9A0AF9BC12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17731" t="35497" r="49220" b="16234"/>
          <a:stretch>
            <a:fillRect/>
          </a:stretch>
        </p:blipFill>
        <p:spPr bwMode="auto">
          <a:xfrm>
            <a:off x="160338" y="3565525"/>
            <a:ext cx="1311275"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7" name="Picture 11">
            <a:extLst>
              <a:ext uri="{FF2B5EF4-FFF2-40B4-BE49-F238E27FC236}">
                <a16:creationId xmlns:a16="http://schemas.microsoft.com/office/drawing/2014/main" id="{7EB502B4-205E-62AE-7AB7-126CB21B2C6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14488" y="3549650"/>
            <a:ext cx="1370012"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8" name="Picture 28">
            <a:extLst>
              <a:ext uri="{FF2B5EF4-FFF2-40B4-BE49-F238E27FC236}">
                <a16:creationId xmlns:a16="http://schemas.microsoft.com/office/drawing/2014/main" id="{524DDE81-A652-08D4-5DB7-CBF9EF2243C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l="7658" t="40674" r="79016" b="34039"/>
          <a:stretch>
            <a:fillRect/>
          </a:stretch>
        </p:blipFill>
        <p:spPr bwMode="auto">
          <a:xfrm>
            <a:off x="3128963" y="3527425"/>
            <a:ext cx="1417637"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9" name="Picture 29">
            <a:extLst>
              <a:ext uri="{FF2B5EF4-FFF2-40B4-BE49-F238E27FC236}">
                <a16:creationId xmlns:a16="http://schemas.microsoft.com/office/drawing/2014/main" id="{96B901FC-D9FC-249C-936C-2DB5C8FD24A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l="18401" t="22662" r="63734" b="44308"/>
          <a:stretch>
            <a:fillRect/>
          </a:stretch>
        </p:blipFill>
        <p:spPr bwMode="auto">
          <a:xfrm>
            <a:off x="4691063" y="3506788"/>
            <a:ext cx="1427162"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40" name="Picture 30">
            <a:extLst>
              <a:ext uri="{FF2B5EF4-FFF2-40B4-BE49-F238E27FC236}">
                <a16:creationId xmlns:a16="http://schemas.microsoft.com/office/drawing/2014/main" id="{82312BE8-CEA6-A068-848A-77A2245430D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l="12254" t="30150" r="55254" b="8511"/>
          <a:stretch>
            <a:fillRect/>
          </a:stretch>
        </p:blipFill>
        <p:spPr bwMode="auto">
          <a:xfrm>
            <a:off x="6270625" y="3478213"/>
            <a:ext cx="1314450" cy="189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41" name="Picture 31">
            <a:extLst>
              <a:ext uri="{FF2B5EF4-FFF2-40B4-BE49-F238E27FC236}">
                <a16:creationId xmlns:a16="http://schemas.microsoft.com/office/drawing/2014/main" id="{99E73929-8834-CE7B-F3ED-144C39C0B41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l="26086" t="56737" r="52841" b="20985"/>
          <a:stretch>
            <a:fillRect/>
          </a:stretch>
        </p:blipFill>
        <p:spPr bwMode="auto">
          <a:xfrm>
            <a:off x="7745413" y="3870325"/>
            <a:ext cx="1311275"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5A92C-599A-5F85-9F77-F8C72A638181}"/>
              </a:ext>
            </a:extLst>
          </p:cNvPr>
          <p:cNvSpPr>
            <a:spLocks noGrp="1"/>
          </p:cNvSpPr>
          <p:nvPr>
            <p:ph type="title"/>
          </p:nvPr>
        </p:nvSpPr>
        <p:spPr>
          <a:xfrm>
            <a:off x="457200" y="833438"/>
            <a:ext cx="8229600" cy="611187"/>
          </a:xfrm>
        </p:spPr>
        <p:txBody>
          <a:bodyPr>
            <a:normAutofit fontScale="90000"/>
          </a:bodyPr>
          <a:lstStyle/>
          <a:p>
            <a:pPr algn="ctr" eaLnBrk="1" hangingPunct="1">
              <a:defRPr/>
            </a:pPr>
            <a:r>
              <a:rPr lang="en-GB" dirty="0">
                <a:latin typeface="Comic Sans MS" panose="030F0702030302020204" pitchFamily="66" charset="0"/>
              </a:rPr>
              <a:t>Our Maths Overview</a:t>
            </a:r>
          </a:p>
        </p:txBody>
      </p:sp>
      <p:pic>
        <p:nvPicPr>
          <p:cNvPr id="10243" name="Picture 3">
            <a:extLst>
              <a:ext uri="{FF2B5EF4-FFF2-40B4-BE49-F238E27FC236}">
                <a16:creationId xmlns:a16="http://schemas.microsoft.com/office/drawing/2014/main" id="{FBBFA701-4DB0-6659-3CC5-6517D49081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931" t="15277" r="14931" b="12592"/>
          <a:stretch>
            <a:fillRect/>
          </a:stretch>
        </p:blipFill>
        <p:spPr bwMode="auto">
          <a:xfrm>
            <a:off x="601663" y="1444625"/>
            <a:ext cx="8231187" cy="519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B2093C67-8FE9-7963-74EF-26F9446F7792}"/>
              </a:ext>
            </a:extLst>
          </p:cNvPr>
          <p:cNvSpPr>
            <a:spLocks noGrp="1" noChangeArrowheads="1"/>
          </p:cNvSpPr>
          <p:nvPr>
            <p:ph type="title"/>
          </p:nvPr>
        </p:nvSpPr>
        <p:spPr>
          <a:xfrm>
            <a:off x="449263" y="985838"/>
            <a:ext cx="8229600" cy="611187"/>
          </a:xfrm>
        </p:spPr>
        <p:txBody>
          <a:bodyPr>
            <a:normAutofit fontScale="90000"/>
          </a:bodyPr>
          <a:lstStyle/>
          <a:p>
            <a:pPr algn="ctr" eaLnBrk="1" hangingPunct="1">
              <a:defRPr/>
            </a:pPr>
            <a:r>
              <a:rPr lang="en-GB" altLang="en-US" sz="4200" b="1">
                <a:latin typeface="Comic Sans MS" panose="030F0702030302020204" pitchFamily="66" charset="0"/>
              </a:rPr>
              <a:t>Homework</a:t>
            </a:r>
          </a:p>
        </p:txBody>
      </p:sp>
      <p:sp>
        <p:nvSpPr>
          <p:cNvPr id="11267" name="Rectangle 5">
            <a:extLst>
              <a:ext uri="{FF2B5EF4-FFF2-40B4-BE49-F238E27FC236}">
                <a16:creationId xmlns:a16="http://schemas.microsoft.com/office/drawing/2014/main" id="{319490E9-B856-9B43-C60B-D9047BABF8A8}"/>
              </a:ext>
            </a:extLst>
          </p:cNvPr>
          <p:cNvSpPr>
            <a:spLocks noChangeArrowheads="1"/>
          </p:cNvSpPr>
          <p:nvPr/>
        </p:nvSpPr>
        <p:spPr bwMode="auto">
          <a:xfrm>
            <a:off x="279400" y="3943350"/>
            <a:ext cx="3784600"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4000">
                <a:solidFill>
                  <a:schemeClr val="bg1"/>
                </a:solidFill>
                <a:latin typeface="Comic Sans MS" panose="030F0702030302020204" pitchFamily="66" charset="0"/>
              </a:rPr>
              <a:t>Spellings</a:t>
            </a:r>
            <a:r>
              <a:rPr lang="en-GB" altLang="en-US" sz="1800">
                <a:solidFill>
                  <a:schemeClr val="bg1"/>
                </a:solidFill>
                <a:latin typeface="Comic Sans MS" panose="030F0702030302020204" pitchFamily="66" charset="0"/>
              </a:rPr>
              <a:t> after Christmas</a:t>
            </a:r>
          </a:p>
        </p:txBody>
      </p:sp>
      <p:sp>
        <p:nvSpPr>
          <p:cNvPr id="11268" name="Rectangle 6">
            <a:extLst>
              <a:ext uri="{FF2B5EF4-FFF2-40B4-BE49-F238E27FC236}">
                <a16:creationId xmlns:a16="http://schemas.microsoft.com/office/drawing/2014/main" id="{C8821A43-D30D-C0EC-7CD0-05C6BF5FC7FC}"/>
              </a:ext>
            </a:extLst>
          </p:cNvPr>
          <p:cNvSpPr>
            <a:spLocks noChangeArrowheads="1"/>
          </p:cNvSpPr>
          <p:nvPr/>
        </p:nvSpPr>
        <p:spPr bwMode="auto">
          <a:xfrm>
            <a:off x="4821238" y="2643188"/>
            <a:ext cx="3967162"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800">
                <a:solidFill>
                  <a:schemeClr val="bg1"/>
                </a:solidFill>
                <a:latin typeface="Comic Sans MS" panose="030F0702030302020204" pitchFamily="66" charset="0"/>
              </a:rPr>
              <a:t>Children will have a skill builder book and a reading for pleasure book. It is expected that the children read a minimum of 3</a:t>
            </a:r>
          </a:p>
          <a:p>
            <a:pPr>
              <a:spcBef>
                <a:spcPct val="0"/>
              </a:spcBef>
              <a:buFontTx/>
              <a:buNone/>
            </a:pPr>
            <a:r>
              <a:rPr lang="en-US" altLang="en-US" sz="1800">
                <a:solidFill>
                  <a:schemeClr val="bg1"/>
                </a:solidFill>
                <a:latin typeface="Comic Sans MS" panose="030F0702030302020204" pitchFamily="66" charset="0"/>
              </a:rPr>
              <a:t>times per week. Adults should sign on each occasion .</a:t>
            </a:r>
            <a:r>
              <a:rPr lang="en-GB" altLang="en-US" sz="1800">
                <a:solidFill>
                  <a:schemeClr val="bg1"/>
                </a:solidFill>
                <a:latin typeface="Comic Sans MS" panose="030F0702030302020204" pitchFamily="66" charset="0"/>
              </a:rPr>
              <a:t>Records will be checked each week in class.</a:t>
            </a:r>
          </a:p>
        </p:txBody>
      </p:sp>
      <p:sp>
        <p:nvSpPr>
          <p:cNvPr id="11269" name="Rectangle 8">
            <a:extLst>
              <a:ext uri="{FF2B5EF4-FFF2-40B4-BE49-F238E27FC236}">
                <a16:creationId xmlns:a16="http://schemas.microsoft.com/office/drawing/2014/main" id="{7FFDF989-A85B-0398-DE72-D42765650BA7}"/>
              </a:ext>
            </a:extLst>
          </p:cNvPr>
          <p:cNvSpPr>
            <a:spLocks noChangeArrowheads="1"/>
          </p:cNvSpPr>
          <p:nvPr/>
        </p:nvSpPr>
        <p:spPr bwMode="auto">
          <a:xfrm>
            <a:off x="5046663" y="1671638"/>
            <a:ext cx="6680200" cy="46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1800"/>
          </a:p>
        </p:txBody>
      </p:sp>
      <p:sp>
        <p:nvSpPr>
          <p:cNvPr id="11270" name="Rectangle 6">
            <a:extLst>
              <a:ext uri="{FF2B5EF4-FFF2-40B4-BE49-F238E27FC236}">
                <a16:creationId xmlns:a16="http://schemas.microsoft.com/office/drawing/2014/main" id="{2F371471-E9EB-9BFB-FBC6-CB6E43426DD2}"/>
              </a:ext>
            </a:extLst>
          </p:cNvPr>
          <p:cNvSpPr>
            <a:spLocks noChangeArrowheads="1"/>
          </p:cNvSpPr>
          <p:nvPr/>
        </p:nvSpPr>
        <p:spPr bwMode="auto">
          <a:xfrm>
            <a:off x="279400" y="2801938"/>
            <a:ext cx="38163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1800">
                <a:solidFill>
                  <a:schemeClr val="bg1"/>
                </a:solidFill>
                <a:latin typeface="Comic Sans MS" panose="030F0702030302020204" pitchFamily="66" charset="0"/>
              </a:rPr>
              <a:t>Tasks are set every 3 to 4 weeks. Please keep up with Class Dojo for set dates.</a:t>
            </a:r>
          </a:p>
        </p:txBody>
      </p:sp>
      <p:sp>
        <p:nvSpPr>
          <p:cNvPr id="11271" name="Rectangle 11">
            <a:extLst>
              <a:ext uri="{FF2B5EF4-FFF2-40B4-BE49-F238E27FC236}">
                <a16:creationId xmlns:a16="http://schemas.microsoft.com/office/drawing/2014/main" id="{A231D640-4550-E5D3-A5E8-705728FF58B9}"/>
              </a:ext>
            </a:extLst>
          </p:cNvPr>
          <p:cNvSpPr>
            <a:spLocks noChangeArrowheads="1"/>
          </p:cNvSpPr>
          <p:nvPr/>
        </p:nvSpPr>
        <p:spPr bwMode="auto">
          <a:xfrm>
            <a:off x="5630863" y="1814513"/>
            <a:ext cx="22336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4000">
                <a:solidFill>
                  <a:schemeClr val="bg1"/>
                </a:solidFill>
                <a:latin typeface="Comic Sans MS" panose="030F0702030302020204" pitchFamily="66" charset="0"/>
              </a:rPr>
              <a:t>Reading</a:t>
            </a:r>
          </a:p>
        </p:txBody>
      </p:sp>
      <p:sp>
        <p:nvSpPr>
          <p:cNvPr id="11272" name="Rectangle 12">
            <a:extLst>
              <a:ext uri="{FF2B5EF4-FFF2-40B4-BE49-F238E27FC236}">
                <a16:creationId xmlns:a16="http://schemas.microsoft.com/office/drawing/2014/main" id="{E416DC11-648E-118F-CFAF-4024B131516F}"/>
              </a:ext>
            </a:extLst>
          </p:cNvPr>
          <p:cNvSpPr>
            <a:spLocks noChangeArrowheads="1"/>
          </p:cNvSpPr>
          <p:nvPr/>
        </p:nvSpPr>
        <p:spPr bwMode="auto">
          <a:xfrm>
            <a:off x="5997575" y="5354638"/>
            <a:ext cx="29479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GB" altLang="en-US" sz="4000">
                <a:solidFill>
                  <a:schemeClr val="bg1"/>
                </a:solidFill>
                <a:latin typeface="Comic Sans MS" panose="030F0702030302020204" pitchFamily="66" charset="0"/>
              </a:rPr>
              <a:t>PurpleMash</a:t>
            </a:r>
          </a:p>
        </p:txBody>
      </p:sp>
      <p:sp>
        <p:nvSpPr>
          <p:cNvPr id="11273" name="Content Placeholder 2">
            <a:extLst>
              <a:ext uri="{FF2B5EF4-FFF2-40B4-BE49-F238E27FC236}">
                <a16:creationId xmlns:a16="http://schemas.microsoft.com/office/drawing/2014/main" id="{92E918CE-E6BC-DFEE-8981-7709F61117E6}"/>
              </a:ext>
            </a:extLst>
          </p:cNvPr>
          <p:cNvSpPr>
            <a:spLocks noGrp="1" noChangeArrowheads="1"/>
          </p:cNvSpPr>
          <p:nvPr>
            <p:ph idx="1"/>
          </p:nvPr>
        </p:nvSpPr>
        <p:spPr>
          <a:xfrm>
            <a:off x="444500" y="1343025"/>
            <a:ext cx="4486275" cy="2092325"/>
          </a:xfrm>
        </p:spPr>
        <p:txBody>
          <a:bodyPr/>
          <a:lstStyle/>
          <a:p>
            <a:pPr marL="0" indent="0" algn="ctr">
              <a:buFont typeface="Arial" panose="020B0604020202020204" pitchFamily="34" charset="0"/>
              <a:buNone/>
            </a:pPr>
            <a:r>
              <a:rPr lang="en-GB" altLang="en-US" sz="4000">
                <a:latin typeface="Comic Sans MS" panose="030F0702030302020204" pitchFamily="66" charset="0"/>
              </a:rPr>
              <a:t>Home </a:t>
            </a:r>
          </a:p>
          <a:p>
            <a:pPr marL="0" indent="0" algn="ctr">
              <a:buFont typeface="Arial" panose="020B0604020202020204" pitchFamily="34" charset="0"/>
              <a:buNone/>
            </a:pPr>
            <a:r>
              <a:rPr lang="en-GB" altLang="en-US" sz="4000">
                <a:latin typeface="Comic Sans MS" panose="030F0702030302020204" pitchFamily="66" charset="0"/>
              </a:rPr>
              <a:t>Learning</a:t>
            </a:r>
          </a:p>
        </p:txBody>
      </p:sp>
      <p:sp>
        <p:nvSpPr>
          <p:cNvPr id="11274" name="Rectangle 13">
            <a:extLst>
              <a:ext uri="{FF2B5EF4-FFF2-40B4-BE49-F238E27FC236}">
                <a16:creationId xmlns:a16="http://schemas.microsoft.com/office/drawing/2014/main" id="{45469BE2-0985-986E-12B9-43B0D7F137DE}"/>
              </a:ext>
            </a:extLst>
          </p:cNvPr>
          <p:cNvSpPr>
            <a:spLocks noChangeArrowheads="1"/>
          </p:cNvSpPr>
          <p:nvPr/>
        </p:nvSpPr>
        <p:spPr bwMode="auto">
          <a:xfrm>
            <a:off x="177800" y="5351463"/>
            <a:ext cx="25098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4000">
                <a:solidFill>
                  <a:schemeClr val="bg1"/>
                </a:solidFill>
                <a:latin typeface="Comic Sans MS" panose="030F0702030302020204" pitchFamily="66" charset="0"/>
              </a:rPr>
              <a:t>Reading Passport</a:t>
            </a:r>
          </a:p>
        </p:txBody>
      </p:sp>
      <p:sp>
        <p:nvSpPr>
          <p:cNvPr id="11275" name="Rectangle 13">
            <a:extLst>
              <a:ext uri="{FF2B5EF4-FFF2-40B4-BE49-F238E27FC236}">
                <a16:creationId xmlns:a16="http://schemas.microsoft.com/office/drawing/2014/main" id="{D5B7EAC0-A09B-FBA1-65F2-92BDF9275980}"/>
              </a:ext>
            </a:extLst>
          </p:cNvPr>
          <p:cNvSpPr>
            <a:spLocks noChangeArrowheads="1"/>
          </p:cNvSpPr>
          <p:nvPr/>
        </p:nvSpPr>
        <p:spPr bwMode="auto">
          <a:xfrm>
            <a:off x="2878138" y="5146675"/>
            <a:ext cx="294798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4000">
                <a:solidFill>
                  <a:schemeClr val="bg1"/>
                </a:solidFill>
                <a:latin typeface="Comic Sans MS" panose="030F0702030302020204" pitchFamily="66" charset="0"/>
              </a:rPr>
              <a:t>Reading for Pleasure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B01F2A9A-4814-68DC-4D92-3856E2B64D23}"/>
              </a:ext>
            </a:extLst>
          </p:cNvPr>
          <p:cNvSpPr>
            <a:spLocks noGrp="1" noChangeArrowheads="1"/>
          </p:cNvSpPr>
          <p:nvPr>
            <p:ph type="title"/>
          </p:nvPr>
        </p:nvSpPr>
        <p:spPr>
          <a:xfrm>
            <a:off x="444500" y="1290638"/>
            <a:ext cx="8229600" cy="611187"/>
          </a:xfrm>
        </p:spPr>
        <p:txBody>
          <a:bodyPr>
            <a:normAutofit fontScale="90000"/>
          </a:bodyPr>
          <a:lstStyle/>
          <a:p>
            <a:pPr>
              <a:defRPr/>
            </a:pPr>
            <a:r>
              <a:rPr lang="en-US" altLang="en-US" b="1">
                <a:latin typeface="Sassoon Penpals Joined"/>
              </a:rPr>
              <a:t>Home learning and the expectation of a Hudson parent in this class</a:t>
            </a:r>
          </a:p>
        </p:txBody>
      </p:sp>
      <p:sp>
        <p:nvSpPr>
          <p:cNvPr id="3" name="Content Placeholder 2">
            <a:extLst>
              <a:ext uri="{FF2B5EF4-FFF2-40B4-BE49-F238E27FC236}">
                <a16:creationId xmlns:a16="http://schemas.microsoft.com/office/drawing/2014/main" id="{3BA103A9-882A-E82C-AB72-6A502668609D}"/>
              </a:ext>
            </a:extLst>
          </p:cNvPr>
          <p:cNvSpPr>
            <a:spLocks noGrp="1"/>
          </p:cNvSpPr>
          <p:nvPr>
            <p:ph idx="1"/>
          </p:nvPr>
        </p:nvSpPr>
        <p:spPr>
          <a:xfrm>
            <a:off x="457200" y="2206625"/>
            <a:ext cx="8229600" cy="4276725"/>
          </a:xfrm>
        </p:spPr>
        <p:txBody>
          <a:bodyPr>
            <a:noAutofit/>
          </a:bodyPr>
          <a:lstStyle/>
          <a:p>
            <a:pPr marL="0" indent="0">
              <a:buFont typeface="Arial" panose="020B0604020202020204" pitchFamily="34" charset="0"/>
              <a:buNone/>
              <a:defRPr/>
            </a:pPr>
            <a:r>
              <a:rPr lang="en-US" dirty="0">
                <a:latin typeface="Sassoon Penpals Joined" pitchFamily="50" charset="0"/>
              </a:rPr>
              <a:t>Homework is important for parents because it provides valuable insight into their child's learning progress and helps strengthen the partnership between home and school. </a:t>
            </a:r>
          </a:p>
          <a:p>
            <a:pPr marL="0" indent="0">
              <a:buFont typeface="Arial" panose="020B0604020202020204" pitchFamily="34" charset="0"/>
              <a:buNone/>
              <a:defRPr/>
            </a:pPr>
            <a:endParaRPr lang="en-US" sz="1600" dirty="0">
              <a:latin typeface="Sassoon Penpals Joined" pitchFamily="50" charset="0"/>
            </a:endParaRPr>
          </a:p>
          <a:p>
            <a:pPr>
              <a:defRPr/>
            </a:pPr>
            <a:r>
              <a:rPr lang="en-US" sz="2400" b="1" dirty="0">
                <a:latin typeface="Sassoon Penpals Joined" pitchFamily="50" charset="0"/>
              </a:rPr>
              <a:t>Reinforces learning </a:t>
            </a:r>
          </a:p>
          <a:p>
            <a:pPr>
              <a:defRPr/>
            </a:pPr>
            <a:r>
              <a:rPr lang="en-US" sz="2400" b="1" dirty="0">
                <a:latin typeface="Sassoon Penpals Joined" pitchFamily="50" charset="0"/>
              </a:rPr>
              <a:t>Builds responsibility and Independence- </a:t>
            </a:r>
          </a:p>
          <a:p>
            <a:pPr>
              <a:defRPr/>
            </a:pPr>
            <a:r>
              <a:rPr lang="en-US" sz="2400" b="1" dirty="0">
                <a:latin typeface="Sassoon Penpals Joined" pitchFamily="50" charset="0"/>
              </a:rPr>
              <a:t>Can Strengthen Bonds between your child and communication with school</a:t>
            </a:r>
            <a:r>
              <a:rPr lang="en-US" sz="2400" dirty="0">
                <a:latin typeface="Sassoon Penpals Joined" pitchFamily="50" charset="0"/>
              </a:rPr>
              <a:t>. </a:t>
            </a:r>
          </a:p>
          <a:p>
            <a:pPr>
              <a:defRPr/>
            </a:pPr>
            <a:r>
              <a:rPr lang="en-US" sz="2400" b="1" dirty="0">
                <a:latin typeface="Sassoon Penpals Joined" pitchFamily="50" charset="0"/>
              </a:rPr>
              <a:t>Prepares for future academic success </a:t>
            </a:r>
            <a:endParaRPr lang="en-US" sz="2400" dirty="0">
              <a:latin typeface="Sassoon Penpals Joined" pitchFamily="50" charset="0"/>
            </a:endParaRPr>
          </a:p>
          <a:p>
            <a:pPr>
              <a:defRPr/>
            </a:pPr>
            <a:endParaRPr lang="en-GB" sz="1600" dirty="0">
              <a:latin typeface="Sassoon Penpals Joined" pitchFamily="50"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55F235F3-CF87-9915-FDBC-2B1706DD5F44}"/>
              </a:ext>
            </a:extLst>
          </p:cNvPr>
          <p:cNvSpPr>
            <a:spLocks noGrp="1" noChangeArrowheads="1"/>
          </p:cNvSpPr>
          <p:nvPr>
            <p:ph type="title"/>
          </p:nvPr>
        </p:nvSpPr>
        <p:spPr>
          <a:xfrm>
            <a:off x="300038" y="1108075"/>
            <a:ext cx="8229600" cy="611188"/>
          </a:xfrm>
        </p:spPr>
        <p:txBody>
          <a:bodyPr>
            <a:normAutofit fontScale="90000"/>
          </a:bodyPr>
          <a:lstStyle/>
          <a:p>
            <a:pPr>
              <a:defRPr/>
            </a:pPr>
            <a:r>
              <a:rPr lang="en-US" altLang="en-US" sz="4000" b="1">
                <a:latin typeface="Sassoon Penpals Joined"/>
              </a:rPr>
              <a:t>Why is Reading so Important?</a:t>
            </a:r>
            <a:endParaRPr lang="en-GB" altLang="en-US" sz="4000" b="1">
              <a:latin typeface="Sassoon Penpals Joined"/>
            </a:endParaRPr>
          </a:p>
        </p:txBody>
      </p:sp>
      <p:sp>
        <p:nvSpPr>
          <p:cNvPr id="13315" name="TextBox 4">
            <a:extLst>
              <a:ext uri="{FF2B5EF4-FFF2-40B4-BE49-F238E27FC236}">
                <a16:creationId xmlns:a16="http://schemas.microsoft.com/office/drawing/2014/main" id="{E0AA1B85-FA2A-D19C-A45B-493835D4D984}"/>
              </a:ext>
            </a:extLst>
          </p:cNvPr>
          <p:cNvSpPr txBox="1">
            <a:spLocks noChangeArrowheads="1"/>
          </p:cNvSpPr>
          <p:nvPr/>
        </p:nvSpPr>
        <p:spPr bwMode="auto">
          <a:xfrm>
            <a:off x="142875" y="1749425"/>
            <a:ext cx="8542338"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2000" b="1" u="sng">
                <a:solidFill>
                  <a:schemeClr val="bg1"/>
                </a:solidFill>
                <a:latin typeface="Sassoon Penpals Joined" charset="0"/>
              </a:rPr>
              <a:t>Improves Literacy and Language Skills</a:t>
            </a:r>
          </a:p>
          <a:p>
            <a:pPr>
              <a:spcBef>
                <a:spcPct val="0"/>
              </a:spcBef>
              <a:buFontTx/>
              <a:buNone/>
            </a:pPr>
            <a:endParaRPr lang="en-US" altLang="en-US" sz="1800" b="1">
              <a:solidFill>
                <a:schemeClr val="bg1"/>
              </a:solidFill>
              <a:latin typeface="Sassoon Penpals Joined" charset="0"/>
            </a:endParaRPr>
          </a:p>
          <a:p>
            <a:pPr>
              <a:spcBef>
                <a:spcPct val="0"/>
              </a:spcBef>
              <a:buFontTx/>
              <a:buNone/>
            </a:pPr>
            <a:r>
              <a:rPr lang="en-US" altLang="en-US" sz="1800" b="1">
                <a:solidFill>
                  <a:schemeClr val="bg1"/>
                </a:solidFill>
                <a:latin typeface="Sassoon Penpals Joined" charset="0"/>
              </a:rPr>
              <a:t>Vocabulary expansion and improved Grammar and writing:</a:t>
            </a:r>
          </a:p>
          <a:p>
            <a:pPr>
              <a:spcBef>
                <a:spcPct val="0"/>
              </a:spcBef>
              <a:buFontTx/>
              <a:buNone/>
            </a:pPr>
            <a:r>
              <a:rPr lang="en-US" altLang="en-US" sz="1800" b="1">
                <a:solidFill>
                  <a:schemeClr val="bg1"/>
                </a:solidFill>
                <a:latin typeface="Sassoon Penpals Joined" charset="0"/>
              </a:rPr>
              <a:t> </a:t>
            </a:r>
            <a:r>
              <a:rPr lang="en-US" altLang="en-US" sz="1800">
                <a:solidFill>
                  <a:schemeClr val="bg1"/>
                </a:solidFill>
                <a:latin typeface="Sassoon Penpals Joined" charset="0"/>
              </a:rPr>
              <a:t>Regular exposure to well-written texts helps children understand sentence structures, punctuation, and writing techniques.</a:t>
            </a:r>
          </a:p>
          <a:p>
            <a:pPr>
              <a:spcBef>
                <a:spcPct val="0"/>
              </a:spcBef>
              <a:buFontTx/>
              <a:buNone/>
            </a:pPr>
            <a:r>
              <a:rPr lang="en-US" altLang="en-US" sz="1800" b="1">
                <a:solidFill>
                  <a:schemeClr val="bg1"/>
                </a:solidFill>
                <a:latin typeface="Sassoon Penpals Joined" charset="0"/>
              </a:rPr>
              <a:t>Reading Fluency</a:t>
            </a:r>
            <a:r>
              <a:rPr lang="en-US" altLang="en-US" sz="1800">
                <a:solidFill>
                  <a:schemeClr val="bg1"/>
                </a:solidFill>
                <a:latin typeface="Sassoon Penpals Joined" charset="0"/>
              </a:rPr>
              <a:t>: The more children read, the better they become at decoding words, improving their reading fluency and comprehension.</a:t>
            </a:r>
          </a:p>
          <a:p>
            <a:pPr>
              <a:spcBef>
                <a:spcPct val="0"/>
              </a:spcBef>
              <a:buFontTx/>
              <a:buNone/>
            </a:pPr>
            <a:endParaRPr lang="en-US" altLang="en-US" sz="1800">
              <a:solidFill>
                <a:schemeClr val="bg1"/>
              </a:solidFill>
              <a:latin typeface="Sassoon Penpals Joined" charset="0"/>
            </a:endParaRPr>
          </a:p>
          <a:p>
            <a:pPr>
              <a:spcBef>
                <a:spcPct val="0"/>
              </a:spcBef>
              <a:buFontTx/>
              <a:buNone/>
            </a:pPr>
            <a:r>
              <a:rPr lang="en-US" altLang="en-US" sz="1800" b="1" u="sng">
                <a:solidFill>
                  <a:schemeClr val="bg1"/>
                </a:solidFill>
                <a:latin typeface="Sassoon Penpals Joined" charset="0"/>
              </a:rPr>
              <a:t>Boosts Academic Success</a:t>
            </a:r>
          </a:p>
          <a:p>
            <a:pPr>
              <a:spcBef>
                <a:spcPct val="0"/>
              </a:spcBef>
              <a:buFontTx/>
              <a:buNone/>
            </a:pPr>
            <a:r>
              <a:rPr lang="en-US" altLang="en-US" sz="1800" b="1">
                <a:solidFill>
                  <a:schemeClr val="bg1"/>
                </a:solidFill>
                <a:latin typeface="Sassoon Penpals Joined" charset="0"/>
              </a:rPr>
              <a:t>Better Performance Across Subjects</a:t>
            </a:r>
            <a:r>
              <a:rPr lang="en-US" altLang="en-US" sz="1800">
                <a:solidFill>
                  <a:schemeClr val="bg1"/>
                </a:solidFill>
                <a:latin typeface="Sassoon Penpals Joined" charset="0"/>
              </a:rPr>
              <a:t>:  Children who read for pleasure often perform better not just in reading and writing, but across all subjects, including math and science.</a:t>
            </a:r>
          </a:p>
          <a:p>
            <a:pPr>
              <a:spcBef>
                <a:spcPct val="0"/>
              </a:spcBef>
              <a:buFontTx/>
              <a:buNone/>
            </a:pPr>
            <a:r>
              <a:rPr lang="en-US" altLang="en-US" sz="1800" b="1">
                <a:solidFill>
                  <a:schemeClr val="bg1"/>
                </a:solidFill>
                <a:latin typeface="Sassoon Penpals Joined" charset="0"/>
              </a:rPr>
              <a:t>Critical Thinking</a:t>
            </a:r>
            <a:r>
              <a:rPr lang="en-US" altLang="en-US" sz="1800">
                <a:solidFill>
                  <a:schemeClr val="bg1"/>
                </a:solidFill>
                <a:latin typeface="Sassoon Penpals Joined" charset="0"/>
              </a:rPr>
              <a:t>: Reading fosters imagination and helps children think critically, analyze texts, and solve problems.</a:t>
            </a:r>
          </a:p>
          <a:p>
            <a:pPr>
              <a:spcBef>
                <a:spcPct val="0"/>
              </a:spcBef>
              <a:buFontTx/>
              <a:buNone/>
            </a:pPr>
            <a:endParaRPr lang="en-GB" altLang="en-US" sz="18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949DB98D-5DB8-03B1-62AC-FA1E7ECF2F51}"/>
              </a:ext>
            </a:extLst>
          </p:cNvPr>
          <p:cNvSpPr>
            <a:spLocks noGrp="1" noChangeArrowheads="1"/>
          </p:cNvSpPr>
          <p:nvPr>
            <p:ph type="title"/>
          </p:nvPr>
        </p:nvSpPr>
        <p:spPr>
          <a:xfrm>
            <a:off x="300038" y="985838"/>
            <a:ext cx="8229600" cy="611187"/>
          </a:xfrm>
        </p:spPr>
        <p:txBody>
          <a:bodyPr>
            <a:normAutofit fontScale="90000"/>
          </a:bodyPr>
          <a:lstStyle/>
          <a:p>
            <a:pPr>
              <a:defRPr/>
            </a:pPr>
            <a:r>
              <a:rPr lang="en-US" altLang="en-US" b="1">
                <a:latin typeface="Sassoon Penpals Joined"/>
              </a:rPr>
              <a:t>Why is Reading so Important?</a:t>
            </a:r>
            <a:endParaRPr lang="en-GB" altLang="en-US" b="1">
              <a:latin typeface="Sassoon Penpals Joined"/>
            </a:endParaRPr>
          </a:p>
        </p:txBody>
      </p:sp>
      <p:sp>
        <p:nvSpPr>
          <p:cNvPr id="14339" name="TextBox 4">
            <a:extLst>
              <a:ext uri="{FF2B5EF4-FFF2-40B4-BE49-F238E27FC236}">
                <a16:creationId xmlns:a16="http://schemas.microsoft.com/office/drawing/2014/main" id="{0B399C71-C6B8-55C0-E67F-6401612B9E53}"/>
              </a:ext>
            </a:extLst>
          </p:cNvPr>
          <p:cNvSpPr txBox="1">
            <a:spLocks noChangeArrowheads="1"/>
          </p:cNvSpPr>
          <p:nvPr/>
        </p:nvSpPr>
        <p:spPr bwMode="auto">
          <a:xfrm>
            <a:off x="142875" y="1597025"/>
            <a:ext cx="8542338"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en-US" sz="1800" b="1">
                <a:solidFill>
                  <a:schemeClr val="bg1"/>
                </a:solidFill>
                <a:latin typeface="Sassoon Penpals Joined" charset="0"/>
              </a:rPr>
              <a:t>Enhances Emotional and Social Development Empathy and Understanding</a:t>
            </a:r>
            <a:r>
              <a:rPr lang="en-US" altLang="en-US" sz="1800">
                <a:solidFill>
                  <a:schemeClr val="bg1"/>
                </a:solidFill>
                <a:latin typeface="Sassoon Penpals Joined" charset="0"/>
              </a:rPr>
              <a:t>: Through stories, children learn about different cultures, perspectives, and experiences, helping them develop empathy and emotional intelligence.</a:t>
            </a:r>
          </a:p>
          <a:p>
            <a:pPr>
              <a:spcBef>
                <a:spcPct val="0"/>
              </a:spcBef>
              <a:buFontTx/>
              <a:buNone/>
            </a:pPr>
            <a:endParaRPr lang="en-US" altLang="en-US" sz="1800">
              <a:solidFill>
                <a:schemeClr val="bg1"/>
              </a:solidFill>
              <a:latin typeface="Sassoon Penpals Joined" charset="0"/>
            </a:endParaRPr>
          </a:p>
          <a:p>
            <a:pPr>
              <a:spcBef>
                <a:spcPct val="0"/>
              </a:spcBef>
              <a:buFontTx/>
              <a:buNone/>
            </a:pPr>
            <a:r>
              <a:rPr lang="en-US" altLang="en-US" sz="1800" b="1">
                <a:solidFill>
                  <a:schemeClr val="bg1"/>
                </a:solidFill>
                <a:latin typeface="Sassoon Penpals Joined" charset="0"/>
              </a:rPr>
              <a:t>Stress Reduction</a:t>
            </a:r>
            <a:r>
              <a:rPr lang="en-US" altLang="en-US" sz="1800">
                <a:solidFill>
                  <a:schemeClr val="bg1"/>
                </a:solidFill>
                <a:latin typeface="Sassoon Penpals Joined" charset="0"/>
              </a:rPr>
              <a:t>: Reading can serve as a calming activity, helping children manage stress and emotions by escaping into imaginative worlds or relatable stories.</a:t>
            </a:r>
          </a:p>
          <a:p>
            <a:pPr>
              <a:spcBef>
                <a:spcPct val="0"/>
              </a:spcBef>
              <a:buFontTx/>
              <a:buNone/>
            </a:pPr>
            <a:endParaRPr lang="en-US" altLang="en-US" sz="1800" b="1">
              <a:solidFill>
                <a:schemeClr val="bg1"/>
              </a:solidFill>
              <a:latin typeface="Sassoon Penpals Joined" charset="0"/>
            </a:endParaRPr>
          </a:p>
          <a:p>
            <a:pPr>
              <a:spcBef>
                <a:spcPct val="0"/>
              </a:spcBef>
              <a:buFontTx/>
              <a:buNone/>
            </a:pPr>
            <a:r>
              <a:rPr lang="en-US" altLang="en-US" sz="1800" b="1">
                <a:solidFill>
                  <a:schemeClr val="bg1"/>
                </a:solidFill>
                <a:latin typeface="Sassoon Penpals Joined" charset="0"/>
              </a:rPr>
              <a:t>Improves Focus and Concentration : </a:t>
            </a:r>
            <a:r>
              <a:rPr lang="en-US" altLang="en-US" sz="1800">
                <a:solidFill>
                  <a:schemeClr val="bg1"/>
                </a:solidFill>
                <a:latin typeface="Sassoon Penpals Joined" charset="0"/>
              </a:rPr>
              <a:t>Engaging with a book helps improve focus and concentration as children must follow the storyline and keep track of characters and events. Over time, this helps them develop greater attention spans.</a:t>
            </a:r>
          </a:p>
          <a:p>
            <a:pPr>
              <a:spcBef>
                <a:spcPct val="0"/>
              </a:spcBef>
              <a:buFontTx/>
              <a:buNone/>
            </a:pPr>
            <a:endParaRPr lang="en-US" altLang="en-US" sz="1800">
              <a:solidFill>
                <a:schemeClr val="bg1"/>
              </a:solidFill>
              <a:latin typeface="Sassoon Penpals Joined" charset="0"/>
            </a:endParaRPr>
          </a:p>
          <a:p>
            <a:pPr>
              <a:spcBef>
                <a:spcPct val="0"/>
              </a:spcBef>
              <a:buFontTx/>
              <a:buNone/>
            </a:pPr>
            <a:r>
              <a:rPr lang="en-US" altLang="en-US" sz="1800" b="1">
                <a:solidFill>
                  <a:schemeClr val="bg1"/>
                </a:solidFill>
                <a:latin typeface="Sassoon Penpals Joined" charset="0"/>
              </a:rPr>
              <a:t>Inspires Imagination and Creativity :</a:t>
            </a:r>
            <a:r>
              <a:rPr lang="en-US" altLang="en-US" sz="1800">
                <a:solidFill>
                  <a:schemeClr val="bg1"/>
                </a:solidFill>
                <a:latin typeface="Sassoon Penpals Joined" charset="0"/>
              </a:rPr>
              <a:t>Reading fiction encourages children to imagine new worlds, people, and ideas, fueling their creativity. Non-fiction books can spark curiosity about the world and different fields of knowledge.</a:t>
            </a:r>
          </a:p>
          <a:p>
            <a:pPr>
              <a:spcBef>
                <a:spcPct val="0"/>
              </a:spcBef>
              <a:buFontTx/>
              <a:buNone/>
            </a:pPr>
            <a:endParaRPr lang="en-US" altLang="en-US" sz="1800">
              <a:solidFill>
                <a:schemeClr val="bg1"/>
              </a:solidFill>
              <a:latin typeface="Sassoon Penpals Joined" charset="0"/>
            </a:endParaRPr>
          </a:p>
          <a:p>
            <a:pPr>
              <a:spcBef>
                <a:spcPct val="0"/>
              </a:spcBef>
              <a:buFontTx/>
              <a:buNone/>
            </a:pPr>
            <a:r>
              <a:rPr lang="en-US" altLang="en-US" sz="1800" b="1">
                <a:solidFill>
                  <a:schemeClr val="bg1"/>
                </a:solidFill>
                <a:latin typeface="Sassoon Penpals Joined" charset="0"/>
              </a:rPr>
              <a:t>Encourages Lifelong Learning: </a:t>
            </a:r>
            <a:r>
              <a:rPr lang="en-US" altLang="en-US" sz="1800">
                <a:solidFill>
                  <a:schemeClr val="bg1"/>
                </a:solidFill>
                <a:latin typeface="Sassoon Penpals Joined" charset="0"/>
              </a:rPr>
              <a:t>When children read for pleasure, they begin to associate reading with enjoyment rather than a task. This positive association fosters a habit of lifelong learning, curiosity, and intellectual growth</a:t>
            </a:r>
          </a:p>
          <a:p>
            <a:pPr>
              <a:spcBef>
                <a:spcPct val="0"/>
              </a:spcBef>
              <a:buFontTx/>
              <a:buNone/>
            </a:pPr>
            <a:endParaRPr lang="en-GB" altLang="en-US" sz="1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F463F-5641-F229-BC2D-9627A4D703BA}"/>
              </a:ext>
            </a:extLst>
          </p:cNvPr>
          <p:cNvSpPr>
            <a:spLocks noGrp="1"/>
          </p:cNvSpPr>
          <p:nvPr>
            <p:ph type="title"/>
          </p:nvPr>
        </p:nvSpPr>
        <p:spPr>
          <a:xfrm>
            <a:off x="449263" y="985838"/>
            <a:ext cx="8229600" cy="611187"/>
          </a:xfrm>
        </p:spPr>
        <p:txBody>
          <a:bodyPr>
            <a:normAutofit fontScale="90000"/>
          </a:bodyPr>
          <a:lstStyle/>
          <a:p>
            <a:pPr>
              <a:defRPr/>
            </a:pPr>
            <a:r>
              <a:rPr lang="en-US" b="1" dirty="0">
                <a:latin typeface="Sassoon Penpals Joined" pitchFamily="50" charset="0"/>
              </a:rPr>
              <a:t>Reading – Ways to help at home</a:t>
            </a:r>
            <a:endParaRPr lang="en-GB" dirty="0"/>
          </a:p>
        </p:txBody>
      </p:sp>
      <p:sp>
        <p:nvSpPr>
          <p:cNvPr id="15363" name="Title 1">
            <a:extLst>
              <a:ext uri="{FF2B5EF4-FFF2-40B4-BE49-F238E27FC236}">
                <a16:creationId xmlns:a16="http://schemas.microsoft.com/office/drawing/2014/main" id="{2916413A-21F1-367D-0C32-90A218493DCE}"/>
              </a:ext>
            </a:extLst>
          </p:cNvPr>
          <p:cNvSpPr>
            <a:spLocks noGrp="1" noChangeArrowheads="1"/>
          </p:cNvSpPr>
          <p:nvPr>
            <p:ph idx="1"/>
          </p:nvPr>
        </p:nvSpPr>
        <p:spPr>
          <a:xfrm>
            <a:off x="354013" y="1163638"/>
            <a:ext cx="3233737" cy="863600"/>
          </a:xfrm>
        </p:spPr>
        <p:txBody>
          <a:bodyPr anchor="b"/>
          <a:lstStyle/>
          <a:p>
            <a:pPr eaLnBrk="1" hangingPunct="1">
              <a:lnSpc>
                <a:spcPct val="90000"/>
              </a:lnSpc>
              <a:spcBef>
                <a:spcPct val="0"/>
              </a:spcBef>
            </a:pPr>
            <a:r>
              <a:rPr lang="en-US" altLang="en-US" sz="2000" b="1"/>
              <a:t>Love and enjoy reading!</a:t>
            </a:r>
          </a:p>
        </p:txBody>
      </p:sp>
      <p:sp>
        <p:nvSpPr>
          <p:cNvPr id="15364" name="Title 1">
            <a:extLst>
              <a:ext uri="{FF2B5EF4-FFF2-40B4-BE49-F238E27FC236}">
                <a16:creationId xmlns:a16="http://schemas.microsoft.com/office/drawing/2014/main" id="{3F617872-8346-E5FA-25CA-90E559E35D4F}"/>
              </a:ext>
            </a:extLst>
          </p:cNvPr>
          <p:cNvSpPr txBox="1">
            <a:spLocks noChangeArrowheads="1"/>
          </p:cNvSpPr>
          <p:nvPr/>
        </p:nvSpPr>
        <p:spPr bwMode="auto">
          <a:xfrm>
            <a:off x="5170488" y="1443038"/>
            <a:ext cx="323373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 typeface="Arial" panose="020B0604020202020204" pitchFamily="34" charset="0"/>
              <a:buNone/>
            </a:pPr>
            <a:r>
              <a:rPr lang="en-US" altLang="en-US" sz="2000" b="1">
                <a:solidFill>
                  <a:schemeClr val="bg1"/>
                </a:solidFill>
              </a:rPr>
              <a:t>Enjoy reading stories together.</a:t>
            </a:r>
          </a:p>
        </p:txBody>
      </p:sp>
      <p:sp>
        <p:nvSpPr>
          <p:cNvPr id="15365" name="Title 1">
            <a:extLst>
              <a:ext uri="{FF2B5EF4-FFF2-40B4-BE49-F238E27FC236}">
                <a16:creationId xmlns:a16="http://schemas.microsoft.com/office/drawing/2014/main" id="{57A2EE6A-C4FC-37A5-377A-9B190D854300}"/>
              </a:ext>
            </a:extLst>
          </p:cNvPr>
          <p:cNvSpPr txBox="1">
            <a:spLocks noChangeArrowheads="1"/>
          </p:cNvSpPr>
          <p:nvPr/>
        </p:nvSpPr>
        <p:spPr bwMode="auto">
          <a:xfrm>
            <a:off x="5454650" y="4021138"/>
            <a:ext cx="3233738"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 typeface="Arial" panose="020B0604020202020204" pitchFamily="34" charset="0"/>
              <a:buNone/>
            </a:pPr>
            <a:r>
              <a:rPr lang="en-US" altLang="en-US" sz="2000" b="1">
                <a:solidFill>
                  <a:schemeClr val="bg1"/>
                </a:solidFill>
                <a:latin typeface="Sassoon Penpals Joined" charset="0"/>
              </a:rPr>
              <a:t>Read a little at a time but often, rather than rarely but for long periods of time!</a:t>
            </a:r>
            <a:endParaRPr lang="en-US" altLang="en-US" sz="2000" b="1">
              <a:solidFill>
                <a:schemeClr val="bg1"/>
              </a:solidFill>
            </a:endParaRPr>
          </a:p>
        </p:txBody>
      </p:sp>
      <p:sp>
        <p:nvSpPr>
          <p:cNvPr id="15366" name="Title 1">
            <a:extLst>
              <a:ext uri="{FF2B5EF4-FFF2-40B4-BE49-F238E27FC236}">
                <a16:creationId xmlns:a16="http://schemas.microsoft.com/office/drawing/2014/main" id="{EC095C6B-05BF-714C-0238-D9887AA0102F}"/>
              </a:ext>
            </a:extLst>
          </p:cNvPr>
          <p:cNvSpPr txBox="1">
            <a:spLocks noChangeArrowheads="1"/>
          </p:cNvSpPr>
          <p:nvPr/>
        </p:nvSpPr>
        <p:spPr bwMode="auto">
          <a:xfrm>
            <a:off x="171450" y="2676525"/>
            <a:ext cx="3802063"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 typeface="Arial" panose="020B0604020202020204" pitchFamily="34" charset="0"/>
              <a:buNone/>
            </a:pPr>
            <a:r>
              <a:rPr lang="en-US" altLang="en-US" sz="2000" b="1">
                <a:solidFill>
                  <a:schemeClr val="bg1"/>
                </a:solidFill>
                <a:latin typeface="Sassoon Penpals Joined" charset="0"/>
              </a:rPr>
              <a:t>Reading can involve anything: fiction, non-fiction, poetry, newspapers, magazines, football programmes and TV guides. </a:t>
            </a:r>
          </a:p>
        </p:txBody>
      </p:sp>
      <p:sp>
        <p:nvSpPr>
          <p:cNvPr id="15367" name="Title 1">
            <a:extLst>
              <a:ext uri="{FF2B5EF4-FFF2-40B4-BE49-F238E27FC236}">
                <a16:creationId xmlns:a16="http://schemas.microsoft.com/office/drawing/2014/main" id="{3C413084-397F-BEE8-FE76-CAA1BEC07642}"/>
              </a:ext>
            </a:extLst>
          </p:cNvPr>
          <p:cNvSpPr txBox="1">
            <a:spLocks noChangeArrowheads="1"/>
          </p:cNvSpPr>
          <p:nvPr/>
        </p:nvSpPr>
        <p:spPr bwMode="auto">
          <a:xfrm>
            <a:off x="617538" y="4070350"/>
            <a:ext cx="323373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90000"/>
              </a:lnSpc>
              <a:spcBef>
                <a:spcPct val="0"/>
              </a:spcBef>
              <a:buFont typeface="Arial" panose="020B0604020202020204" pitchFamily="34" charset="0"/>
              <a:buNone/>
            </a:pPr>
            <a:r>
              <a:rPr lang="en-US" altLang="en-US" sz="2000" b="1">
                <a:solidFill>
                  <a:schemeClr val="bg1"/>
                </a:solidFill>
              </a:rPr>
              <a:t>Visit the library!</a:t>
            </a:r>
          </a:p>
        </p:txBody>
      </p:sp>
      <p:sp>
        <p:nvSpPr>
          <p:cNvPr id="15368" name="Title 1">
            <a:extLst>
              <a:ext uri="{FF2B5EF4-FFF2-40B4-BE49-F238E27FC236}">
                <a16:creationId xmlns:a16="http://schemas.microsoft.com/office/drawing/2014/main" id="{89295775-718F-9F96-92F1-58428125F526}"/>
              </a:ext>
            </a:extLst>
          </p:cNvPr>
          <p:cNvSpPr txBox="1">
            <a:spLocks noChangeArrowheads="1"/>
          </p:cNvSpPr>
          <p:nvPr/>
        </p:nvSpPr>
        <p:spPr bwMode="auto">
          <a:xfrm>
            <a:off x="2643188" y="5478463"/>
            <a:ext cx="3962400" cy="112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 typeface="Arial" panose="020B0604020202020204" pitchFamily="34" charset="0"/>
              <a:buNone/>
            </a:pPr>
            <a:r>
              <a:rPr lang="en-US" altLang="en-US" sz="2000" b="1">
                <a:solidFill>
                  <a:schemeClr val="bg1"/>
                </a:solidFill>
                <a:latin typeface="Sassoon Penpals Joined" charset="0"/>
              </a:rPr>
              <a:t>Look up definitions of words together – you could use a dictionary, the Internet or an app on a phone or tablet. </a:t>
            </a:r>
          </a:p>
        </p:txBody>
      </p:sp>
      <p:sp>
        <p:nvSpPr>
          <p:cNvPr id="15369" name="Title 1">
            <a:extLst>
              <a:ext uri="{FF2B5EF4-FFF2-40B4-BE49-F238E27FC236}">
                <a16:creationId xmlns:a16="http://schemas.microsoft.com/office/drawing/2014/main" id="{06DF8603-7505-0A3C-D55E-B5C7A623806A}"/>
              </a:ext>
            </a:extLst>
          </p:cNvPr>
          <p:cNvSpPr txBox="1">
            <a:spLocks noChangeArrowheads="1"/>
          </p:cNvSpPr>
          <p:nvPr/>
        </p:nvSpPr>
        <p:spPr bwMode="auto">
          <a:xfrm>
            <a:off x="5170488" y="2763838"/>
            <a:ext cx="3802062" cy="66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 typeface="Arial" panose="020B0604020202020204" pitchFamily="34" charset="0"/>
              <a:buNone/>
            </a:pPr>
            <a:r>
              <a:rPr lang="en-US" altLang="en-US" sz="2000" b="1">
                <a:solidFill>
                  <a:schemeClr val="bg1"/>
                </a:solidFill>
                <a:latin typeface="Sassoon Penpals Joined" charset="0"/>
              </a:rPr>
              <a:t>Talk about the story before, during and afterwards.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1511EAC-B447-7D75-D6B8-F86A9B54DFB0}"/>
              </a:ext>
            </a:extLst>
          </p:cNvPr>
          <p:cNvPicPr>
            <a:picLocks noChangeAspect="1"/>
          </p:cNvPicPr>
          <p:nvPr/>
        </p:nvPicPr>
        <p:blipFill>
          <a:blip r:embed="rId3"/>
          <a:stretch>
            <a:fillRect/>
          </a:stretch>
        </p:blipFill>
        <p:spPr>
          <a:xfrm>
            <a:off x="388938" y="4981575"/>
            <a:ext cx="1522412" cy="1106488"/>
          </a:xfrm>
          <a:prstGeom prst="rect">
            <a:avLst/>
          </a:prstGeom>
          <a:ln>
            <a:solidFill>
              <a:schemeClr val="accent5"/>
            </a:solidFill>
          </a:ln>
        </p:spPr>
      </p:pic>
      <p:sp>
        <p:nvSpPr>
          <p:cNvPr id="16387" name="Title 1">
            <a:extLst>
              <a:ext uri="{FF2B5EF4-FFF2-40B4-BE49-F238E27FC236}">
                <a16:creationId xmlns:a16="http://schemas.microsoft.com/office/drawing/2014/main" id="{56926B7F-494D-BE2E-AD15-B806798C72C9}"/>
              </a:ext>
            </a:extLst>
          </p:cNvPr>
          <p:cNvSpPr>
            <a:spLocks noGrp="1" noChangeArrowheads="1"/>
          </p:cNvSpPr>
          <p:nvPr>
            <p:ph type="title"/>
          </p:nvPr>
        </p:nvSpPr>
        <p:spPr>
          <a:xfrm>
            <a:off x="2852738" y="684213"/>
            <a:ext cx="9063037" cy="863600"/>
          </a:xfrm>
        </p:spPr>
        <p:txBody>
          <a:bodyPr/>
          <a:lstStyle/>
          <a:p>
            <a:r>
              <a:rPr lang="en-US" altLang="en-US">
                <a:solidFill>
                  <a:schemeClr val="bg1"/>
                </a:solidFill>
              </a:rPr>
              <a:t>Reading at home</a:t>
            </a:r>
          </a:p>
        </p:txBody>
      </p:sp>
      <p:pic>
        <p:nvPicPr>
          <p:cNvPr id="16388" name="Content Placeholder 4">
            <a:extLst>
              <a:ext uri="{FF2B5EF4-FFF2-40B4-BE49-F238E27FC236}">
                <a16:creationId xmlns:a16="http://schemas.microsoft.com/office/drawing/2014/main" id="{C9330B67-D8FF-F29B-A799-860BAABA6732}"/>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l="20491" t="32889" r="63606" b="43217"/>
          <a:stretch>
            <a:fillRect/>
          </a:stretch>
        </p:blipFill>
        <p:spPr>
          <a:xfrm>
            <a:off x="7053263" y="4259263"/>
            <a:ext cx="2149475" cy="2019300"/>
          </a:xfrm>
        </p:spPr>
      </p:pic>
      <p:pic>
        <p:nvPicPr>
          <p:cNvPr id="16389" name="Picture 5">
            <a:extLst>
              <a:ext uri="{FF2B5EF4-FFF2-40B4-BE49-F238E27FC236}">
                <a16:creationId xmlns:a16="http://schemas.microsoft.com/office/drawing/2014/main" id="{12C0BAA3-54B9-3F7D-BBB7-7C8B647F21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7195" t="34877" r="42683" b="30782"/>
          <a:stretch>
            <a:fillRect/>
          </a:stretch>
        </p:blipFill>
        <p:spPr bwMode="auto">
          <a:xfrm>
            <a:off x="4908550" y="1422400"/>
            <a:ext cx="1957388"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8">
            <a:extLst>
              <a:ext uri="{FF2B5EF4-FFF2-40B4-BE49-F238E27FC236}">
                <a16:creationId xmlns:a16="http://schemas.microsoft.com/office/drawing/2014/main" id="{194470F2-A0CA-68DE-40BA-65250E4586E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3293" t="21609" r="48170" b="18683"/>
          <a:stretch>
            <a:fillRect/>
          </a:stretch>
        </p:blipFill>
        <p:spPr bwMode="auto">
          <a:xfrm>
            <a:off x="2262188" y="4532313"/>
            <a:ext cx="1190625"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0">
            <a:extLst>
              <a:ext uri="{FF2B5EF4-FFF2-40B4-BE49-F238E27FC236}">
                <a16:creationId xmlns:a16="http://schemas.microsoft.com/office/drawing/2014/main" id="{FE873B2A-9EAE-7C36-79E0-1462AA7F479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9878" t="23170" r="62317" b="45886"/>
          <a:stretch>
            <a:fillRect/>
          </a:stretch>
        </p:blipFill>
        <p:spPr bwMode="auto">
          <a:xfrm>
            <a:off x="3776663" y="4349750"/>
            <a:ext cx="1627187"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12">
            <a:extLst>
              <a:ext uri="{FF2B5EF4-FFF2-40B4-BE49-F238E27FC236}">
                <a16:creationId xmlns:a16="http://schemas.microsoft.com/office/drawing/2014/main" id="{6C13C021-749A-EB76-B15D-17710F4B5E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11584" t="18098" r="53537" b="44829"/>
          <a:stretch>
            <a:fillRect/>
          </a:stretch>
        </p:blipFill>
        <p:spPr bwMode="auto">
          <a:xfrm>
            <a:off x="2386013" y="1477963"/>
            <a:ext cx="2230437"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5" descr="A picture containing logo&#10;&#10;Description automatically generated">
            <a:extLst>
              <a:ext uri="{FF2B5EF4-FFF2-40B4-BE49-F238E27FC236}">
                <a16:creationId xmlns:a16="http://schemas.microsoft.com/office/drawing/2014/main" id="{EF3BF8EF-5411-A616-17C8-C4B01111F72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643563" y="5105400"/>
            <a:ext cx="1520825" cy="98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4" name="Title 1">
            <a:extLst>
              <a:ext uri="{FF2B5EF4-FFF2-40B4-BE49-F238E27FC236}">
                <a16:creationId xmlns:a16="http://schemas.microsoft.com/office/drawing/2014/main" id="{442A0754-D0DE-FB08-1378-4F226E6579D0}"/>
              </a:ext>
            </a:extLst>
          </p:cNvPr>
          <p:cNvSpPr txBox="1">
            <a:spLocks noChangeArrowheads="1"/>
          </p:cNvSpPr>
          <p:nvPr/>
        </p:nvSpPr>
        <p:spPr bwMode="auto">
          <a:xfrm>
            <a:off x="93663" y="2049463"/>
            <a:ext cx="21844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90000"/>
              </a:lnSpc>
              <a:spcBef>
                <a:spcPct val="0"/>
              </a:spcBef>
              <a:buFontTx/>
              <a:buNone/>
            </a:pPr>
            <a:r>
              <a:rPr lang="en-US" altLang="en-US" sz="2000" b="1">
                <a:solidFill>
                  <a:schemeClr val="bg1"/>
                </a:solidFill>
              </a:rPr>
              <a:t>Where will my child begin?</a:t>
            </a:r>
          </a:p>
        </p:txBody>
      </p:sp>
      <p:sp>
        <p:nvSpPr>
          <p:cNvPr id="16395" name="Title 1">
            <a:extLst>
              <a:ext uri="{FF2B5EF4-FFF2-40B4-BE49-F238E27FC236}">
                <a16:creationId xmlns:a16="http://schemas.microsoft.com/office/drawing/2014/main" id="{DEF3B6BF-83CC-023D-5B32-A332553615BB}"/>
              </a:ext>
            </a:extLst>
          </p:cNvPr>
          <p:cNvSpPr txBox="1">
            <a:spLocks noChangeArrowheads="1"/>
          </p:cNvSpPr>
          <p:nvPr/>
        </p:nvSpPr>
        <p:spPr bwMode="auto">
          <a:xfrm>
            <a:off x="152400" y="3786188"/>
            <a:ext cx="21844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90000"/>
              </a:lnSpc>
              <a:spcBef>
                <a:spcPct val="0"/>
              </a:spcBef>
              <a:buFontTx/>
              <a:buNone/>
            </a:pPr>
            <a:r>
              <a:rPr lang="en-US" altLang="en-US" sz="2000" b="1">
                <a:solidFill>
                  <a:schemeClr val="bg1"/>
                </a:solidFill>
              </a:rPr>
              <a:t>What’s next?</a:t>
            </a:r>
          </a:p>
        </p:txBody>
      </p:sp>
      <p:sp>
        <p:nvSpPr>
          <p:cNvPr id="16396" name="Title 1">
            <a:extLst>
              <a:ext uri="{FF2B5EF4-FFF2-40B4-BE49-F238E27FC236}">
                <a16:creationId xmlns:a16="http://schemas.microsoft.com/office/drawing/2014/main" id="{326BEBC3-7AC3-E90C-E3DD-80D5D50DA9F5}"/>
              </a:ext>
            </a:extLst>
          </p:cNvPr>
          <p:cNvSpPr txBox="1">
            <a:spLocks noChangeArrowheads="1"/>
          </p:cNvSpPr>
          <p:nvPr/>
        </p:nvSpPr>
        <p:spPr bwMode="auto">
          <a:xfrm>
            <a:off x="288925" y="5995988"/>
            <a:ext cx="16906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n-US" altLang="en-US" sz="2000" b="1">
                <a:solidFill>
                  <a:schemeClr val="bg1"/>
                </a:solidFill>
              </a:rPr>
              <a:t> Book of the week</a:t>
            </a:r>
          </a:p>
        </p:txBody>
      </p:sp>
      <p:sp>
        <p:nvSpPr>
          <p:cNvPr id="16397" name="Title 1">
            <a:extLst>
              <a:ext uri="{FF2B5EF4-FFF2-40B4-BE49-F238E27FC236}">
                <a16:creationId xmlns:a16="http://schemas.microsoft.com/office/drawing/2014/main" id="{5A942927-DD30-9992-A9A1-4A2E17B2502F}"/>
              </a:ext>
            </a:extLst>
          </p:cNvPr>
          <p:cNvSpPr txBox="1">
            <a:spLocks noChangeArrowheads="1"/>
          </p:cNvSpPr>
          <p:nvPr/>
        </p:nvSpPr>
        <p:spPr bwMode="auto">
          <a:xfrm>
            <a:off x="2008188" y="5995988"/>
            <a:ext cx="16906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n-US" altLang="en-US" sz="2000" b="1">
                <a:solidFill>
                  <a:schemeClr val="bg1"/>
                </a:solidFill>
              </a:rPr>
              <a:t>Book Bag Book</a:t>
            </a:r>
          </a:p>
        </p:txBody>
      </p:sp>
      <p:sp>
        <p:nvSpPr>
          <p:cNvPr id="16398" name="Title 1">
            <a:extLst>
              <a:ext uri="{FF2B5EF4-FFF2-40B4-BE49-F238E27FC236}">
                <a16:creationId xmlns:a16="http://schemas.microsoft.com/office/drawing/2014/main" id="{D903AEB7-5E21-EFB9-3BFC-A08C5BFB297B}"/>
              </a:ext>
            </a:extLst>
          </p:cNvPr>
          <p:cNvSpPr txBox="1">
            <a:spLocks noChangeArrowheads="1"/>
          </p:cNvSpPr>
          <p:nvPr/>
        </p:nvSpPr>
        <p:spPr bwMode="auto">
          <a:xfrm>
            <a:off x="3725863" y="5995988"/>
            <a:ext cx="16906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n-US" altLang="en-US" sz="2000" b="1">
                <a:solidFill>
                  <a:schemeClr val="bg1"/>
                </a:solidFill>
              </a:rPr>
              <a:t>Reading for pleasure</a:t>
            </a:r>
          </a:p>
        </p:txBody>
      </p:sp>
      <p:sp>
        <p:nvSpPr>
          <p:cNvPr id="16399" name="Title 1">
            <a:extLst>
              <a:ext uri="{FF2B5EF4-FFF2-40B4-BE49-F238E27FC236}">
                <a16:creationId xmlns:a16="http://schemas.microsoft.com/office/drawing/2014/main" id="{E21CB693-779C-ED36-2DB6-F8A7105773FC}"/>
              </a:ext>
            </a:extLst>
          </p:cNvPr>
          <p:cNvSpPr txBox="1">
            <a:spLocks noChangeArrowheads="1"/>
          </p:cNvSpPr>
          <p:nvPr/>
        </p:nvSpPr>
        <p:spPr bwMode="auto">
          <a:xfrm>
            <a:off x="5732463" y="5995988"/>
            <a:ext cx="16906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n-US" altLang="en-US" sz="2000" b="1">
                <a:solidFill>
                  <a:schemeClr val="bg1"/>
                </a:solidFill>
              </a:rPr>
              <a:t>Reading online</a:t>
            </a:r>
          </a:p>
        </p:txBody>
      </p:sp>
      <p:sp>
        <p:nvSpPr>
          <p:cNvPr id="16400" name="Title 1">
            <a:extLst>
              <a:ext uri="{FF2B5EF4-FFF2-40B4-BE49-F238E27FC236}">
                <a16:creationId xmlns:a16="http://schemas.microsoft.com/office/drawing/2014/main" id="{1FC1C884-E3A1-0D41-45BE-86EB6F2F58AD}"/>
              </a:ext>
            </a:extLst>
          </p:cNvPr>
          <p:cNvSpPr txBox="1">
            <a:spLocks noChangeArrowheads="1"/>
          </p:cNvSpPr>
          <p:nvPr/>
        </p:nvSpPr>
        <p:spPr bwMode="auto">
          <a:xfrm>
            <a:off x="2655888" y="2914650"/>
            <a:ext cx="16906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n-US" altLang="en-US" sz="2000" b="1">
                <a:solidFill>
                  <a:schemeClr val="bg1"/>
                </a:solidFill>
              </a:rPr>
              <a:t>Sounds to practise</a:t>
            </a:r>
          </a:p>
        </p:txBody>
      </p:sp>
      <p:sp>
        <p:nvSpPr>
          <p:cNvPr id="16401" name="Title 1">
            <a:extLst>
              <a:ext uri="{FF2B5EF4-FFF2-40B4-BE49-F238E27FC236}">
                <a16:creationId xmlns:a16="http://schemas.microsoft.com/office/drawing/2014/main" id="{C12DA4B4-927B-7364-45F0-668A079DA6F7}"/>
              </a:ext>
            </a:extLst>
          </p:cNvPr>
          <p:cNvSpPr txBox="1">
            <a:spLocks noChangeArrowheads="1"/>
          </p:cNvSpPr>
          <p:nvPr/>
        </p:nvSpPr>
        <p:spPr bwMode="auto">
          <a:xfrm>
            <a:off x="5041900" y="2743200"/>
            <a:ext cx="16906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n-US" altLang="en-US" sz="2000" b="1">
                <a:solidFill>
                  <a:schemeClr val="bg1"/>
                </a:solidFill>
              </a:rPr>
              <a:t>CVC words</a:t>
            </a:r>
          </a:p>
        </p:txBody>
      </p:sp>
      <p:sp>
        <p:nvSpPr>
          <p:cNvPr id="16402" name="Title 1">
            <a:extLst>
              <a:ext uri="{FF2B5EF4-FFF2-40B4-BE49-F238E27FC236}">
                <a16:creationId xmlns:a16="http://schemas.microsoft.com/office/drawing/2014/main" id="{CAC24E70-E4F8-FD8D-A42D-5630DBF7E1A5}"/>
              </a:ext>
            </a:extLst>
          </p:cNvPr>
          <p:cNvSpPr txBox="1">
            <a:spLocks noChangeArrowheads="1"/>
          </p:cNvSpPr>
          <p:nvPr/>
        </p:nvSpPr>
        <p:spPr bwMode="auto">
          <a:xfrm>
            <a:off x="7053263" y="2860675"/>
            <a:ext cx="1690687"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spcBef>
                <a:spcPct val="0"/>
              </a:spcBef>
              <a:buFontTx/>
              <a:buNone/>
            </a:pPr>
            <a:r>
              <a:rPr lang="en-US" altLang="en-US" sz="2000" b="1">
                <a:solidFill>
                  <a:schemeClr val="bg1"/>
                </a:solidFill>
              </a:rPr>
              <a:t>Reading for pleasure</a:t>
            </a:r>
          </a:p>
        </p:txBody>
      </p:sp>
      <p:pic>
        <p:nvPicPr>
          <p:cNvPr id="16403" name="Picture 3">
            <a:extLst>
              <a:ext uri="{FF2B5EF4-FFF2-40B4-BE49-F238E27FC236}">
                <a16:creationId xmlns:a16="http://schemas.microsoft.com/office/drawing/2014/main" id="{9C96DB3B-A055-D088-3BD6-13E751F4779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l="20895" t="22868" r="63414" b="44206"/>
          <a:stretch>
            <a:fillRect/>
          </a:stretch>
        </p:blipFill>
        <p:spPr bwMode="auto">
          <a:xfrm>
            <a:off x="7423150" y="1274763"/>
            <a:ext cx="1241425" cy="1627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path" presetSubtype="0" accel="50000" decel="50000" fill="hold" nodeType="clickEffect">
                                  <p:stCondLst>
                                    <p:cond delay="0"/>
                                  </p:stCondLst>
                                  <p:childTnLst>
                                    <p:animMotion origin="layout" path="M -2.22222E-6 -2.22222E-6 L 0.14427 -2.22222E-6 C 0.20903 -2.22222E-6 0.28872 0.14398 0.28872 0.26111 L 0.28872 0.52222 " pathEditMode="relative" rAng="0" ptsTypes="AAAA">
                                      <p:cBhvr>
                                        <p:cTn id="6" dur="2000" fill="hold"/>
                                        <p:tgtEl>
                                          <p:spTgt spid="7"/>
                                        </p:tgtEl>
                                        <p:attrNameLst>
                                          <p:attrName>ppt_x</p:attrName>
                                          <p:attrName>ppt_y</p:attrName>
                                        </p:attrNameLst>
                                      </p:cBhvr>
                                      <p:rCtr x="14427" y="2611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2F127CD2-4D5E-2EFE-B9C4-3660270006B0}"/>
              </a:ext>
            </a:extLst>
          </p:cNvPr>
          <p:cNvSpPr>
            <a:spLocks noGrp="1" noChangeArrowheads="1"/>
          </p:cNvSpPr>
          <p:nvPr>
            <p:ph type="title"/>
          </p:nvPr>
        </p:nvSpPr>
        <p:spPr>
          <a:xfrm>
            <a:off x="134938" y="833438"/>
            <a:ext cx="8618537" cy="863600"/>
          </a:xfrm>
        </p:spPr>
        <p:txBody>
          <a:bodyPr>
            <a:normAutofit fontScale="90000"/>
          </a:bodyPr>
          <a:lstStyle/>
          <a:p>
            <a:pPr algn="ctr">
              <a:defRPr/>
            </a:pPr>
            <a:r>
              <a:rPr lang="en-US" altLang="en-US" sz="2800">
                <a:latin typeface="Comic Sans MS" panose="030F0702030302020204" pitchFamily="66" charset="0"/>
              </a:rPr>
              <a:t>Reading for pleasure – launching after October half term!</a:t>
            </a:r>
            <a:endParaRPr lang="en-GB" altLang="en-US" sz="2800">
              <a:latin typeface="Comic Sans MS" panose="030F0702030302020204" pitchFamily="66" charset="0"/>
            </a:endParaRPr>
          </a:p>
        </p:txBody>
      </p:sp>
      <p:pic>
        <p:nvPicPr>
          <p:cNvPr id="18435" name="Content Placeholder 4">
            <a:extLst>
              <a:ext uri="{FF2B5EF4-FFF2-40B4-BE49-F238E27FC236}">
                <a16:creationId xmlns:a16="http://schemas.microsoft.com/office/drawing/2014/main" id="{76F4BDF8-DCC2-B9DA-A4F1-BA7A0AC4F4F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9843" t="35765" r="75914" b="36137"/>
          <a:stretch>
            <a:fillRect/>
          </a:stretch>
        </p:blipFill>
        <p:spPr>
          <a:xfrm>
            <a:off x="1517650" y="1649413"/>
            <a:ext cx="2597150" cy="3201987"/>
          </a:xfrm>
        </p:spPr>
      </p:pic>
      <p:pic>
        <p:nvPicPr>
          <p:cNvPr id="18436" name="Picture 6">
            <a:extLst>
              <a:ext uri="{FF2B5EF4-FFF2-40B4-BE49-F238E27FC236}">
                <a16:creationId xmlns:a16="http://schemas.microsoft.com/office/drawing/2014/main" id="{050EB527-2625-5AA3-7AB3-8EE8BCA540A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6708" t="35463" r="49146" b="36440"/>
          <a:stretch>
            <a:fillRect/>
          </a:stretch>
        </p:blipFill>
        <p:spPr bwMode="auto">
          <a:xfrm>
            <a:off x="4445000" y="1666875"/>
            <a:ext cx="2500313" cy="317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7">
            <a:extLst>
              <a:ext uri="{FF2B5EF4-FFF2-40B4-BE49-F238E27FC236}">
                <a16:creationId xmlns:a16="http://schemas.microsoft.com/office/drawing/2014/main" id="{F9A42C98-37FC-60F3-932D-039AA1C234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9949" t="59712" r="10863" b="10948"/>
          <a:stretch>
            <a:fillRect/>
          </a:stretch>
        </p:blipFill>
        <p:spPr bwMode="auto">
          <a:xfrm>
            <a:off x="198438" y="4743450"/>
            <a:ext cx="950912"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Title 1">
            <a:extLst>
              <a:ext uri="{FF2B5EF4-FFF2-40B4-BE49-F238E27FC236}">
                <a16:creationId xmlns:a16="http://schemas.microsoft.com/office/drawing/2014/main" id="{134E67BC-F397-B1B1-640F-125ED1B19EA7}"/>
              </a:ext>
            </a:extLst>
          </p:cNvPr>
          <p:cNvSpPr txBox="1">
            <a:spLocks noChangeArrowheads="1"/>
          </p:cNvSpPr>
          <p:nvPr/>
        </p:nvSpPr>
        <p:spPr bwMode="auto">
          <a:xfrm>
            <a:off x="1187450" y="4829175"/>
            <a:ext cx="4300538"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90000"/>
              </a:lnSpc>
              <a:spcBef>
                <a:spcPct val="0"/>
              </a:spcBef>
              <a:buFontTx/>
              <a:buNone/>
            </a:pPr>
            <a:r>
              <a:rPr lang="en-US" altLang="en-US" sz="3000" b="1">
                <a:solidFill>
                  <a:srgbClr val="787878"/>
                </a:solidFill>
                <a:latin typeface="Comic Sans MS" panose="030F0702030302020204" pitchFamily="66" charset="0"/>
              </a:rPr>
              <a:t>X3 reads per week</a:t>
            </a:r>
            <a:endParaRPr lang="en-GB" altLang="en-US" sz="3000" b="1">
              <a:solidFill>
                <a:srgbClr val="787878"/>
              </a:solidFill>
              <a:latin typeface="Comic Sans MS" panose="030F0702030302020204" pitchFamily="66" charset="0"/>
            </a:endParaRPr>
          </a:p>
        </p:txBody>
      </p:sp>
      <p:pic>
        <p:nvPicPr>
          <p:cNvPr id="18439" name="Picture 10">
            <a:extLst>
              <a:ext uri="{FF2B5EF4-FFF2-40B4-BE49-F238E27FC236}">
                <a16:creationId xmlns:a16="http://schemas.microsoft.com/office/drawing/2014/main" id="{A80CEEC0-9247-DDF4-166F-8B58BAEFC57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9949" t="59712" r="10863" b="10948"/>
          <a:stretch>
            <a:fillRect/>
          </a:stretch>
        </p:blipFill>
        <p:spPr bwMode="auto">
          <a:xfrm>
            <a:off x="198438" y="5732463"/>
            <a:ext cx="950912"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11">
            <a:extLst>
              <a:ext uri="{FF2B5EF4-FFF2-40B4-BE49-F238E27FC236}">
                <a16:creationId xmlns:a16="http://schemas.microsoft.com/office/drawing/2014/main" id="{59AA50F2-F817-C903-0E7D-1F104DBD89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9949" t="59712" r="10863" b="10948"/>
          <a:stretch>
            <a:fillRect/>
          </a:stretch>
        </p:blipFill>
        <p:spPr bwMode="auto">
          <a:xfrm>
            <a:off x="1187450" y="5732463"/>
            <a:ext cx="950913"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1" name="Title 1">
            <a:extLst>
              <a:ext uri="{FF2B5EF4-FFF2-40B4-BE49-F238E27FC236}">
                <a16:creationId xmlns:a16="http://schemas.microsoft.com/office/drawing/2014/main" id="{446A79CC-8530-8F77-496F-D58B7888A3EA}"/>
              </a:ext>
            </a:extLst>
          </p:cNvPr>
          <p:cNvSpPr txBox="1">
            <a:spLocks noChangeArrowheads="1"/>
          </p:cNvSpPr>
          <p:nvPr/>
        </p:nvSpPr>
        <p:spPr bwMode="auto">
          <a:xfrm>
            <a:off x="2174875" y="5732463"/>
            <a:ext cx="5908675"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90000"/>
              </a:lnSpc>
              <a:spcBef>
                <a:spcPct val="0"/>
              </a:spcBef>
              <a:buFontTx/>
              <a:buNone/>
            </a:pPr>
            <a:r>
              <a:rPr lang="en-US" altLang="en-US" sz="3000" b="1">
                <a:solidFill>
                  <a:srgbClr val="787878"/>
                </a:solidFill>
                <a:latin typeface="Comic Sans MS" panose="030F0702030302020204" pitchFamily="66" charset="0"/>
              </a:rPr>
              <a:t>More than x3 reads per week</a:t>
            </a:r>
            <a:endParaRPr lang="en-GB" altLang="en-US" sz="3000" b="1">
              <a:solidFill>
                <a:srgbClr val="787878"/>
              </a:solidFill>
              <a:latin typeface="Comic Sans MS" panose="030F0702030302020204" pitchFamily="66"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6FB83-2183-1120-8FDF-B88DB4D541C5}"/>
              </a:ext>
            </a:extLst>
          </p:cNvPr>
          <p:cNvSpPr>
            <a:spLocks noGrp="1"/>
          </p:cNvSpPr>
          <p:nvPr>
            <p:ph type="title"/>
          </p:nvPr>
        </p:nvSpPr>
        <p:spPr>
          <a:xfrm>
            <a:off x="1060450" y="889000"/>
            <a:ext cx="8083550" cy="512763"/>
          </a:xfrm>
        </p:spPr>
        <p:txBody>
          <a:bodyPr>
            <a:normAutofit fontScale="90000"/>
          </a:bodyPr>
          <a:lstStyle/>
          <a:p>
            <a:pPr>
              <a:defRPr/>
            </a:pPr>
            <a:r>
              <a:rPr lang="en-US" dirty="0">
                <a:latin typeface="Comic Sans MS" panose="030F0702030302020204" pitchFamily="66" charset="0"/>
              </a:rPr>
              <a:t>Reading for pleasure awards per class</a:t>
            </a:r>
            <a:endParaRPr lang="en-GB" dirty="0">
              <a:latin typeface="Comic Sans MS" panose="030F0702030302020204" pitchFamily="66" charset="0"/>
            </a:endParaRPr>
          </a:p>
        </p:txBody>
      </p:sp>
      <p:sp>
        <p:nvSpPr>
          <p:cNvPr id="25603" name="Content Placeholder 2">
            <a:extLst>
              <a:ext uri="{FF2B5EF4-FFF2-40B4-BE49-F238E27FC236}">
                <a16:creationId xmlns:a16="http://schemas.microsoft.com/office/drawing/2014/main" id="{FCE7E0FD-7537-74DE-651E-B82AE3F7EC60}"/>
              </a:ext>
            </a:extLst>
          </p:cNvPr>
          <p:cNvSpPr>
            <a:spLocks noGrp="1" noChangeArrowheads="1"/>
          </p:cNvSpPr>
          <p:nvPr>
            <p:ph idx="1"/>
          </p:nvPr>
        </p:nvSpPr>
        <p:spPr>
          <a:xfrm>
            <a:off x="449263" y="1597025"/>
            <a:ext cx="8229600" cy="4275138"/>
          </a:xfrm>
        </p:spPr>
        <p:txBody>
          <a:bodyPr/>
          <a:lstStyle/>
          <a:p>
            <a:pPr>
              <a:defRPr/>
            </a:pPr>
            <a:r>
              <a:rPr lang="en-US" altLang="en-US" dirty="0">
                <a:latin typeface="Comic Sans MS" panose="030F0702030302020204" pitchFamily="66" charset="0"/>
              </a:rPr>
              <a:t>Half Term awards- </a:t>
            </a:r>
          </a:p>
          <a:p>
            <a:pPr>
              <a:defRPr/>
            </a:pPr>
            <a:endParaRPr lang="en-US" altLang="en-US" dirty="0"/>
          </a:p>
          <a:p>
            <a:pPr marL="0" indent="0">
              <a:buFont typeface="Arial" panose="020B0604020202020204" pitchFamily="34" charset="0"/>
              <a:buNone/>
              <a:defRPr/>
            </a:pPr>
            <a:endParaRPr lang="en-US" altLang="en-US" dirty="0"/>
          </a:p>
          <a:p>
            <a:pPr>
              <a:defRPr/>
            </a:pPr>
            <a:r>
              <a:rPr lang="en-US" altLang="en-US" dirty="0">
                <a:latin typeface="Comic Sans MS" panose="030F0702030302020204" pitchFamily="66" charset="0"/>
              </a:rPr>
              <a:t>End of Term - </a:t>
            </a:r>
          </a:p>
          <a:p>
            <a:pPr>
              <a:defRPr/>
            </a:pPr>
            <a:endParaRPr lang="en-US" altLang="en-US" dirty="0"/>
          </a:p>
          <a:p>
            <a:pPr>
              <a:defRPr/>
            </a:pPr>
            <a:endParaRPr lang="en-US" altLang="en-US" dirty="0"/>
          </a:p>
          <a:p>
            <a:pPr>
              <a:defRPr/>
            </a:pPr>
            <a:r>
              <a:rPr lang="en-US" altLang="en-US" dirty="0">
                <a:latin typeface="Comic Sans MS" panose="030F0702030302020204" pitchFamily="66" charset="0"/>
              </a:rPr>
              <a:t>Winning class end of year award – Author visit</a:t>
            </a:r>
          </a:p>
          <a:p>
            <a:pPr>
              <a:defRPr/>
            </a:pPr>
            <a:endParaRPr lang="en-US" altLang="en-US" dirty="0"/>
          </a:p>
          <a:p>
            <a:pPr>
              <a:defRPr/>
            </a:pPr>
            <a:r>
              <a:rPr lang="en-US" altLang="en-US" sz="2000" dirty="0">
                <a:latin typeface="Comic Sans MS" panose="030F0702030302020204" pitchFamily="66" charset="0"/>
              </a:rPr>
              <a:t>* Children’s names will be selected at random by School Council if there are multiple winners!</a:t>
            </a:r>
            <a:endParaRPr lang="en-GB" altLang="en-US" sz="2000" dirty="0">
              <a:latin typeface="Comic Sans MS" panose="030F0702030302020204" pitchFamily="66" charset="0"/>
            </a:endParaRPr>
          </a:p>
        </p:txBody>
      </p:sp>
      <p:pic>
        <p:nvPicPr>
          <p:cNvPr id="20484" name="Picture 3">
            <a:extLst>
              <a:ext uri="{FF2B5EF4-FFF2-40B4-BE49-F238E27FC236}">
                <a16:creationId xmlns:a16="http://schemas.microsoft.com/office/drawing/2014/main" id="{7BEC6CEB-CE6A-FC9E-24A8-F1885A028F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1967" t="26031" r="47968" b="45068"/>
          <a:stretch>
            <a:fillRect/>
          </a:stretch>
        </p:blipFill>
        <p:spPr bwMode="auto">
          <a:xfrm>
            <a:off x="4170363" y="1438275"/>
            <a:ext cx="2324100"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4">
            <a:extLst>
              <a:ext uri="{FF2B5EF4-FFF2-40B4-BE49-F238E27FC236}">
                <a16:creationId xmlns:a16="http://schemas.microsoft.com/office/drawing/2014/main" id="{631CCE10-3149-1333-CB1A-2BE21A071D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8341" t="25934" r="44556" b="16406"/>
          <a:stretch>
            <a:fillRect/>
          </a:stretch>
        </p:blipFill>
        <p:spPr bwMode="auto">
          <a:xfrm>
            <a:off x="6710363" y="1401763"/>
            <a:ext cx="1849437" cy="159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5">
            <a:extLst>
              <a:ext uri="{FF2B5EF4-FFF2-40B4-BE49-F238E27FC236}">
                <a16:creationId xmlns:a16="http://schemas.microsoft.com/office/drawing/2014/main" id="{D70A22CF-CB8C-C18A-34AD-F3C6402CD5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707" t="29346" r="64172" b="11288"/>
          <a:stretch>
            <a:fillRect/>
          </a:stretch>
        </p:blipFill>
        <p:spPr bwMode="auto">
          <a:xfrm>
            <a:off x="3040063" y="3144838"/>
            <a:ext cx="1346200"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6">
            <a:extLst>
              <a:ext uri="{FF2B5EF4-FFF2-40B4-BE49-F238E27FC236}">
                <a16:creationId xmlns:a16="http://schemas.microsoft.com/office/drawing/2014/main" id="{0754BA8C-A90C-51E9-F978-09B7A9C0BB0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132" t="35490" r="62469" b="8218"/>
          <a:stretch>
            <a:fillRect/>
          </a:stretch>
        </p:blipFill>
        <p:spPr bwMode="auto">
          <a:xfrm>
            <a:off x="4470400" y="3143250"/>
            <a:ext cx="1319213"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7">
            <a:extLst>
              <a:ext uri="{FF2B5EF4-FFF2-40B4-BE49-F238E27FC236}">
                <a16:creationId xmlns:a16="http://schemas.microsoft.com/office/drawing/2014/main" id="{56D029BD-B5C4-0057-C808-6B9016D200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706" t="34465" r="70998" b="7877"/>
          <a:stretch>
            <a:fillRect/>
          </a:stretch>
        </p:blipFill>
        <p:spPr bwMode="auto">
          <a:xfrm>
            <a:off x="5875338" y="3151188"/>
            <a:ext cx="1166812"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8">
            <a:extLst>
              <a:ext uri="{FF2B5EF4-FFF2-40B4-BE49-F238E27FC236}">
                <a16:creationId xmlns:a16="http://schemas.microsoft.com/office/drawing/2014/main" id="{8E73EDF2-1D36-B4E9-4A32-EA72C3A528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35826" t="26614" r="36240" b="15382"/>
          <a:stretch>
            <a:fillRect/>
          </a:stretch>
        </p:blipFill>
        <p:spPr bwMode="auto">
          <a:xfrm>
            <a:off x="7226300" y="3143250"/>
            <a:ext cx="1306513" cy="149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09AA1-6FE1-24D1-44C3-61F35C5FC421}"/>
              </a:ext>
            </a:extLst>
          </p:cNvPr>
          <p:cNvSpPr>
            <a:spLocks noGrp="1"/>
          </p:cNvSpPr>
          <p:nvPr>
            <p:ph type="title"/>
          </p:nvPr>
        </p:nvSpPr>
        <p:spPr>
          <a:xfrm>
            <a:off x="601663" y="1444625"/>
            <a:ext cx="8229600" cy="609600"/>
          </a:xfrm>
        </p:spPr>
        <p:txBody>
          <a:bodyPr>
            <a:normAutofit fontScale="90000"/>
          </a:bodyPr>
          <a:lstStyle/>
          <a:p>
            <a:pPr>
              <a:spcBef>
                <a:spcPts val="0"/>
              </a:spcBef>
              <a:spcAft>
                <a:spcPts val="0"/>
              </a:spcAft>
              <a:defRPr/>
            </a:pPr>
            <a:r>
              <a:rPr lang="en-US" b="1" dirty="0">
                <a:latin typeface="Comic Sans MS" panose="030F0702030302020204" pitchFamily="66" charset="0"/>
              </a:rPr>
              <a:t>Writing – Ways to help at home</a:t>
            </a:r>
            <a:br>
              <a:rPr lang="en-US" dirty="0"/>
            </a:br>
            <a:br>
              <a:rPr lang="en-US" dirty="0"/>
            </a:br>
            <a:endParaRPr lang="en-GB" dirty="0"/>
          </a:p>
        </p:txBody>
      </p:sp>
      <p:sp>
        <p:nvSpPr>
          <p:cNvPr id="3" name="Content Placeholder 2">
            <a:extLst>
              <a:ext uri="{FF2B5EF4-FFF2-40B4-BE49-F238E27FC236}">
                <a16:creationId xmlns:a16="http://schemas.microsoft.com/office/drawing/2014/main" id="{560EBB6D-CEBD-82E6-A1B4-16B1B63A46F7}"/>
              </a:ext>
            </a:extLst>
          </p:cNvPr>
          <p:cNvSpPr>
            <a:spLocks noGrp="1"/>
          </p:cNvSpPr>
          <p:nvPr>
            <p:ph idx="1"/>
          </p:nvPr>
        </p:nvSpPr>
        <p:spPr>
          <a:xfrm>
            <a:off x="449263" y="1597025"/>
            <a:ext cx="8229600" cy="4733925"/>
          </a:xfrm>
        </p:spPr>
        <p:txBody>
          <a:bodyPr/>
          <a:lstStyle/>
          <a:p>
            <a:pPr>
              <a:spcBef>
                <a:spcPts val="0"/>
              </a:spcBef>
              <a:spcAft>
                <a:spcPts val="0"/>
              </a:spcAft>
              <a:defRPr/>
            </a:pPr>
            <a:r>
              <a:rPr lang="en-US" sz="2400" dirty="0">
                <a:solidFill>
                  <a:srgbClr val="FFFFFF"/>
                </a:solidFill>
                <a:latin typeface="Comic Sans MS" panose="030F0702030302020204" pitchFamily="66" charset="0"/>
              </a:rPr>
              <a:t>• Practice and learn weekly spelling lists – make it fun! </a:t>
            </a:r>
            <a:endParaRPr lang="en-US" sz="2400" dirty="0"/>
          </a:p>
          <a:p>
            <a:pPr>
              <a:spcBef>
                <a:spcPts val="480"/>
              </a:spcBef>
              <a:spcAft>
                <a:spcPts val="0"/>
              </a:spcAft>
              <a:defRPr/>
            </a:pPr>
            <a:r>
              <a:rPr lang="en-US" sz="2400" dirty="0">
                <a:solidFill>
                  <a:srgbClr val="FFFFFF"/>
                </a:solidFill>
                <a:latin typeface="Comic Sans MS" panose="030F0702030302020204" pitchFamily="66" charset="0"/>
              </a:rPr>
              <a:t>• Encourage opportunities for writing such as letters to family or friends, shopping lists, notes or reminders, stories and poems. </a:t>
            </a:r>
            <a:endParaRPr lang="en-US" sz="2400" dirty="0"/>
          </a:p>
          <a:p>
            <a:pPr>
              <a:spcBef>
                <a:spcPts val="480"/>
              </a:spcBef>
              <a:spcAft>
                <a:spcPts val="0"/>
              </a:spcAft>
              <a:defRPr/>
            </a:pPr>
            <a:r>
              <a:rPr lang="en-US" sz="2400" dirty="0">
                <a:solidFill>
                  <a:srgbClr val="FFFFFF"/>
                </a:solidFill>
                <a:latin typeface="Comic Sans MS" panose="030F0702030302020204" pitchFamily="66" charset="0"/>
              </a:rPr>
              <a:t>• Write together – be a good role model for writing. </a:t>
            </a:r>
            <a:endParaRPr lang="en-US" sz="2400" dirty="0"/>
          </a:p>
          <a:p>
            <a:pPr>
              <a:spcBef>
                <a:spcPts val="480"/>
              </a:spcBef>
              <a:spcAft>
                <a:spcPts val="0"/>
              </a:spcAft>
              <a:defRPr/>
            </a:pPr>
            <a:r>
              <a:rPr lang="en-US" sz="2400" dirty="0">
                <a:solidFill>
                  <a:srgbClr val="FFFFFF"/>
                </a:solidFill>
                <a:latin typeface="Comic Sans MS" panose="030F0702030302020204" pitchFamily="66" charset="0"/>
              </a:rPr>
              <a:t>• Encourage use of a dictionary to check spelling and a thesaurus to find synonyms and expand vocabulary. </a:t>
            </a:r>
            <a:endParaRPr lang="en-US" sz="2400" dirty="0"/>
          </a:p>
          <a:p>
            <a:pPr>
              <a:spcBef>
                <a:spcPts val="480"/>
              </a:spcBef>
              <a:spcAft>
                <a:spcPts val="0"/>
              </a:spcAft>
              <a:defRPr/>
            </a:pPr>
            <a:r>
              <a:rPr lang="en-US" sz="2400" dirty="0">
                <a:solidFill>
                  <a:srgbClr val="FFFFFF"/>
                </a:solidFill>
                <a:latin typeface="Comic Sans MS" panose="030F0702030302020204" pitchFamily="66" charset="0"/>
              </a:rPr>
              <a:t>• Remember that good readers become good writers! Identify good writing features when reading (e.g. vocabulary, sentence structure and punctuation)</a:t>
            </a:r>
            <a:endParaRPr lang="en-US" sz="2400" dirty="0"/>
          </a:p>
          <a:p>
            <a:pPr marL="0" indent="0">
              <a:buFont typeface="Arial" panose="020B0604020202020204" pitchFamily="34" charset="0"/>
              <a:buNone/>
              <a:defRPr/>
            </a:pPr>
            <a:br>
              <a:rPr lang="en-US" dirty="0"/>
            </a:br>
            <a:endParaRPr lang="en-GB" dirty="0"/>
          </a:p>
        </p:txBody>
      </p:sp>
      <p:sp>
        <p:nvSpPr>
          <p:cNvPr id="22532" name="TextBox 6">
            <a:extLst>
              <a:ext uri="{FF2B5EF4-FFF2-40B4-BE49-F238E27FC236}">
                <a16:creationId xmlns:a16="http://schemas.microsoft.com/office/drawing/2014/main" id="{5CA77442-A920-35D7-238A-A1CE00C24208}"/>
              </a:ext>
            </a:extLst>
          </p:cNvPr>
          <p:cNvSpPr txBox="1">
            <a:spLocks noChangeArrowheads="1"/>
          </p:cNvSpPr>
          <p:nvPr/>
        </p:nvSpPr>
        <p:spPr bwMode="auto">
          <a:xfrm>
            <a:off x="2286000" y="3244850"/>
            <a:ext cx="457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a:t> </a:t>
            </a:r>
          </a:p>
        </p:txBody>
      </p:sp>
      <p:sp>
        <p:nvSpPr>
          <p:cNvPr id="22533" name="TextBox 8">
            <a:extLst>
              <a:ext uri="{FF2B5EF4-FFF2-40B4-BE49-F238E27FC236}">
                <a16:creationId xmlns:a16="http://schemas.microsoft.com/office/drawing/2014/main" id="{D26664D3-94EB-83BE-1413-18ED3BB59588}"/>
              </a:ext>
            </a:extLst>
          </p:cNvPr>
          <p:cNvSpPr txBox="1">
            <a:spLocks noChangeArrowheads="1"/>
          </p:cNvSpPr>
          <p:nvPr/>
        </p:nvSpPr>
        <p:spPr bwMode="auto">
          <a:xfrm>
            <a:off x="2286000" y="3244850"/>
            <a:ext cx="457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BCB08-5FFF-4ED8-856B-F5FB5A555251}"/>
              </a:ext>
            </a:extLst>
          </p:cNvPr>
          <p:cNvSpPr>
            <a:spLocks noGrp="1"/>
          </p:cNvSpPr>
          <p:nvPr>
            <p:ph type="title"/>
          </p:nvPr>
        </p:nvSpPr>
        <p:spPr>
          <a:xfrm>
            <a:off x="754063" y="1444625"/>
            <a:ext cx="8229600" cy="609600"/>
          </a:xfrm>
        </p:spPr>
        <p:txBody>
          <a:bodyPr>
            <a:normAutofit fontScale="90000"/>
          </a:bodyPr>
          <a:lstStyle/>
          <a:p>
            <a:pPr>
              <a:spcBef>
                <a:spcPts val="0"/>
              </a:spcBef>
              <a:spcAft>
                <a:spcPts val="0"/>
              </a:spcAft>
              <a:defRPr/>
            </a:pPr>
            <a:r>
              <a:rPr lang="en-US" b="1" dirty="0" err="1">
                <a:latin typeface="Comic Sans MS" panose="030F0702030302020204" pitchFamily="66" charset="0"/>
              </a:rPr>
              <a:t>Maths</a:t>
            </a:r>
            <a:r>
              <a:rPr lang="en-US" b="1" dirty="0">
                <a:latin typeface="Comic Sans MS" panose="030F0702030302020204" pitchFamily="66" charset="0"/>
              </a:rPr>
              <a:t> – Ways to help at home</a:t>
            </a:r>
            <a:br>
              <a:rPr lang="en-US" dirty="0"/>
            </a:br>
            <a:br>
              <a:rPr lang="en-US" dirty="0"/>
            </a:br>
            <a:endParaRPr lang="en-GB" dirty="0"/>
          </a:p>
        </p:txBody>
      </p:sp>
      <p:sp>
        <p:nvSpPr>
          <p:cNvPr id="3" name="Content Placeholder 2">
            <a:extLst>
              <a:ext uri="{FF2B5EF4-FFF2-40B4-BE49-F238E27FC236}">
                <a16:creationId xmlns:a16="http://schemas.microsoft.com/office/drawing/2014/main" id="{3F81EDE2-98FF-F14D-528F-F7900EFF7460}"/>
              </a:ext>
            </a:extLst>
          </p:cNvPr>
          <p:cNvSpPr>
            <a:spLocks noGrp="1"/>
          </p:cNvSpPr>
          <p:nvPr>
            <p:ph idx="1"/>
          </p:nvPr>
        </p:nvSpPr>
        <p:spPr>
          <a:xfrm>
            <a:off x="449263" y="1597025"/>
            <a:ext cx="8229600" cy="4579938"/>
          </a:xfrm>
        </p:spPr>
        <p:txBody>
          <a:bodyPr/>
          <a:lstStyle/>
          <a:p>
            <a:pPr>
              <a:spcBef>
                <a:spcPts val="0"/>
              </a:spcBef>
              <a:spcAft>
                <a:spcPts val="0"/>
              </a:spcAft>
              <a:defRPr/>
            </a:pPr>
            <a:r>
              <a:rPr lang="en-US" sz="2000" dirty="0">
                <a:solidFill>
                  <a:srgbClr val="FFFFFF"/>
                </a:solidFill>
                <a:latin typeface="Comic Sans MS" panose="030F0702030302020204" pitchFamily="66" charset="0"/>
              </a:rPr>
              <a:t>Play times tables games. </a:t>
            </a:r>
            <a:endParaRPr lang="en-US" sz="2000" dirty="0"/>
          </a:p>
          <a:p>
            <a:pPr>
              <a:spcBef>
                <a:spcPts val="476"/>
              </a:spcBef>
              <a:spcAft>
                <a:spcPts val="0"/>
              </a:spcAft>
              <a:defRPr/>
            </a:pPr>
            <a:r>
              <a:rPr lang="en-US" sz="2000" dirty="0">
                <a:solidFill>
                  <a:srgbClr val="FFFFFF"/>
                </a:solidFill>
                <a:latin typeface="Comic Sans MS" panose="030F0702030302020204" pitchFamily="66" charset="0"/>
              </a:rPr>
              <a:t>• Play mental </a:t>
            </a:r>
            <a:r>
              <a:rPr lang="en-US" sz="2000" dirty="0" err="1">
                <a:solidFill>
                  <a:srgbClr val="FFFFFF"/>
                </a:solidFill>
                <a:latin typeface="Comic Sans MS" panose="030F0702030302020204" pitchFamily="66" charset="0"/>
              </a:rPr>
              <a:t>maths</a:t>
            </a:r>
            <a:r>
              <a:rPr lang="en-US" sz="2000" dirty="0">
                <a:solidFill>
                  <a:srgbClr val="FFFFFF"/>
                </a:solidFill>
                <a:latin typeface="Comic Sans MS" panose="030F0702030302020204" pitchFamily="66" charset="0"/>
              </a:rPr>
              <a:t> games including counting in different amounts, forwards and backwards. </a:t>
            </a:r>
            <a:endParaRPr lang="en-US" sz="2000" dirty="0"/>
          </a:p>
          <a:p>
            <a:pPr>
              <a:spcBef>
                <a:spcPts val="476"/>
              </a:spcBef>
              <a:spcAft>
                <a:spcPts val="0"/>
              </a:spcAft>
              <a:defRPr/>
            </a:pPr>
            <a:r>
              <a:rPr lang="en-US" sz="2000" dirty="0">
                <a:solidFill>
                  <a:srgbClr val="FFFFFF"/>
                </a:solidFill>
                <a:latin typeface="Comic Sans MS" panose="030F0702030302020204" pitchFamily="66" charset="0"/>
              </a:rPr>
              <a:t>• Encourage opportunities for telling the time. </a:t>
            </a:r>
            <a:endParaRPr lang="en-US" sz="2000" dirty="0"/>
          </a:p>
          <a:p>
            <a:pPr>
              <a:spcBef>
                <a:spcPts val="476"/>
              </a:spcBef>
              <a:spcAft>
                <a:spcPts val="0"/>
              </a:spcAft>
              <a:defRPr/>
            </a:pPr>
            <a:r>
              <a:rPr lang="en-US" sz="2000" dirty="0">
                <a:solidFill>
                  <a:srgbClr val="FFFFFF"/>
                </a:solidFill>
                <a:latin typeface="Comic Sans MS" panose="030F0702030302020204" pitchFamily="66" charset="0"/>
              </a:rPr>
              <a:t>• Encourage opportunities for counting coins and money; finding amounts or calculating change when shopping. </a:t>
            </a:r>
            <a:endParaRPr lang="en-US" sz="2000" dirty="0"/>
          </a:p>
          <a:p>
            <a:pPr>
              <a:spcBef>
                <a:spcPts val="476"/>
              </a:spcBef>
              <a:spcAft>
                <a:spcPts val="0"/>
              </a:spcAft>
              <a:defRPr/>
            </a:pPr>
            <a:r>
              <a:rPr lang="en-US" sz="2000" dirty="0">
                <a:solidFill>
                  <a:srgbClr val="FFFFFF"/>
                </a:solidFill>
                <a:latin typeface="Comic Sans MS" panose="030F0702030302020204" pitchFamily="66" charset="0"/>
              </a:rPr>
              <a:t>• Look for numbers on street signs, car registrations and anywhere else! </a:t>
            </a:r>
            <a:endParaRPr lang="en-US" sz="2000" dirty="0"/>
          </a:p>
          <a:p>
            <a:pPr>
              <a:spcBef>
                <a:spcPts val="476"/>
              </a:spcBef>
              <a:spcAft>
                <a:spcPts val="0"/>
              </a:spcAft>
              <a:defRPr/>
            </a:pPr>
            <a:r>
              <a:rPr lang="en-US" sz="2000" dirty="0">
                <a:solidFill>
                  <a:srgbClr val="FFFFFF"/>
                </a:solidFill>
                <a:latin typeface="Comic Sans MS" panose="030F0702030302020204" pitchFamily="66" charset="0"/>
              </a:rPr>
              <a:t>• Look for examples of 2D and 3D shapes around the home. </a:t>
            </a:r>
            <a:endParaRPr lang="en-US" sz="2000" dirty="0"/>
          </a:p>
          <a:p>
            <a:pPr>
              <a:spcBef>
                <a:spcPts val="476"/>
              </a:spcBef>
              <a:spcAft>
                <a:spcPts val="0"/>
              </a:spcAft>
              <a:defRPr/>
            </a:pPr>
            <a:r>
              <a:rPr lang="en-US" sz="2000" dirty="0">
                <a:solidFill>
                  <a:srgbClr val="FFFFFF"/>
                </a:solidFill>
                <a:latin typeface="Comic Sans MS" panose="030F0702030302020204" pitchFamily="66" charset="0"/>
              </a:rPr>
              <a:t>• Identify, weigh or measure quantities and amounts in the kitchen or in recipes.</a:t>
            </a:r>
            <a:endParaRPr lang="en-US" sz="2000" dirty="0"/>
          </a:p>
          <a:p>
            <a:pPr>
              <a:spcBef>
                <a:spcPts val="476"/>
              </a:spcBef>
              <a:spcAft>
                <a:spcPts val="0"/>
              </a:spcAft>
              <a:defRPr/>
            </a:pPr>
            <a:r>
              <a:rPr lang="en-US" sz="2000" dirty="0">
                <a:solidFill>
                  <a:srgbClr val="FFFFFF"/>
                </a:solidFill>
                <a:latin typeface="Comic Sans MS" panose="030F0702030302020204" pitchFamily="66" charset="0"/>
              </a:rPr>
              <a:t> • Play games involving numbers or logic, such as dominoes, card games, darts, draughts and chess</a:t>
            </a:r>
            <a:endParaRPr lang="en-US" sz="2000" dirty="0"/>
          </a:p>
          <a:p>
            <a:pPr marL="0" indent="0">
              <a:buFont typeface="Arial" panose="020B0604020202020204" pitchFamily="34" charset="0"/>
              <a:buNone/>
              <a:defRPr/>
            </a:pPr>
            <a:br>
              <a:rPr lang="en-US" dirty="0"/>
            </a:b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79480-7ECC-2166-D87B-538F5D6BA004}"/>
              </a:ext>
            </a:extLst>
          </p:cNvPr>
          <p:cNvSpPr>
            <a:spLocks noGrp="1"/>
          </p:cNvSpPr>
          <p:nvPr>
            <p:ph type="title"/>
          </p:nvPr>
        </p:nvSpPr>
        <p:spPr>
          <a:xfrm>
            <a:off x="449263" y="985838"/>
            <a:ext cx="8229600" cy="611187"/>
          </a:xfrm>
        </p:spPr>
        <p:txBody>
          <a:bodyPr>
            <a:normAutofit fontScale="90000"/>
          </a:bodyPr>
          <a:lstStyle/>
          <a:p>
            <a:pPr algn="ctr" eaLnBrk="1" hangingPunct="1">
              <a:defRPr/>
            </a:pPr>
            <a:r>
              <a:rPr lang="en-GB" b="1" dirty="0">
                <a:latin typeface="Comic Sans MS" panose="030F0702030302020204" pitchFamily="66" charset="0"/>
              </a:rPr>
              <a:t>Rewards</a:t>
            </a:r>
          </a:p>
        </p:txBody>
      </p:sp>
      <p:sp>
        <p:nvSpPr>
          <p:cNvPr id="24579" name="Content Placeholder 2">
            <a:extLst>
              <a:ext uri="{FF2B5EF4-FFF2-40B4-BE49-F238E27FC236}">
                <a16:creationId xmlns:a16="http://schemas.microsoft.com/office/drawing/2014/main" id="{F6DB0D51-9AC8-4C2F-DDC9-EED10D5502A8}"/>
              </a:ext>
            </a:extLst>
          </p:cNvPr>
          <p:cNvSpPr>
            <a:spLocks noGrp="1" noChangeArrowheads="1"/>
          </p:cNvSpPr>
          <p:nvPr>
            <p:ph idx="1"/>
          </p:nvPr>
        </p:nvSpPr>
        <p:spPr>
          <a:xfrm>
            <a:off x="449263" y="1597025"/>
            <a:ext cx="8229600" cy="4275138"/>
          </a:xfrm>
        </p:spPr>
        <p:txBody>
          <a:bodyPr/>
          <a:lstStyle/>
          <a:p>
            <a:pPr>
              <a:spcBef>
                <a:spcPct val="0"/>
              </a:spcBef>
            </a:pPr>
            <a:r>
              <a:rPr lang="en-US" altLang="en-US" sz="2400">
                <a:solidFill>
                  <a:srgbClr val="FFFFFF"/>
                </a:solidFill>
                <a:latin typeface="Comic Sans MS" panose="030F0702030302020204" pitchFamily="66" charset="0"/>
              </a:rPr>
              <a:t>At Hudson we use class dojo to reward the children. The children can earn a dojo for a range of things such as working hard, having a calm classroom, being helpful and outstanding work</a:t>
            </a:r>
            <a:endParaRPr lang="en-US" altLang="en-US" sz="2400">
              <a:solidFill>
                <a:srgbClr val="FFFFFF"/>
              </a:solidFill>
              <a:latin typeface="Arial" panose="020B0604020202020204" pitchFamily="34" charset="0"/>
            </a:endParaRPr>
          </a:p>
          <a:p>
            <a:pPr>
              <a:spcBef>
                <a:spcPts val="513"/>
              </a:spcBef>
            </a:pPr>
            <a:r>
              <a:rPr lang="en-US" altLang="en-US" sz="2400">
                <a:solidFill>
                  <a:srgbClr val="FFFFFF"/>
                </a:solidFill>
                <a:latin typeface="Comic Sans MS" panose="030F0702030302020204" pitchFamily="66" charset="0"/>
              </a:rPr>
              <a:t>Children also have a chance to achieve either an Everyone Experiences Excellence award or a Charter Champion award every Friday in assembly</a:t>
            </a:r>
            <a:endParaRPr lang="en-US" altLang="en-US" sz="2400">
              <a:solidFill>
                <a:srgbClr val="FFFFFF"/>
              </a:solidFill>
              <a:latin typeface="Arial" panose="020B0604020202020204" pitchFamily="34" charset="0"/>
            </a:endParaRPr>
          </a:p>
          <a:p>
            <a:pPr>
              <a:spcBef>
                <a:spcPts val="513"/>
              </a:spcBef>
            </a:pPr>
            <a:r>
              <a:rPr lang="en-US" altLang="en-US" sz="2400">
                <a:solidFill>
                  <a:srgbClr val="FFFFFF"/>
                </a:solidFill>
                <a:latin typeface="Comic Sans MS" panose="030F0702030302020204" pitchFamily="66" charset="0"/>
              </a:rPr>
              <a:t>Verbal praise </a:t>
            </a:r>
            <a:endParaRPr lang="en-US" altLang="en-US" sz="2400">
              <a:solidFill>
                <a:srgbClr val="FFFFFF"/>
              </a:solidFill>
              <a:latin typeface="Arial" panose="020B0604020202020204" pitchFamily="34" charset="0"/>
            </a:endParaRPr>
          </a:p>
          <a:p>
            <a:pPr>
              <a:spcBef>
                <a:spcPts val="513"/>
              </a:spcBef>
            </a:pPr>
            <a:r>
              <a:rPr lang="en-US" altLang="en-US" sz="2400">
                <a:solidFill>
                  <a:srgbClr val="FFFFFF"/>
                </a:solidFill>
                <a:latin typeface="Comic Sans MS" panose="030F0702030302020204" pitchFamily="66" charset="0"/>
              </a:rPr>
              <a:t>Recognition</a:t>
            </a:r>
            <a:endParaRPr lang="en-US" altLang="en-US" sz="2400">
              <a:solidFill>
                <a:srgbClr val="FFFFFF"/>
              </a:solidFill>
              <a:latin typeface="Arial" panose="020B0604020202020204" pitchFamily="34" charset="0"/>
            </a:endParaRPr>
          </a:p>
          <a:p>
            <a:pPr eaLnBrk="1" hangingPunct="1"/>
            <a:endParaRPr lang="en-GB" altLang="en-US"/>
          </a:p>
        </p:txBody>
      </p:sp>
      <p:pic>
        <p:nvPicPr>
          <p:cNvPr id="24580" name="Picture 4">
            <a:extLst>
              <a:ext uri="{FF2B5EF4-FFF2-40B4-BE49-F238E27FC236}">
                <a16:creationId xmlns:a16="http://schemas.microsoft.com/office/drawing/2014/main" id="{7A1CBDFC-8D3A-207F-0409-8B566EB1CC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7138" y="4344988"/>
            <a:ext cx="2492375"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AF4BC6F0-46F3-1623-9D36-4CB059C9785A}"/>
              </a:ext>
            </a:extLst>
          </p:cNvPr>
          <p:cNvSpPr>
            <a:spLocks noGrp="1" noChangeArrowheads="1"/>
          </p:cNvSpPr>
          <p:nvPr>
            <p:ph type="title"/>
          </p:nvPr>
        </p:nvSpPr>
        <p:spPr>
          <a:xfrm>
            <a:off x="465138" y="1444625"/>
            <a:ext cx="8229600" cy="609600"/>
          </a:xfrm>
        </p:spPr>
        <p:txBody>
          <a:bodyPr/>
          <a:lstStyle/>
          <a:p>
            <a:r>
              <a:rPr lang="en-GB" altLang="en-US" sz="3200">
                <a:latin typeface="Comic Sans MS" panose="030F0702030302020204" pitchFamily="66" charset="0"/>
              </a:rPr>
              <a:t>Communicating with families</a:t>
            </a:r>
            <a:br>
              <a:rPr lang="en-GB" altLang="en-US" sz="3200"/>
            </a:br>
            <a:br>
              <a:rPr lang="en-GB" altLang="en-US" sz="3200"/>
            </a:br>
            <a:endParaRPr lang="en-GB" altLang="en-US" sz="3200"/>
          </a:p>
        </p:txBody>
      </p:sp>
      <p:sp>
        <p:nvSpPr>
          <p:cNvPr id="26627" name="Content Placeholder 2">
            <a:extLst>
              <a:ext uri="{FF2B5EF4-FFF2-40B4-BE49-F238E27FC236}">
                <a16:creationId xmlns:a16="http://schemas.microsoft.com/office/drawing/2014/main" id="{DE072175-3C69-49ED-65E5-38278936A3D8}"/>
              </a:ext>
            </a:extLst>
          </p:cNvPr>
          <p:cNvSpPr>
            <a:spLocks noGrp="1" noChangeArrowheads="1"/>
          </p:cNvSpPr>
          <p:nvPr>
            <p:ph idx="1"/>
          </p:nvPr>
        </p:nvSpPr>
        <p:spPr>
          <a:xfrm>
            <a:off x="449263" y="1597025"/>
            <a:ext cx="8229600" cy="4275138"/>
          </a:xfrm>
        </p:spPr>
        <p:txBody>
          <a:bodyPr/>
          <a:lstStyle/>
          <a:p>
            <a:pPr>
              <a:spcBef>
                <a:spcPct val="0"/>
              </a:spcBef>
            </a:pPr>
            <a:r>
              <a:rPr lang="en-US" altLang="en-US">
                <a:solidFill>
                  <a:srgbClr val="EEECE1"/>
                </a:solidFill>
                <a:latin typeface="Comic Sans MS" panose="030F0702030302020204" pitchFamily="66" charset="0"/>
              </a:rPr>
              <a:t>Parents can communicate using with teachers using our designated communication lead by either emailing on  </a:t>
            </a:r>
            <a:r>
              <a:rPr lang="en-US" altLang="en-US" u="sng">
                <a:solidFill>
                  <a:srgbClr val="EEECE1"/>
                </a:solidFill>
                <a:latin typeface="Comic Sans MS" panose="030F0702030302020204" pitchFamily="66" charset="0"/>
                <a:hlinkClick r:id="rId2"/>
              </a:rPr>
              <a:t>enquiries@hudsonprimary.co.uk</a:t>
            </a:r>
            <a:r>
              <a:rPr lang="en-US" altLang="en-US">
                <a:solidFill>
                  <a:srgbClr val="EEECE1"/>
                </a:solidFill>
                <a:latin typeface="Comic Sans MS" panose="030F0702030302020204" pitchFamily="66" charset="0"/>
              </a:rPr>
              <a:t> or by calling the office on - </a:t>
            </a:r>
            <a:r>
              <a:rPr lang="en-US" altLang="en-US">
                <a:solidFill>
                  <a:srgbClr val="002060"/>
                </a:solidFill>
                <a:latin typeface="Comic Sans MS" panose="030F0702030302020204" pitchFamily="66" charset="0"/>
              </a:rPr>
              <a:t>0151 526 1568</a:t>
            </a:r>
            <a:endParaRPr lang="en-US" altLang="en-US">
              <a:solidFill>
                <a:srgbClr val="EEECE1"/>
              </a:solidFill>
              <a:latin typeface="Arial" panose="020B0604020202020204" pitchFamily="34" charset="0"/>
            </a:endParaRPr>
          </a:p>
          <a:p>
            <a:pPr>
              <a:spcBef>
                <a:spcPct val="0"/>
              </a:spcBef>
            </a:pPr>
            <a:r>
              <a:rPr lang="en-US" altLang="en-US">
                <a:solidFill>
                  <a:srgbClr val="EEECE1"/>
                </a:solidFill>
                <a:latin typeface="Comic Sans MS" panose="030F0702030302020204" pitchFamily="66" charset="0"/>
              </a:rPr>
              <a:t>Class dojos are uploaded every week showing some of that week’s learning and sending out any messages for that week. </a:t>
            </a:r>
            <a:endParaRPr lang="en-US" altLang="en-US">
              <a:solidFill>
                <a:srgbClr val="EEECE1"/>
              </a:solidFill>
              <a:latin typeface="Arial" panose="020B0604020202020204" pitchFamily="34" charset="0"/>
            </a:endParaRPr>
          </a:p>
          <a:p>
            <a:endParaRPr lang="en-GB"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9140-5E79-9620-BF38-0339CC8A3794}"/>
              </a:ext>
            </a:extLst>
          </p:cNvPr>
          <p:cNvSpPr>
            <a:spLocks noGrp="1"/>
          </p:cNvSpPr>
          <p:nvPr>
            <p:ph type="title"/>
          </p:nvPr>
        </p:nvSpPr>
        <p:spPr>
          <a:xfrm>
            <a:off x="457200" y="1290638"/>
            <a:ext cx="8229600" cy="611187"/>
          </a:xfrm>
        </p:spPr>
        <p:txBody>
          <a:bodyPr>
            <a:normAutofit fontScale="90000"/>
          </a:bodyPr>
          <a:lstStyle/>
          <a:p>
            <a:pPr algn="ctr" eaLnBrk="1" hangingPunct="1">
              <a:defRPr/>
            </a:pPr>
            <a:r>
              <a:rPr lang="en-GB" b="1" dirty="0">
                <a:latin typeface="Comic Sans MS" panose="030F0702030302020204" pitchFamily="66" charset="0"/>
              </a:rPr>
              <a:t>Thank you so much!</a:t>
            </a:r>
          </a:p>
        </p:txBody>
      </p:sp>
      <p:pic>
        <p:nvPicPr>
          <p:cNvPr id="27651" name="Content Placeholder 3">
            <a:extLst>
              <a:ext uri="{FF2B5EF4-FFF2-40B4-BE49-F238E27FC236}">
                <a16:creationId xmlns:a16="http://schemas.microsoft.com/office/drawing/2014/main" id="{DF97AC20-8EF2-88CE-D3BA-3FDBB982AB3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622550" y="2436813"/>
            <a:ext cx="3883025" cy="2595562"/>
          </a:xfrm>
        </p:spPr>
      </p:pic>
      <p:pic>
        <p:nvPicPr>
          <p:cNvPr id="27652" name="Picture 4">
            <a:extLst>
              <a:ext uri="{FF2B5EF4-FFF2-40B4-BE49-F238E27FC236}">
                <a16:creationId xmlns:a16="http://schemas.microsoft.com/office/drawing/2014/main" id="{729F1554-885A-30A8-C554-3FA1B08BC0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6013" y="3276600"/>
            <a:ext cx="1879600" cy="208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53191</TotalTime>
  <Words>1541</Words>
  <Application>Microsoft Office PowerPoint</Application>
  <PresentationFormat>On-screen Show (4:3)</PresentationFormat>
  <Paragraphs>152</Paragraphs>
  <Slides>21</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Calibri</vt:lpstr>
      <vt:lpstr>Arial</vt:lpstr>
      <vt:lpstr>Comic Sans MS</vt:lpstr>
      <vt:lpstr>Sassoon Penpals Joined</vt:lpstr>
      <vt:lpstr>Office Theme</vt:lpstr>
      <vt:lpstr>Welcome to  the New School Year</vt:lpstr>
      <vt:lpstr>In this welcome session we will cover:</vt:lpstr>
      <vt:lpstr>PowerPoint Presentation</vt:lpstr>
      <vt:lpstr>Sycamore’s routine</vt:lpstr>
      <vt:lpstr>Our morning routine</vt:lpstr>
      <vt:lpstr>Our afternoon routine</vt:lpstr>
      <vt:lpstr>A range of our Literacy Texts</vt:lpstr>
      <vt:lpstr>Our Maths Overview</vt:lpstr>
      <vt:lpstr>Homework</vt:lpstr>
      <vt:lpstr>Home learning and the expectation of a Hudson parent in this class</vt:lpstr>
      <vt:lpstr>Why is Reading so Important?</vt:lpstr>
      <vt:lpstr>Why is Reading so Important?</vt:lpstr>
      <vt:lpstr>Reading – Ways to help at home</vt:lpstr>
      <vt:lpstr>Reading at home</vt:lpstr>
      <vt:lpstr>Reading for pleasure – launching after October half term!</vt:lpstr>
      <vt:lpstr>Reading for pleasure awards per class</vt:lpstr>
      <vt:lpstr>Writing – Ways to help at home  </vt:lpstr>
      <vt:lpstr>Maths – Ways to help at home  </vt:lpstr>
      <vt:lpstr>Rewards</vt:lpstr>
      <vt:lpstr>Communicating with families  </vt:lpstr>
      <vt:lpstr>Thank you so much!</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Gill Venables</cp:lastModifiedBy>
  <cp:revision>157</cp:revision>
  <cp:lastPrinted>2021-07-14T13:34:46Z</cp:lastPrinted>
  <dcterms:created xsi:type="dcterms:W3CDTF">2013-08-21T19:17:07Z</dcterms:created>
  <dcterms:modified xsi:type="dcterms:W3CDTF">2026-06-23T14:47:26Z</dcterms:modified>
</cp:coreProperties>
</file>