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256" r:id="rId2"/>
    <p:sldId id="260" r:id="rId3"/>
    <p:sldId id="257" r:id="rId4"/>
    <p:sldId id="303" r:id="rId5"/>
    <p:sldId id="273" r:id="rId6"/>
    <p:sldId id="262" r:id="rId7"/>
    <p:sldId id="272" r:id="rId8"/>
    <p:sldId id="266" r:id="rId9"/>
    <p:sldId id="299" r:id="rId10"/>
    <p:sldId id="297" r:id="rId11"/>
    <p:sldId id="304" r:id="rId12"/>
    <p:sldId id="301" r:id="rId13"/>
    <p:sldId id="302" r:id="rId14"/>
    <p:sldId id="300" r:id="rId15"/>
    <p:sldId id="263" r:id="rId16"/>
    <p:sldId id="274" r:id="rId17"/>
    <p:sldId id="275" r:id="rId18"/>
    <p:sldId id="264" r:id="rId19"/>
    <p:sldId id="276" r:id="rId20"/>
    <p:sldId id="277" r:id="rId21"/>
    <p:sldId id="278" r:id="rId22"/>
    <p:sldId id="279" r:id="rId23"/>
    <p:sldId id="280" r:id="rId24"/>
    <p:sldId id="281" r:id="rId25"/>
    <p:sldId id="282" r:id="rId26"/>
    <p:sldId id="283" r:id="rId27"/>
    <p:sldId id="284" r:id="rId28"/>
    <p:sldId id="296" r:id="rId29"/>
    <p:sldId id="285" r:id="rId30"/>
    <p:sldId id="286" r:id="rId31"/>
    <p:sldId id="287" r:id="rId32"/>
    <p:sldId id="288" r:id="rId33"/>
    <p:sldId id="289" r:id="rId34"/>
    <p:sldId id="290" r:id="rId35"/>
    <p:sldId id="291" r:id="rId36"/>
    <p:sldId id="292" r:id="rId37"/>
    <p:sldId id="293" r:id="rId38"/>
    <p:sldId id="294" r:id="rId39"/>
    <p:sldId id="295" r:id="rId40"/>
    <p:sldId id="261" r:id="rId4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597FF"/>
    <a:srgbClr val="FF9E1D"/>
    <a:srgbClr val="D68B1C"/>
    <a:srgbClr val="609600"/>
    <a:srgbClr val="6CA800"/>
    <a:srgbClr val="EE7D00"/>
    <a:srgbClr val="253600"/>
    <a:srgbClr val="552579"/>
    <a:srgbClr val="D09622"/>
    <a:srgbClr val="CC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14241" autoAdjust="0"/>
    <p:restoredTop sz="94660"/>
  </p:normalViewPr>
  <p:slideViewPr>
    <p:cSldViewPr>
      <p:cViewPr varScale="1">
        <p:scale>
          <a:sx n="63" d="100"/>
          <a:sy n="63" d="100"/>
        </p:scale>
        <p:origin x="676" y="64"/>
      </p:cViewPr>
      <p:guideLst>
        <p:guide orient="horz" pos="2160"/>
        <p:guide pos="2880"/>
      </p:guideLst>
    </p:cSldViewPr>
  </p:slideViewPr>
  <p:notesTextViewPr>
    <p:cViewPr>
      <p:scale>
        <a:sx n="1" d="1"/>
        <a:sy n="1" d="1"/>
      </p:scale>
      <p:origin x="0" y="0"/>
    </p:cViewPr>
  </p:notesTextViewPr>
  <p:gridSpacing cx="152705" cy="152705"/>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179CFD0-1134-4D76-9DC7-DE2C6C169A1A}" type="datetimeFigureOut">
              <a:rPr lang="en-GB" smtClean="0"/>
              <a:t>25/07/2025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F9182A0-6C8C-42E6-AE40-991BDC244597}" type="slidenum">
              <a:rPr lang="en-GB" smtClean="0"/>
              <a:t>‹#›</a:t>
            </a:fld>
            <a:endParaRPr lang="en-GB"/>
          </a:p>
        </p:txBody>
      </p:sp>
    </p:spTree>
    <p:extLst>
      <p:ext uri="{BB962C8B-B14F-4D97-AF65-F5344CB8AC3E}">
        <p14:creationId xmlns:p14="http://schemas.microsoft.com/office/powerpoint/2010/main" val="29407578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F9182A0-6C8C-42E6-AE40-991BDC244597}" type="slidenum">
              <a:rPr lang="en-GB" smtClean="0"/>
              <a:t>37</a:t>
            </a:fld>
            <a:endParaRPr lang="en-GB"/>
          </a:p>
        </p:txBody>
      </p:sp>
    </p:spTree>
    <p:extLst>
      <p:ext uri="{BB962C8B-B14F-4D97-AF65-F5344CB8AC3E}">
        <p14:creationId xmlns:p14="http://schemas.microsoft.com/office/powerpoint/2010/main" val="14106823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448965" y="3581705"/>
            <a:ext cx="8246070" cy="1527050"/>
          </a:xfrm>
          <a:effectLst>
            <a:outerShdw blurRad="50800" dist="38100" dir="2700000" algn="ctr" rotWithShape="0">
              <a:schemeClr val="tx1">
                <a:alpha val="68000"/>
              </a:schemeClr>
            </a:outerShdw>
          </a:effectLst>
        </p:spPr>
        <p:txBody>
          <a:bodyPr>
            <a:normAutofit/>
          </a:bodyPr>
          <a:lstStyle>
            <a:lvl1pPr algn="r">
              <a:defRPr sz="3600">
                <a:solidFill>
                  <a:schemeClr val="bg1"/>
                </a:solidFill>
              </a:defRPr>
            </a:lvl1pPr>
          </a:lstStyle>
          <a:p>
            <a:r>
              <a:rPr lang="en-US" dirty="0"/>
              <a:t>Click to edit </a:t>
            </a:r>
            <a:br>
              <a:rPr lang="en-US" dirty="0"/>
            </a:br>
            <a:r>
              <a:rPr lang="en-US" dirty="0"/>
              <a:t>Master title style</a:t>
            </a:r>
          </a:p>
        </p:txBody>
      </p:sp>
      <p:sp>
        <p:nvSpPr>
          <p:cNvPr id="3" name="Subtitle 2"/>
          <p:cNvSpPr>
            <a:spLocks noGrp="1"/>
          </p:cNvSpPr>
          <p:nvPr>
            <p:ph type="subTitle" idx="1"/>
          </p:nvPr>
        </p:nvSpPr>
        <p:spPr>
          <a:xfrm>
            <a:off x="448965" y="5108755"/>
            <a:ext cx="8246070" cy="1068935"/>
          </a:xfrm>
        </p:spPr>
        <p:txBody>
          <a:bodyPr>
            <a:normAutofit/>
          </a:bodyPr>
          <a:lstStyle>
            <a:lvl1pPr marL="0" indent="0" algn="r">
              <a:buNone/>
              <a:defRPr sz="2800">
                <a:solidFill>
                  <a:srgbClr val="FFFF00"/>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a:t>
            </a:r>
          </a:p>
          <a:p>
            <a:r>
              <a:rPr lang="en-US" dirty="0"/>
              <a:t>Master subtitle style</a:t>
            </a:r>
          </a:p>
        </p:txBody>
      </p:sp>
      <p:sp>
        <p:nvSpPr>
          <p:cNvPr id="4" name="Date Placeholder 3"/>
          <p:cNvSpPr>
            <a:spLocks noGrp="1"/>
          </p:cNvSpPr>
          <p:nvPr>
            <p:ph type="dt" sz="half" idx="10"/>
          </p:nvPr>
        </p:nvSpPr>
        <p:spPr/>
        <p:txBody>
          <a:bodyPr/>
          <a:lstStyle/>
          <a:p>
            <a:fld id="{53074F12-AA26-4AC8-9962-C36BB8F32554}" type="datetimeFigureOut">
              <a:rPr lang="en-US" smtClean="0"/>
              <a:pPr/>
              <a:t>7/25/2025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dirty="0"/>
          </a:p>
        </p:txBody>
      </p:sp>
    </p:spTree>
    <p:extLst>
      <p:ext uri="{BB962C8B-B14F-4D97-AF65-F5344CB8AC3E}">
        <p14:creationId xmlns:p14="http://schemas.microsoft.com/office/powerpoint/2010/main" val="3253875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48965" y="985720"/>
            <a:ext cx="8229600" cy="610820"/>
          </a:xfrm>
        </p:spPr>
        <p:txBody>
          <a:bodyPr>
            <a:normAutofit/>
          </a:bodyPr>
          <a:lstStyle>
            <a:lvl1pPr algn="l">
              <a:defRPr sz="3600">
                <a:solidFill>
                  <a:srgbClr val="FFFF00"/>
                </a:solidFill>
              </a:defRPr>
            </a:lvl1pPr>
          </a:lstStyle>
          <a:p>
            <a:r>
              <a:rPr lang="en-US" dirty="0"/>
              <a:t>Click to edit Master title style</a:t>
            </a:r>
          </a:p>
        </p:txBody>
      </p:sp>
      <p:sp>
        <p:nvSpPr>
          <p:cNvPr id="3" name="Content Placeholder 2"/>
          <p:cNvSpPr>
            <a:spLocks noGrp="1"/>
          </p:cNvSpPr>
          <p:nvPr>
            <p:ph idx="1"/>
          </p:nvPr>
        </p:nvSpPr>
        <p:spPr>
          <a:xfrm>
            <a:off x="448965" y="1596540"/>
            <a:ext cx="8229600" cy="4275740"/>
          </a:xfrm>
        </p:spPr>
        <p:txBody>
          <a:bodyPr/>
          <a:lstStyle>
            <a:lvl1pPr>
              <a:defRPr sz="2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7/25/2025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644713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823311" y="374900"/>
            <a:ext cx="6719018" cy="868839"/>
          </a:xfrm>
        </p:spPr>
        <p:txBody>
          <a:bodyPr>
            <a:normAutofit/>
          </a:bodyPr>
          <a:lstStyle>
            <a:lvl1pPr algn="l">
              <a:defRPr sz="3600">
                <a:solidFill>
                  <a:srgbClr val="FFFF00"/>
                </a:solidFill>
              </a:defRPr>
            </a:lvl1pPr>
          </a:lstStyle>
          <a:p>
            <a:r>
              <a:rPr lang="en-US" dirty="0"/>
              <a:t>Click to edit Master title style</a:t>
            </a:r>
          </a:p>
        </p:txBody>
      </p:sp>
      <p:sp>
        <p:nvSpPr>
          <p:cNvPr id="3" name="Content Placeholder 2"/>
          <p:cNvSpPr>
            <a:spLocks noGrp="1"/>
          </p:cNvSpPr>
          <p:nvPr>
            <p:ph idx="1"/>
          </p:nvPr>
        </p:nvSpPr>
        <p:spPr>
          <a:xfrm>
            <a:off x="1823312" y="1138425"/>
            <a:ext cx="6719018" cy="5039265"/>
          </a:xfrm>
        </p:spPr>
        <p:txBody>
          <a:bodyPr/>
          <a:lstStyle>
            <a:lvl1pPr>
              <a:defRPr sz="2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7/25/2025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293913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7/25/2025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8634415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833014"/>
            <a:ext cx="8229600" cy="584623"/>
          </a:xfrm>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3074F12-AA26-4AC8-9962-C36BB8F32554}" type="datetimeFigureOut">
              <a:rPr lang="en-US" smtClean="0"/>
              <a:pPr/>
              <a:t>7/25/2025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556791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48965" y="985720"/>
            <a:ext cx="8229600" cy="532180"/>
          </a:xfrm>
        </p:spPr>
        <p:txBody>
          <a:bodyPr>
            <a:normAutofit/>
          </a:bodyPr>
          <a:lstStyle>
            <a:lvl1pPr algn="l">
              <a:defRPr sz="3600">
                <a:solidFill>
                  <a:srgbClr val="FFFF00"/>
                </a:solidFill>
              </a:defRPr>
            </a:lvl1pPr>
          </a:lstStyle>
          <a:p>
            <a:r>
              <a:rPr lang="en-US" dirty="0"/>
              <a:t>Click to edit Master title style</a:t>
            </a:r>
          </a:p>
        </p:txBody>
      </p:sp>
      <p:sp>
        <p:nvSpPr>
          <p:cNvPr id="3" name="Text Placeholder 2"/>
          <p:cNvSpPr>
            <a:spLocks noGrp="1"/>
          </p:cNvSpPr>
          <p:nvPr>
            <p:ph type="body" idx="1"/>
          </p:nvPr>
        </p:nvSpPr>
        <p:spPr>
          <a:xfrm>
            <a:off x="448965" y="1577497"/>
            <a:ext cx="4040188" cy="639762"/>
          </a:xfrm>
        </p:spPr>
        <p:txBody>
          <a:bodyPr anchor="b"/>
          <a:lstStyle>
            <a:lvl1pPr marL="0" indent="0">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448965" y="2207360"/>
            <a:ext cx="4040188" cy="3035058"/>
          </a:xfrm>
        </p:spPr>
        <p:txBody>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4636790" y="1577497"/>
            <a:ext cx="4041775" cy="639762"/>
          </a:xfrm>
        </p:spPr>
        <p:txBody>
          <a:bodyPr anchor="b"/>
          <a:lstStyle>
            <a:lvl1pPr marL="0" indent="0">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636790" y="2207360"/>
            <a:ext cx="4041775" cy="3035058"/>
          </a:xfrm>
        </p:spPr>
        <p:txBody>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53074F12-AA26-4AC8-9962-C36BB8F32554}" type="datetimeFigureOut">
              <a:rPr lang="en-US" smtClean="0"/>
              <a:pPr/>
              <a:t>7/25/2025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122911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3074F12-AA26-4AC8-9962-C36BB8F32554}" type="datetimeFigureOut">
              <a:rPr lang="en-US" smtClean="0"/>
              <a:pPr/>
              <a:t>7/25/2025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029773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pPr/>
              <a:t>7/25/2025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251864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7/25/2025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174452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7/25/2025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776078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7/25/2025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428665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7/25/2025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8936099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74F12-AA26-4AC8-9962-C36BB8F32554}" type="datetimeFigureOut">
              <a:rPr lang="en-US" smtClean="0"/>
              <a:pPr/>
              <a:t>7/25/2025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2CCC60-E8CD-4174-8B1A-7DF615B22EEF}" type="slidenum">
              <a:rPr lang="en-US" smtClean="0"/>
              <a:pPr/>
              <a:t>‹#›</a:t>
            </a:fld>
            <a:endParaRPr lang="en-US"/>
          </a:p>
        </p:txBody>
      </p:sp>
    </p:spTree>
    <p:extLst>
      <p:ext uri="{BB962C8B-B14F-4D97-AF65-F5344CB8AC3E}">
        <p14:creationId xmlns:p14="http://schemas.microsoft.com/office/powerpoint/2010/main" val="19440393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48965" y="3887115"/>
            <a:ext cx="8246070" cy="1374345"/>
          </a:xfrm>
        </p:spPr>
        <p:txBody>
          <a:bodyPr>
            <a:normAutofit/>
          </a:bodyPr>
          <a:lstStyle/>
          <a:p>
            <a:r>
              <a:rPr lang="en-US" sz="3200" dirty="0">
                <a:latin typeface="Comic Sans MS" panose="030F0702030302020204" pitchFamily="66" charset="0"/>
              </a:rPr>
              <a:t>Welcome to </a:t>
            </a:r>
            <a:br>
              <a:rPr lang="en-US" sz="3200" dirty="0">
                <a:latin typeface="Comic Sans MS" panose="030F0702030302020204" pitchFamily="66" charset="0"/>
              </a:rPr>
            </a:br>
            <a:r>
              <a:rPr lang="en-US" sz="3200" dirty="0">
                <a:latin typeface="Comic Sans MS" panose="030F0702030302020204" pitchFamily="66" charset="0"/>
              </a:rPr>
              <a:t>the New School Year</a:t>
            </a:r>
          </a:p>
        </p:txBody>
      </p:sp>
      <p:sp>
        <p:nvSpPr>
          <p:cNvPr id="3" name="Subtitle 2"/>
          <p:cNvSpPr>
            <a:spLocks noGrp="1"/>
          </p:cNvSpPr>
          <p:nvPr>
            <p:ph type="subTitle" idx="1"/>
          </p:nvPr>
        </p:nvSpPr>
        <p:spPr>
          <a:xfrm>
            <a:off x="448964" y="5261460"/>
            <a:ext cx="8246071" cy="1374345"/>
          </a:xfrm>
        </p:spPr>
        <p:txBody>
          <a:bodyPr>
            <a:normAutofit/>
          </a:bodyPr>
          <a:lstStyle/>
          <a:p>
            <a:r>
              <a:rPr lang="en-US" dirty="0">
                <a:solidFill>
                  <a:srgbClr val="FF0000"/>
                </a:solidFill>
                <a:effectLst>
                  <a:outerShdw blurRad="38100" dist="38100" dir="2700000" algn="tl">
                    <a:srgbClr val="000000">
                      <a:alpha val="43137"/>
                    </a:srgbClr>
                  </a:outerShdw>
                </a:effectLst>
                <a:latin typeface="Comic Sans MS" panose="030F0702030302020204" pitchFamily="66" charset="0"/>
              </a:rPr>
              <a:t>A year in Rowan Class</a:t>
            </a:r>
          </a:p>
        </p:txBody>
      </p:sp>
      <p:sp>
        <p:nvSpPr>
          <p:cNvPr id="5" name="TextBox 4"/>
          <p:cNvSpPr txBox="1"/>
          <p:nvPr/>
        </p:nvSpPr>
        <p:spPr>
          <a:xfrm>
            <a:off x="0" y="6451139"/>
            <a:ext cx="3970330" cy="338554"/>
          </a:xfrm>
          <a:prstGeom prst="rect">
            <a:avLst/>
          </a:prstGeom>
          <a:noFill/>
        </p:spPr>
        <p:txBody>
          <a:bodyPr wrap="square" rtlCol="0">
            <a:spAutoFit/>
          </a:bodyPr>
          <a:lstStyle/>
          <a:p>
            <a:r>
              <a:rPr lang="en-GB" sz="1600" dirty="0">
                <a:solidFill>
                  <a:schemeClr val="tx2">
                    <a:lumMod val="60000"/>
                    <a:lumOff val="40000"/>
                  </a:schemeClr>
                </a:solidFill>
                <a:effectLst>
                  <a:outerShdw blurRad="38100" dist="38100" dir="2700000" algn="tl">
                    <a:srgbClr val="000000">
                      <a:alpha val="43137"/>
                    </a:srgbClr>
                  </a:outerShdw>
                </a:effectLst>
                <a:latin typeface="Comic Sans MS" panose="030F0702030302020204" pitchFamily="66" charset="0"/>
              </a:rPr>
              <a:t>Everyone Experiences Excellence</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51755" y="64399"/>
            <a:ext cx="2743637" cy="2748690"/>
          </a:xfrm>
          <a:prstGeom prst="rect">
            <a:avLst/>
          </a:prstGeom>
          <a:ln>
            <a:noFill/>
          </a:ln>
          <a:effectLst>
            <a:softEdge rad="112500"/>
          </a:effectLst>
        </p:spPr>
      </p:pic>
    </p:spTree>
    <p:extLst>
      <p:ext uri="{BB962C8B-B14F-4D97-AF65-F5344CB8AC3E}">
        <p14:creationId xmlns:p14="http://schemas.microsoft.com/office/powerpoint/2010/main" val="3639203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8965" y="1094983"/>
            <a:ext cx="8229600" cy="610820"/>
          </a:xfrm>
        </p:spPr>
        <p:txBody>
          <a:bodyPr>
            <a:normAutofit fontScale="90000"/>
          </a:bodyPr>
          <a:lstStyle/>
          <a:p>
            <a:pPr algn="ctr"/>
            <a:r>
              <a:rPr lang="en-US" b="1" dirty="0">
                <a:latin typeface="Sassoon Penpals Joined" pitchFamily="50" charset="0"/>
              </a:rPr>
              <a:t>An exciting new year lies ahead – 180 days of brain power needed</a:t>
            </a:r>
            <a:r>
              <a:rPr lang="en-US" dirty="0">
                <a:latin typeface="Comic Sans MS" panose="030F0702030302020204" pitchFamily="66" charset="0"/>
              </a:rPr>
              <a:t>!</a:t>
            </a:r>
          </a:p>
        </p:txBody>
      </p:sp>
      <p:sp>
        <p:nvSpPr>
          <p:cNvPr id="5" name="TextBox 4"/>
          <p:cNvSpPr txBox="1"/>
          <p:nvPr/>
        </p:nvSpPr>
        <p:spPr>
          <a:xfrm>
            <a:off x="2739540" y="6483100"/>
            <a:ext cx="3970330" cy="338554"/>
          </a:xfrm>
          <a:prstGeom prst="rect">
            <a:avLst/>
          </a:prstGeom>
          <a:noFill/>
        </p:spPr>
        <p:txBody>
          <a:bodyPr wrap="square" rtlCol="0">
            <a:spAutoFit/>
          </a:bodyPr>
          <a:lstStyle/>
          <a:p>
            <a:r>
              <a:rPr lang="en-GB" sz="1600" dirty="0">
                <a:solidFill>
                  <a:schemeClr val="tx2">
                    <a:lumMod val="60000"/>
                    <a:lumOff val="40000"/>
                  </a:schemeClr>
                </a:solidFill>
                <a:effectLst>
                  <a:outerShdw blurRad="38100" dist="38100" dir="2700000" algn="tl">
                    <a:srgbClr val="000000">
                      <a:alpha val="43137"/>
                    </a:srgbClr>
                  </a:outerShdw>
                </a:effectLst>
                <a:latin typeface="Comic Sans MS" panose="030F0702030302020204" pitchFamily="66" charset="0"/>
              </a:rPr>
              <a:t>Everyone Experiences Excellence</a:t>
            </a: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86835" y="2018018"/>
            <a:ext cx="3554960" cy="4399433"/>
          </a:xfrm>
          <a:prstGeom prst="rect">
            <a:avLst/>
          </a:prstGeom>
        </p:spPr>
      </p:pic>
    </p:spTree>
    <p:extLst>
      <p:ext uri="{BB962C8B-B14F-4D97-AF65-F5344CB8AC3E}">
        <p14:creationId xmlns:p14="http://schemas.microsoft.com/office/powerpoint/2010/main" val="2346231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latin typeface="Sassoon Penpals Joined" pitchFamily="50" charset="0"/>
              </a:rPr>
              <a:t>In this welcome session we will cover:</a:t>
            </a:r>
          </a:p>
        </p:txBody>
      </p:sp>
      <p:sp>
        <p:nvSpPr>
          <p:cNvPr id="3" name="Content Placeholder 2"/>
          <p:cNvSpPr>
            <a:spLocks noGrp="1"/>
          </p:cNvSpPr>
          <p:nvPr>
            <p:ph idx="1"/>
          </p:nvPr>
        </p:nvSpPr>
        <p:spPr/>
        <p:txBody>
          <a:bodyPr>
            <a:normAutofit/>
          </a:bodyPr>
          <a:lstStyle/>
          <a:p>
            <a:r>
              <a:rPr lang="en-US" dirty="0">
                <a:latin typeface="Sassoon Penpals Joined" pitchFamily="50" charset="0"/>
              </a:rPr>
              <a:t>The curriculum expectation for the end of year</a:t>
            </a:r>
          </a:p>
          <a:p>
            <a:r>
              <a:rPr lang="en-US" dirty="0">
                <a:latin typeface="Sassoon Penpals Joined" pitchFamily="50" charset="0"/>
              </a:rPr>
              <a:t>Our Learning Journey themes and adventures</a:t>
            </a:r>
          </a:p>
          <a:p>
            <a:r>
              <a:rPr lang="en-US" dirty="0">
                <a:latin typeface="Sassoon Penpals Joined" pitchFamily="50" charset="0"/>
              </a:rPr>
              <a:t>Home learning and the expectation of a Hudson parent in this class</a:t>
            </a:r>
          </a:p>
          <a:p>
            <a:r>
              <a:rPr lang="en-US" dirty="0">
                <a:latin typeface="Sassoon Penpals Joined" pitchFamily="50" charset="0"/>
              </a:rPr>
              <a:t>Communication with families</a:t>
            </a:r>
          </a:p>
          <a:p>
            <a:r>
              <a:rPr lang="en-US" dirty="0">
                <a:latin typeface="Sassoon Penpals Joined" pitchFamily="50" charset="0"/>
              </a:rPr>
              <a:t>Important information – how the year has gone so far (in general)</a:t>
            </a:r>
          </a:p>
          <a:p>
            <a:r>
              <a:rPr lang="en-US" dirty="0">
                <a:latin typeface="Sassoon Penpals Joined" pitchFamily="50" charset="0"/>
              </a:rPr>
              <a:t>Things we are looking forward to this year</a:t>
            </a:r>
          </a:p>
          <a:p>
            <a:endParaRPr lang="en-US" dirty="0"/>
          </a:p>
          <a:p>
            <a:pPr marL="0" indent="0">
              <a:buNone/>
            </a:pPr>
            <a:endParaRPr lang="en-US" dirty="0"/>
          </a:p>
        </p:txBody>
      </p:sp>
      <p:sp>
        <p:nvSpPr>
          <p:cNvPr id="5" name="TextBox 4"/>
          <p:cNvSpPr txBox="1"/>
          <p:nvPr/>
        </p:nvSpPr>
        <p:spPr>
          <a:xfrm>
            <a:off x="2739540" y="6483100"/>
            <a:ext cx="3970330" cy="338554"/>
          </a:xfrm>
          <a:prstGeom prst="rect">
            <a:avLst/>
          </a:prstGeom>
          <a:noFill/>
        </p:spPr>
        <p:txBody>
          <a:bodyPr wrap="square" rtlCol="0">
            <a:spAutoFit/>
          </a:bodyPr>
          <a:lstStyle/>
          <a:p>
            <a:r>
              <a:rPr lang="en-GB" sz="1600" dirty="0">
                <a:solidFill>
                  <a:schemeClr val="tx2">
                    <a:lumMod val="60000"/>
                    <a:lumOff val="40000"/>
                  </a:schemeClr>
                </a:solidFill>
                <a:effectLst>
                  <a:outerShdw blurRad="38100" dist="38100" dir="2700000" algn="tl">
                    <a:srgbClr val="000000">
                      <a:alpha val="43137"/>
                    </a:srgbClr>
                  </a:outerShdw>
                </a:effectLst>
                <a:latin typeface="Comic Sans MS" panose="030F0702030302020204" pitchFamily="66" charset="0"/>
              </a:rPr>
              <a:t>Everyone Experiences Excellence</a:t>
            </a:r>
          </a:p>
        </p:txBody>
      </p:sp>
    </p:spTree>
    <p:extLst>
      <p:ext uri="{BB962C8B-B14F-4D97-AF65-F5344CB8AC3E}">
        <p14:creationId xmlns:p14="http://schemas.microsoft.com/office/powerpoint/2010/main" val="41033094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800" b="1" dirty="0">
                <a:latin typeface="Sassoon Penpals Joined" pitchFamily="50" charset="0"/>
              </a:rPr>
              <a:t>Our Staff</a:t>
            </a:r>
            <a:endParaRPr lang="en-GB" sz="4800" b="1" dirty="0">
              <a:latin typeface="Sassoon Penpals Joined" pitchFamily="50" charset="0"/>
            </a:endParaRPr>
          </a:p>
        </p:txBody>
      </p:sp>
      <p:pic>
        <p:nvPicPr>
          <p:cNvPr id="4" name="Content Placeholder 3"/>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961180" y="1596541"/>
            <a:ext cx="1221640" cy="1527050"/>
          </a:xfrm>
          <a:prstGeom prst="rect">
            <a:avLst/>
          </a:prstGeom>
          <a:noFill/>
          <a:ln>
            <a:noFill/>
          </a:ln>
          <a:effectLst/>
        </p:spPr>
      </p:pic>
      <p:pic>
        <p:nvPicPr>
          <p:cNvPr id="5" name="Picture 4">
            <a:extLst>
              <a:ext uri="{FF2B5EF4-FFF2-40B4-BE49-F238E27FC236}">
                <a16:creationId xmlns:a16="http://schemas.microsoft.com/office/drawing/2014/main" id="{DC8370CF-70A5-42C6-A1A6-979D7577B11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529152" y="3558163"/>
            <a:ext cx="1596540" cy="1197405"/>
          </a:xfrm>
          <a:prstGeom prst="rect">
            <a:avLst/>
          </a:prstGeom>
        </p:spPr>
      </p:pic>
    </p:spTree>
    <p:extLst>
      <p:ext uri="{BB962C8B-B14F-4D97-AF65-F5344CB8AC3E}">
        <p14:creationId xmlns:p14="http://schemas.microsoft.com/office/powerpoint/2010/main" val="10382424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4000" b="1" dirty="0">
                <a:latin typeface="Sassoon Penpals Joined" pitchFamily="50" charset="0"/>
              </a:rPr>
              <a:t>Our Daily Timetable</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l="18155" t="17751" r="18608" b="18236"/>
          <a:stretch>
            <a:fillRect/>
          </a:stretch>
        </p:blipFill>
        <p:spPr bwMode="auto">
          <a:xfrm>
            <a:off x="296260" y="1596540"/>
            <a:ext cx="8762152" cy="4581150"/>
          </a:xfrm>
          <a:prstGeom prst="rect">
            <a:avLst/>
          </a:prstGeom>
          <a:noFill/>
          <a:ln>
            <a:noFill/>
          </a:ln>
          <a:effectLst/>
          <a:extLst>
            <a:ext uri="{909E8E84-426E-40DD-AFC4-6F175D3DCCD1}">
              <a14:hiddenFill xmlns:a14="http://schemas.microsoft.com/office/drawing/2010/main">
                <a:solidFill>
                  <a:srgbClr val="3A3A3A"/>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FFE36F"/>
                  </a:outerShdw>
                </a:effectLst>
              </a14:hiddenEffects>
            </a:ext>
          </a:extLst>
        </p:spPr>
      </p:pic>
      <p:sp>
        <p:nvSpPr>
          <p:cNvPr id="3" name="Oval Callout 2"/>
          <p:cNvSpPr/>
          <p:nvPr/>
        </p:nvSpPr>
        <p:spPr>
          <a:xfrm>
            <a:off x="6099050" y="0"/>
            <a:ext cx="2748690" cy="1596540"/>
          </a:xfrm>
          <a:prstGeom prst="wedgeEllipseCallout">
            <a:avLst>
              <a:gd name="adj1" fmla="val -66117"/>
              <a:gd name="adj2" fmla="val 61169"/>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Sassoon Penpals Joined" pitchFamily="50" charset="0"/>
              </a:rPr>
              <a:t>Did you know that if you’re late by 10 minutes every day for the year it equals 31.5 hours! </a:t>
            </a:r>
            <a:endParaRPr lang="en-GB" b="1" dirty="0">
              <a:solidFill>
                <a:schemeClr val="tx1"/>
              </a:solidFill>
              <a:latin typeface="Sassoon Penpals Joined" pitchFamily="50" charset="0"/>
            </a:endParaRPr>
          </a:p>
        </p:txBody>
      </p:sp>
    </p:spTree>
    <p:extLst>
      <p:ext uri="{BB962C8B-B14F-4D97-AF65-F5344CB8AC3E}">
        <p14:creationId xmlns:p14="http://schemas.microsoft.com/office/powerpoint/2010/main" val="25621224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85720"/>
            <a:ext cx="8229600" cy="610820"/>
          </a:xfrm>
        </p:spPr>
        <p:txBody>
          <a:bodyPr>
            <a:noAutofit/>
          </a:bodyPr>
          <a:lstStyle/>
          <a:p>
            <a:pPr algn="ctr"/>
            <a:r>
              <a:rPr lang="en-US" sz="4000" b="1" dirty="0">
                <a:latin typeface="Sassoon Penpals Joined" pitchFamily="50" charset="0"/>
              </a:rPr>
              <a:t>Our English books this year</a:t>
            </a:r>
          </a:p>
        </p:txBody>
      </p:sp>
      <p:sp>
        <p:nvSpPr>
          <p:cNvPr id="5" name="TextBox 4"/>
          <p:cNvSpPr txBox="1"/>
          <p:nvPr/>
        </p:nvSpPr>
        <p:spPr>
          <a:xfrm>
            <a:off x="2739540" y="6483100"/>
            <a:ext cx="3970330" cy="338554"/>
          </a:xfrm>
          <a:prstGeom prst="rect">
            <a:avLst/>
          </a:prstGeom>
          <a:noFill/>
        </p:spPr>
        <p:txBody>
          <a:bodyPr wrap="square" rtlCol="0">
            <a:spAutoFit/>
          </a:bodyPr>
          <a:lstStyle/>
          <a:p>
            <a:r>
              <a:rPr lang="en-GB" sz="1600" dirty="0">
                <a:solidFill>
                  <a:schemeClr val="tx2">
                    <a:lumMod val="60000"/>
                    <a:lumOff val="40000"/>
                  </a:schemeClr>
                </a:solidFill>
                <a:effectLst>
                  <a:outerShdw blurRad="38100" dist="38100" dir="2700000" algn="tl">
                    <a:srgbClr val="000000">
                      <a:alpha val="43137"/>
                    </a:srgbClr>
                  </a:outerShdw>
                </a:effectLst>
                <a:latin typeface="Comic Sans MS" panose="030F0702030302020204" pitchFamily="66" charset="0"/>
              </a:rPr>
              <a:t>Everyone Experiences Excellence</a:t>
            </a:r>
          </a:p>
        </p:txBody>
      </p:sp>
    </p:spTree>
    <p:extLst>
      <p:ext uri="{BB962C8B-B14F-4D97-AF65-F5344CB8AC3E}">
        <p14:creationId xmlns:p14="http://schemas.microsoft.com/office/powerpoint/2010/main" val="41545080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4800" b="1" dirty="0">
                <a:latin typeface="Sassoon Penpals Joined" pitchFamily="50" charset="0"/>
              </a:rPr>
              <a:t>This year we hope to:</a:t>
            </a:r>
          </a:p>
        </p:txBody>
      </p:sp>
      <p:sp>
        <p:nvSpPr>
          <p:cNvPr id="3" name="Content Placeholder 2"/>
          <p:cNvSpPr>
            <a:spLocks noGrp="1"/>
          </p:cNvSpPr>
          <p:nvPr>
            <p:ph idx="1"/>
          </p:nvPr>
        </p:nvSpPr>
        <p:spPr>
          <a:xfrm>
            <a:off x="448965" y="1596540"/>
            <a:ext cx="4733855" cy="2137870"/>
          </a:xfrm>
        </p:spPr>
        <p:txBody>
          <a:bodyPr>
            <a:normAutofit fontScale="92500" lnSpcReduction="20000"/>
          </a:bodyPr>
          <a:lstStyle/>
          <a:p>
            <a:pPr marL="0" indent="0">
              <a:buNone/>
            </a:pPr>
            <a:r>
              <a:rPr lang="en-GB" dirty="0">
                <a:latin typeface="Sassoon Penpals Joined" pitchFamily="50" charset="0"/>
              </a:rPr>
              <a:t>Have guest speakers in class</a:t>
            </a:r>
          </a:p>
          <a:p>
            <a:pPr marL="0" indent="0">
              <a:buNone/>
            </a:pPr>
            <a:r>
              <a:rPr lang="en-GB" dirty="0">
                <a:latin typeface="Sassoon Penpals Joined" pitchFamily="50" charset="0"/>
              </a:rPr>
              <a:t>Go on school trips</a:t>
            </a:r>
          </a:p>
          <a:p>
            <a:pPr marL="0" indent="0">
              <a:buNone/>
            </a:pPr>
            <a:r>
              <a:rPr lang="en-GB" dirty="0">
                <a:latin typeface="Sassoon Penpals Joined" pitchFamily="50" charset="0"/>
              </a:rPr>
              <a:t>Residential Trips</a:t>
            </a:r>
          </a:p>
          <a:p>
            <a:pPr marL="0" indent="0">
              <a:buNone/>
            </a:pPr>
            <a:r>
              <a:rPr lang="en-US" dirty="0">
                <a:latin typeface="Sassoon Penpals Joined" pitchFamily="50" charset="0"/>
              </a:rPr>
              <a:t>Be good role models to our buddies</a:t>
            </a:r>
          </a:p>
          <a:p>
            <a:pPr marL="0" indent="0">
              <a:buNone/>
            </a:pPr>
            <a:r>
              <a:rPr lang="en-US" dirty="0">
                <a:latin typeface="Sassoon Penpals Joined" pitchFamily="50" charset="0"/>
              </a:rPr>
              <a:t>Become Head boy or Head girl</a:t>
            </a:r>
            <a:endParaRPr lang="en-GB" dirty="0">
              <a:latin typeface="Sassoon Penpals Joined" pitchFamily="50" charset="0"/>
            </a:endParaRPr>
          </a:p>
          <a:p>
            <a:pPr marL="0" indent="0">
              <a:buNone/>
            </a:pPr>
            <a:endParaRPr lang="en-GB" dirty="0"/>
          </a:p>
        </p:txBody>
      </p:sp>
    </p:spTree>
    <p:extLst>
      <p:ext uri="{BB962C8B-B14F-4D97-AF65-F5344CB8AC3E}">
        <p14:creationId xmlns:p14="http://schemas.microsoft.com/office/powerpoint/2010/main" val="39094195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b="1" dirty="0">
                <a:latin typeface="Sassoon Penpals Joined" pitchFamily="50" charset="0"/>
              </a:rPr>
              <a:t>Home learning and the expectation of a Hudson parent in this class</a:t>
            </a:r>
          </a:p>
        </p:txBody>
      </p:sp>
      <p:sp>
        <p:nvSpPr>
          <p:cNvPr id="3" name="Content Placeholder 2"/>
          <p:cNvSpPr>
            <a:spLocks noGrp="1"/>
          </p:cNvSpPr>
          <p:nvPr>
            <p:ph idx="1"/>
          </p:nvPr>
        </p:nvSpPr>
        <p:spPr>
          <a:xfrm>
            <a:off x="448965" y="1901950"/>
            <a:ext cx="8229600" cy="4275740"/>
          </a:xfrm>
        </p:spPr>
        <p:txBody>
          <a:bodyPr>
            <a:noAutofit/>
          </a:bodyPr>
          <a:lstStyle/>
          <a:p>
            <a:r>
              <a:rPr lang="en-GB" sz="2400" b="1" dirty="0">
                <a:latin typeface="Sassoon Penpals" panose="02000400000000000000" pitchFamily="50" charset="0"/>
              </a:rPr>
              <a:t>Spellings- </a:t>
            </a:r>
            <a:r>
              <a:rPr lang="en-GB" sz="2400" dirty="0">
                <a:latin typeface="Sassoon Penpals" panose="02000400000000000000" pitchFamily="50" charset="0"/>
              </a:rPr>
              <a:t>Test is every Friday </a:t>
            </a:r>
          </a:p>
          <a:p>
            <a:pPr marL="0" indent="0">
              <a:buNone/>
            </a:pPr>
            <a:endParaRPr lang="en-GB" sz="2400" dirty="0">
              <a:latin typeface="Sassoon Penpals" panose="02000400000000000000" pitchFamily="50" charset="0"/>
            </a:endParaRPr>
          </a:p>
          <a:p>
            <a:r>
              <a:rPr lang="en-GB" sz="2400" dirty="0">
                <a:latin typeface="Sassoon Penpals" panose="02000400000000000000" pitchFamily="50" charset="0"/>
              </a:rPr>
              <a:t>Times tables- weekly tests. </a:t>
            </a:r>
          </a:p>
          <a:p>
            <a:endParaRPr lang="en-US" sz="2400" dirty="0">
              <a:latin typeface="Sassoon Penpals" panose="02000400000000000000" pitchFamily="50" charset="0"/>
            </a:endParaRPr>
          </a:p>
          <a:p>
            <a:r>
              <a:rPr lang="en-US" sz="2400" dirty="0">
                <a:latin typeface="Sassoon Penpals" panose="02000400000000000000" pitchFamily="50" charset="0"/>
              </a:rPr>
              <a:t>There will be </a:t>
            </a:r>
            <a:r>
              <a:rPr lang="en-US" sz="2400" dirty="0" err="1">
                <a:latin typeface="Sassoon Penpals" panose="02000400000000000000" pitchFamily="50" charset="0"/>
              </a:rPr>
              <a:t>Maths</a:t>
            </a:r>
            <a:r>
              <a:rPr lang="en-US" sz="2400" dirty="0">
                <a:latin typeface="Sassoon Penpals" panose="02000400000000000000" pitchFamily="50" charset="0"/>
              </a:rPr>
              <a:t> and English work set every Wednesday and should be returned on the following Monday. </a:t>
            </a:r>
            <a:endParaRPr lang="en-GB" sz="2400" dirty="0">
              <a:latin typeface="Sassoon Penpals" panose="02000400000000000000" pitchFamily="50" charset="0"/>
            </a:endParaRPr>
          </a:p>
          <a:p>
            <a:endParaRPr lang="en-GB" sz="2400" dirty="0">
              <a:latin typeface="Sassoon Penpals" panose="02000400000000000000" pitchFamily="50" charset="0"/>
            </a:endParaRPr>
          </a:p>
          <a:p>
            <a:r>
              <a:rPr lang="en-GB" sz="2400" dirty="0">
                <a:latin typeface="Sassoon Penpals" panose="02000400000000000000" pitchFamily="50" charset="0"/>
              </a:rPr>
              <a:t>Reading books – Children will have an online skills builder book and a reading for pleasure book.  It is expected that the children read a minimum of 3 times per week. Adults should sign on each occasion to say that this has happened. </a:t>
            </a:r>
          </a:p>
        </p:txBody>
      </p:sp>
    </p:spTree>
    <p:extLst>
      <p:ext uri="{BB962C8B-B14F-4D97-AF65-F5344CB8AC3E}">
        <p14:creationId xmlns:p14="http://schemas.microsoft.com/office/powerpoint/2010/main" val="39555093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8965" y="680310"/>
            <a:ext cx="8229600" cy="610820"/>
          </a:xfrm>
        </p:spPr>
        <p:txBody>
          <a:bodyPr>
            <a:noAutofit/>
          </a:bodyPr>
          <a:lstStyle/>
          <a:p>
            <a:r>
              <a:rPr lang="en-US" b="1" dirty="0">
                <a:latin typeface="Sassoon Penpals Joined" pitchFamily="50" charset="0"/>
              </a:rPr>
              <a:t>Home learning and the expectation of a Hudson parent in this class</a:t>
            </a:r>
          </a:p>
        </p:txBody>
      </p:sp>
      <p:sp>
        <p:nvSpPr>
          <p:cNvPr id="3" name="Content Placeholder 2"/>
          <p:cNvSpPr>
            <a:spLocks noGrp="1"/>
          </p:cNvSpPr>
          <p:nvPr>
            <p:ph idx="1"/>
          </p:nvPr>
        </p:nvSpPr>
        <p:spPr>
          <a:xfrm>
            <a:off x="448965" y="1443835"/>
            <a:ext cx="8229600" cy="4275740"/>
          </a:xfrm>
        </p:spPr>
        <p:txBody>
          <a:bodyPr>
            <a:noAutofit/>
          </a:bodyPr>
          <a:lstStyle/>
          <a:p>
            <a:pPr marL="0" indent="0">
              <a:buNone/>
            </a:pPr>
            <a:r>
              <a:rPr lang="en-US" dirty="0">
                <a:latin typeface="Sassoon Penpals Joined" pitchFamily="50" charset="0"/>
              </a:rPr>
              <a:t>Homework is important for parents because it provides valuable insight into their child's learning progress and helps strengthen the partnership between home and school. </a:t>
            </a:r>
          </a:p>
          <a:p>
            <a:pPr marL="0" indent="0">
              <a:buNone/>
            </a:pPr>
            <a:endParaRPr lang="en-US" sz="1600" dirty="0">
              <a:latin typeface="Sassoon Penpals Joined" pitchFamily="50" charset="0"/>
            </a:endParaRPr>
          </a:p>
          <a:p>
            <a:r>
              <a:rPr lang="en-US" sz="2400" b="1" dirty="0">
                <a:latin typeface="Sassoon Penpals Joined" pitchFamily="50" charset="0"/>
              </a:rPr>
              <a:t>Reinforces learning </a:t>
            </a:r>
          </a:p>
          <a:p>
            <a:r>
              <a:rPr lang="en-US" sz="2400" b="1" dirty="0">
                <a:latin typeface="Sassoon Penpals Joined" pitchFamily="50" charset="0"/>
              </a:rPr>
              <a:t>Builds responsibility and Independence- </a:t>
            </a:r>
          </a:p>
          <a:p>
            <a:r>
              <a:rPr lang="en-US" sz="2400" b="1" dirty="0">
                <a:latin typeface="Sassoon Penpals Joined" pitchFamily="50" charset="0"/>
              </a:rPr>
              <a:t>Can Strengthen Bonds between your child and communication with school</a:t>
            </a:r>
            <a:r>
              <a:rPr lang="en-US" sz="2400" dirty="0">
                <a:latin typeface="Sassoon Penpals Joined" pitchFamily="50" charset="0"/>
              </a:rPr>
              <a:t>. </a:t>
            </a:r>
          </a:p>
          <a:p>
            <a:r>
              <a:rPr lang="en-US" sz="2400" b="1" dirty="0">
                <a:latin typeface="Sassoon Penpals Joined" pitchFamily="50" charset="0"/>
              </a:rPr>
              <a:t>Prepares for future academic success </a:t>
            </a:r>
            <a:endParaRPr lang="en-US" sz="2400" dirty="0">
              <a:latin typeface="Sassoon Penpals Joined" pitchFamily="50" charset="0"/>
            </a:endParaRPr>
          </a:p>
          <a:p>
            <a:endParaRPr lang="en-GB" sz="1600" dirty="0">
              <a:latin typeface="Sassoon Penpals Joined" pitchFamily="50" charset="0"/>
            </a:endParaRPr>
          </a:p>
        </p:txBody>
      </p:sp>
    </p:spTree>
    <p:extLst>
      <p:ext uri="{BB962C8B-B14F-4D97-AF65-F5344CB8AC3E}">
        <p14:creationId xmlns:p14="http://schemas.microsoft.com/office/powerpoint/2010/main" val="35354734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0" y="1443841"/>
            <a:ext cx="5493720" cy="610820"/>
          </a:xfrm>
        </p:spPr>
        <p:txBody>
          <a:bodyPr>
            <a:noAutofit/>
          </a:bodyPr>
          <a:lstStyle/>
          <a:p>
            <a:r>
              <a:rPr lang="en-US" sz="4000" b="1" dirty="0">
                <a:latin typeface="Sassoon Penpals" panose="02000400000000000000" pitchFamily="50" charset="0"/>
              </a:rPr>
              <a:t>How Reading Helps Your Child Thrive</a:t>
            </a:r>
            <a:br>
              <a:rPr lang="en-US" sz="4000" b="1" dirty="0">
                <a:latin typeface="Sassoon Penpals" panose="02000400000000000000" pitchFamily="50" charset="0"/>
              </a:rPr>
            </a:br>
            <a:endParaRPr lang="en-GB" sz="4000" b="1" dirty="0">
              <a:latin typeface="Sassoon Penpals Joined" pitchFamily="50" charset="0"/>
            </a:endParaRPr>
          </a:p>
        </p:txBody>
      </p:sp>
      <p:sp>
        <p:nvSpPr>
          <p:cNvPr id="5" name="TextBox 4"/>
          <p:cNvSpPr txBox="1"/>
          <p:nvPr/>
        </p:nvSpPr>
        <p:spPr>
          <a:xfrm>
            <a:off x="57910" y="1291130"/>
            <a:ext cx="8542330" cy="5539978"/>
          </a:xfrm>
          <a:prstGeom prst="rect">
            <a:avLst/>
          </a:prstGeom>
          <a:noFill/>
        </p:spPr>
        <p:txBody>
          <a:bodyPr wrap="square" rtlCol="0">
            <a:spAutoFit/>
          </a:bodyPr>
          <a:lstStyle/>
          <a:p>
            <a:r>
              <a:rPr lang="en-US" sz="2400" b="1" u="sng" dirty="0">
                <a:solidFill>
                  <a:srgbClr val="FFFF00"/>
                </a:solidFill>
                <a:latin typeface="Sassoon Penpals" panose="02000400000000000000" pitchFamily="50" charset="0"/>
              </a:rPr>
              <a:t>Builds Language and Writing Skills</a:t>
            </a:r>
          </a:p>
          <a:p>
            <a:endParaRPr lang="en-US" b="1" dirty="0">
              <a:solidFill>
                <a:schemeClr val="bg1"/>
              </a:solidFill>
              <a:latin typeface="Sassoon Penpals" panose="02000400000000000000" pitchFamily="50" charset="0"/>
            </a:endParaRPr>
          </a:p>
          <a:p>
            <a:r>
              <a:rPr lang="en-US" b="1" dirty="0">
                <a:solidFill>
                  <a:schemeClr val="bg1"/>
                </a:solidFill>
                <a:latin typeface="Sassoon Penpals" panose="02000400000000000000" pitchFamily="50" charset="0"/>
              </a:rPr>
              <a:t>Grows their vocabulary</a:t>
            </a:r>
            <a:r>
              <a:rPr lang="en-US" dirty="0">
                <a:solidFill>
                  <a:schemeClr val="bg1"/>
                </a:solidFill>
                <a:latin typeface="Sassoon Penpals" panose="02000400000000000000" pitchFamily="50" charset="0"/>
              </a:rPr>
              <a:t>: Reading introduces your child to lots of new words and ways to use them.</a:t>
            </a:r>
          </a:p>
          <a:p>
            <a:r>
              <a:rPr lang="en-US" b="1" dirty="0">
                <a:solidFill>
                  <a:schemeClr val="bg1"/>
                </a:solidFill>
                <a:latin typeface="Sassoon Penpals" panose="02000400000000000000" pitchFamily="50" charset="0"/>
              </a:rPr>
              <a:t>Improves grammar and writing</a:t>
            </a:r>
            <a:r>
              <a:rPr lang="en-US" dirty="0">
                <a:solidFill>
                  <a:schemeClr val="bg1"/>
                </a:solidFill>
                <a:latin typeface="Sassoon Penpals" panose="02000400000000000000" pitchFamily="50" charset="0"/>
              </a:rPr>
              <a:t>: They learn how sentences are made, how punctuation works, and how stories flow—without even </a:t>
            </a:r>
            <a:r>
              <a:rPr lang="en-US" dirty="0" err="1">
                <a:solidFill>
                  <a:schemeClr val="bg1"/>
                </a:solidFill>
                <a:latin typeface="Sassoon Penpals" panose="02000400000000000000" pitchFamily="50" charset="0"/>
              </a:rPr>
              <a:t>realising</a:t>
            </a:r>
            <a:r>
              <a:rPr lang="en-US" dirty="0">
                <a:solidFill>
                  <a:schemeClr val="bg1"/>
                </a:solidFill>
                <a:latin typeface="Sassoon Penpals" panose="02000400000000000000" pitchFamily="50" charset="0"/>
              </a:rPr>
              <a:t> it.</a:t>
            </a:r>
          </a:p>
          <a:p>
            <a:endParaRPr lang="en-US" dirty="0">
              <a:solidFill>
                <a:schemeClr val="bg1"/>
              </a:solidFill>
              <a:latin typeface="Sassoon Penpals" panose="02000400000000000000" pitchFamily="50" charset="0"/>
            </a:endParaRPr>
          </a:p>
          <a:p>
            <a:r>
              <a:rPr lang="en-US" sz="2400" b="1" u="sng" dirty="0">
                <a:solidFill>
                  <a:srgbClr val="FFFF00"/>
                </a:solidFill>
                <a:latin typeface="Sassoon Penpals" panose="02000400000000000000" pitchFamily="50" charset="0"/>
              </a:rPr>
              <a:t>Boosts Reading Fluency and Understanding</a:t>
            </a:r>
          </a:p>
          <a:p>
            <a:endParaRPr lang="en-US" sz="2400" b="1" u="sng" dirty="0">
              <a:solidFill>
                <a:schemeClr val="bg1"/>
              </a:solidFill>
              <a:latin typeface="Sassoon Penpals" panose="02000400000000000000" pitchFamily="50" charset="0"/>
            </a:endParaRPr>
          </a:p>
          <a:p>
            <a:r>
              <a:rPr lang="en-US" b="1" dirty="0">
                <a:solidFill>
                  <a:schemeClr val="bg1"/>
                </a:solidFill>
                <a:latin typeface="Sassoon Penpals" panose="02000400000000000000" pitchFamily="50" charset="0"/>
              </a:rPr>
              <a:t>Gets them reading faster</a:t>
            </a:r>
            <a:r>
              <a:rPr lang="en-US" dirty="0">
                <a:solidFill>
                  <a:schemeClr val="bg1"/>
                </a:solidFill>
                <a:latin typeface="Sassoon Penpals" panose="02000400000000000000" pitchFamily="50" charset="0"/>
              </a:rPr>
              <a:t>: The more they read, the easier it becomes to sound out words and read smoothly.</a:t>
            </a:r>
          </a:p>
          <a:p>
            <a:r>
              <a:rPr lang="en-US" b="1" dirty="0">
                <a:solidFill>
                  <a:schemeClr val="bg1"/>
                </a:solidFill>
                <a:latin typeface="Sassoon Penpals" panose="02000400000000000000" pitchFamily="50" charset="0"/>
              </a:rPr>
              <a:t>Helps them understand what they read</a:t>
            </a:r>
            <a:r>
              <a:rPr lang="en-US" dirty="0">
                <a:solidFill>
                  <a:schemeClr val="bg1"/>
                </a:solidFill>
                <a:latin typeface="Sassoon Penpals" panose="02000400000000000000" pitchFamily="50" charset="0"/>
              </a:rPr>
              <a:t>: Fluent reading leads to better comprehension.</a:t>
            </a:r>
          </a:p>
          <a:p>
            <a:endParaRPr lang="en-US" dirty="0">
              <a:solidFill>
                <a:schemeClr val="bg1"/>
              </a:solidFill>
              <a:latin typeface="Sassoon Penpals" panose="02000400000000000000" pitchFamily="50" charset="0"/>
            </a:endParaRPr>
          </a:p>
          <a:p>
            <a:r>
              <a:rPr lang="en-US" sz="2400" b="1" u="sng" dirty="0">
                <a:solidFill>
                  <a:srgbClr val="FFFF00"/>
                </a:solidFill>
                <a:latin typeface="Sassoon Penpals" panose="02000400000000000000" pitchFamily="50" charset="0"/>
              </a:rPr>
              <a:t>Supports Success in School</a:t>
            </a:r>
          </a:p>
          <a:p>
            <a:endParaRPr lang="en-US" sz="2400" b="1" dirty="0">
              <a:solidFill>
                <a:schemeClr val="bg1"/>
              </a:solidFill>
              <a:latin typeface="Sassoon Penpals" panose="02000400000000000000" pitchFamily="50" charset="0"/>
            </a:endParaRPr>
          </a:p>
          <a:p>
            <a:r>
              <a:rPr lang="en-US" b="1" dirty="0">
                <a:solidFill>
                  <a:schemeClr val="bg1"/>
                </a:solidFill>
                <a:latin typeface="Sassoon Penpals" panose="02000400000000000000" pitchFamily="50" charset="0"/>
              </a:rPr>
              <a:t>Improves grades across subjects</a:t>
            </a:r>
            <a:r>
              <a:rPr lang="en-US" dirty="0">
                <a:solidFill>
                  <a:schemeClr val="bg1"/>
                </a:solidFill>
                <a:latin typeface="Sassoon Penpals" panose="02000400000000000000" pitchFamily="50" charset="0"/>
              </a:rPr>
              <a:t>: Kids who read often do better not only in reading and writing but also in math, science, and more.</a:t>
            </a:r>
          </a:p>
          <a:p>
            <a:r>
              <a:rPr lang="en-US" b="1" dirty="0">
                <a:solidFill>
                  <a:schemeClr val="bg1"/>
                </a:solidFill>
                <a:latin typeface="Sassoon Penpals" panose="02000400000000000000" pitchFamily="50" charset="0"/>
              </a:rPr>
              <a:t>Builds critical thinking</a:t>
            </a:r>
            <a:r>
              <a:rPr lang="en-US" dirty="0">
                <a:solidFill>
                  <a:schemeClr val="bg1"/>
                </a:solidFill>
                <a:latin typeface="Sassoon Penpals" panose="02000400000000000000" pitchFamily="50" charset="0"/>
              </a:rPr>
              <a:t>: Reading sparks the imagination and strengthens skills like analyzing, questioning, and tackling problems.</a:t>
            </a:r>
          </a:p>
          <a:p>
            <a:endParaRPr lang="en-GB" dirty="0"/>
          </a:p>
        </p:txBody>
      </p:sp>
    </p:spTree>
    <p:extLst>
      <p:ext uri="{BB962C8B-B14F-4D97-AF65-F5344CB8AC3E}">
        <p14:creationId xmlns:p14="http://schemas.microsoft.com/office/powerpoint/2010/main" val="3247979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0" y="1443841"/>
            <a:ext cx="5493720" cy="610820"/>
          </a:xfrm>
        </p:spPr>
        <p:txBody>
          <a:bodyPr>
            <a:noAutofit/>
          </a:bodyPr>
          <a:lstStyle/>
          <a:p>
            <a:r>
              <a:rPr lang="en-US" sz="4000" b="1" dirty="0">
                <a:latin typeface="Sassoon Penpals" panose="02000400000000000000" pitchFamily="50" charset="0"/>
              </a:rPr>
              <a:t>How Reading Helps Your Child Thrive</a:t>
            </a:r>
            <a:br>
              <a:rPr lang="en-US" sz="4000" b="1" dirty="0">
                <a:latin typeface="Sassoon Penpals" panose="02000400000000000000" pitchFamily="50" charset="0"/>
              </a:rPr>
            </a:br>
            <a:endParaRPr lang="en-GB" sz="4000" b="1" dirty="0">
              <a:latin typeface="Sassoon Penpals Joined" pitchFamily="50" charset="0"/>
            </a:endParaRPr>
          </a:p>
        </p:txBody>
      </p:sp>
      <p:sp>
        <p:nvSpPr>
          <p:cNvPr id="5" name="TextBox 4"/>
          <p:cNvSpPr txBox="1"/>
          <p:nvPr/>
        </p:nvSpPr>
        <p:spPr>
          <a:xfrm>
            <a:off x="143555" y="1596540"/>
            <a:ext cx="8542330" cy="4431983"/>
          </a:xfrm>
          <a:prstGeom prst="rect">
            <a:avLst/>
          </a:prstGeom>
          <a:noFill/>
        </p:spPr>
        <p:txBody>
          <a:bodyPr wrap="square" rtlCol="0">
            <a:spAutoFit/>
          </a:bodyPr>
          <a:lstStyle/>
          <a:p>
            <a:r>
              <a:rPr lang="en-US" sz="2400" b="1" u="sng" dirty="0">
                <a:solidFill>
                  <a:srgbClr val="FFFF00"/>
                </a:solidFill>
                <a:latin typeface="Sassoon Penpals" panose="02000400000000000000" pitchFamily="50" charset="0"/>
              </a:rPr>
              <a:t>Builds Empathy and Understanding</a:t>
            </a:r>
            <a:br>
              <a:rPr lang="en-US" dirty="0">
                <a:solidFill>
                  <a:schemeClr val="bg1"/>
                </a:solidFill>
                <a:latin typeface="Sassoon Penpals" panose="02000400000000000000" pitchFamily="50" charset="0"/>
              </a:rPr>
            </a:br>
            <a:r>
              <a:rPr lang="en-US" dirty="0">
                <a:solidFill>
                  <a:schemeClr val="bg1"/>
                </a:solidFill>
                <a:latin typeface="Sassoon Penpals" panose="02000400000000000000" pitchFamily="50" charset="0"/>
              </a:rPr>
              <a:t>Stories help kids see life through other people’s eyes, boosting kindness and emotional awareness.</a:t>
            </a:r>
          </a:p>
          <a:p>
            <a:endParaRPr lang="en-US" dirty="0">
              <a:solidFill>
                <a:schemeClr val="bg1"/>
              </a:solidFill>
              <a:latin typeface="Sassoon Penpals" panose="02000400000000000000" pitchFamily="50" charset="0"/>
            </a:endParaRPr>
          </a:p>
          <a:p>
            <a:r>
              <a:rPr lang="en-US" sz="2400" b="1" u="sng" dirty="0">
                <a:solidFill>
                  <a:srgbClr val="FFFF00"/>
                </a:solidFill>
                <a:latin typeface="Sassoon Penpals" panose="02000400000000000000" pitchFamily="50" charset="0"/>
              </a:rPr>
              <a:t>Reduces Stress</a:t>
            </a:r>
            <a:br>
              <a:rPr lang="en-US" dirty="0">
                <a:solidFill>
                  <a:schemeClr val="bg1"/>
                </a:solidFill>
                <a:latin typeface="Sassoon Penpals" panose="02000400000000000000" pitchFamily="50" charset="0"/>
              </a:rPr>
            </a:br>
            <a:r>
              <a:rPr lang="en-US" dirty="0">
                <a:solidFill>
                  <a:schemeClr val="bg1"/>
                </a:solidFill>
                <a:latin typeface="Sassoon Penpals" panose="02000400000000000000" pitchFamily="50" charset="0"/>
              </a:rPr>
              <a:t>Reading can be relaxing, helping children calm down and manage emotions.</a:t>
            </a:r>
          </a:p>
          <a:p>
            <a:endParaRPr lang="en-US" dirty="0">
              <a:solidFill>
                <a:schemeClr val="bg1"/>
              </a:solidFill>
              <a:latin typeface="Sassoon Penpals" panose="02000400000000000000" pitchFamily="50" charset="0"/>
            </a:endParaRPr>
          </a:p>
          <a:p>
            <a:r>
              <a:rPr lang="en-US" sz="2400" b="1" u="sng" dirty="0">
                <a:solidFill>
                  <a:srgbClr val="FFFF00"/>
                </a:solidFill>
                <a:latin typeface="Sassoon Penpals" panose="02000400000000000000" pitchFamily="50" charset="0"/>
              </a:rPr>
              <a:t>Improves Focus</a:t>
            </a:r>
            <a:br>
              <a:rPr lang="en-US" dirty="0">
                <a:solidFill>
                  <a:schemeClr val="bg1"/>
                </a:solidFill>
                <a:latin typeface="Sassoon Penpals" panose="02000400000000000000" pitchFamily="50" charset="0"/>
              </a:rPr>
            </a:br>
            <a:r>
              <a:rPr lang="en-US" dirty="0">
                <a:solidFill>
                  <a:schemeClr val="bg1"/>
                </a:solidFill>
                <a:latin typeface="Sassoon Penpals" panose="02000400000000000000" pitchFamily="50" charset="0"/>
              </a:rPr>
              <a:t>Following a story strengthens attention and concentration over time.</a:t>
            </a:r>
          </a:p>
          <a:p>
            <a:endParaRPr lang="en-US" dirty="0">
              <a:solidFill>
                <a:schemeClr val="bg1"/>
              </a:solidFill>
              <a:latin typeface="Sassoon Penpals" panose="02000400000000000000" pitchFamily="50" charset="0"/>
            </a:endParaRPr>
          </a:p>
          <a:p>
            <a:r>
              <a:rPr lang="en-US" sz="2400" b="1" u="sng" dirty="0">
                <a:solidFill>
                  <a:srgbClr val="FFFF00"/>
                </a:solidFill>
                <a:latin typeface="Sassoon Penpals" panose="02000400000000000000" pitchFamily="50" charset="0"/>
              </a:rPr>
              <a:t>Sparks Imagination and Curiosity</a:t>
            </a:r>
            <a:br>
              <a:rPr lang="en-US" dirty="0">
                <a:solidFill>
                  <a:schemeClr val="bg1"/>
                </a:solidFill>
                <a:latin typeface="Sassoon Penpals" panose="02000400000000000000" pitchFamily="50" charset="0"/>
              </a:rPr>
            </a:br>
            <a:r>
              <a:rPr lang="en-US" dirty="0">
                <a:solidFill>
                  <a:schemeClr val="bg1"/>
                </a:solidFill>
                <a:latin typeface="Sassoon Penpals" panose="02000400000000000000" pitchFamily="50" charset="0"/>
              </a:rPr>
              <a:t>Fiction fuels creativity. Non-fiction inspires interest in the world around them.</a:t>
            </a:r>
          </a:p>
          <a:p>
            <a:endParaRPr lang="en-US" dirty="0">
              <a:solidFill>
                <a:schemeClr val="bg1"/>
              </a:solidFill>
              <a:latin typeface="Sassoon Penpals" panose="02000400000000000000" pitchFamily="50" charset="0"/>
            </a:endParaRPr>
          </a:p>
          <a:p>
            <a:r>
              <a:rPr lang="en-US" sz="2400" b="1" u="sng" dirty="0">
                <a:solidFill>
                  <a:srgbClr val="FFFF00"/>
                </a:solidFill>
                <a:latin typeface="Sassoon Penpals" panose="02000400000000000000" pitchFamily="50" charset="0"/>
              </a:rPr>
              <a:t>Encourages Lifelong Learning</a:t>
            </a:r>
            <a:br>
              <a:rPr lang="en-US" dirty="0">
                <a:solidFill>
                  <a:schemeClr val="bg1"/>
                </a:solidFill>
                <a:latin typeface="Sassoon Penpals" panose="02000400000000000000" pitchFamily="50" charset="0"/>
              </a:rPr>
            </a:br>
            <a:r>
              <a:rPr lang="en-US" dirty="0">
                <a:solidFill>
                  <a:schemeClr val="bg1"/>
                </a:solidFill>
                <a:latin typeface="Sassoon Penpals" panose="02000400000000000000" pitchFamily="50" charset="0"/>
              </a:rPr>
              <a:t>When kids enjoy reading, they’re more likely to stay curious and love learning for life.</a:t>
            </a:r>
          </a:p>
        </p:txBody>
      </p:sp>
    </p:spTree>
    <p:extLst>
      <p:ext uri="{BB962C8B-B14F-4D97-AF65-F5344CB8AC3E}">
        <p14:creationId xmlns:p14="http://schemas.microsoft.com/office/powerpoint/2010/main" val="10228672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endParaRPr lang="en-GB" dirty="0"/>
          </a:p>
        </p:txBody>
      </p:sp>
      <p:sp>
        <p:nvSpPr>
          <p:cNvPr id="5" name="Rectangle 4"/>
          <p:cNvSpPr/>
          <p:nvPr/>
        </p:nvSpPr>
        <p:spPr>
          <a:xfrm>
            <a:off x="4453217" y="3244334"/>
            <a:ext cx="237566" cy="369332"/>
          </a:xfrm>
          <a:prstGeom prst="rect">
            <a:avLst/>
          </a:prstGeom>
        </p:spPr>
        <p:txBody>
          <a:bodyPr wrap="none">
            <a:spAutoFit/>
          </a:bodyPr>
          <a:lstStyle/>
          <a:p>
            <a:r>
              <a:rPr lang="en-GB" dirty="0"/>
              <a:t> </a:t>
            </a:r>
          </a:p>
        </p:txBody>
      </p:sp>
      <p:pic>
        <p:nvPicPr>
          <p:cNvPr id="10" name="Picture 9"/>
          <p:cNvPicPr/>
          <p:nvPr/>
        </p:nvPicPr>
        <p:blipFill rotWithShape="1">
          <a:blip r:embed="rId2" cstate="print">
            <a:extLst>
              <a:ext uri="{28A0092B-C50C-407E-A947-70E740481C1C}">
                <a14:useLocalDpi xmlns:a14="http://schemas.microsoft.com/office/drawing/2010/main" val="0"/>
              </a:ext>
            </a:extLst>
          </a:blip>
          <a:srcRect l="12966" t="17683" r="23801" b="1282"/>
          <a:stretch/>
        </p:blipFill>
        <p:spPr bwMode="auto">
          <a:xfrm>
            <a:off x="296259" y="1596540"/>
            <a:ext cx="6871725" cy="458115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4842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4536" t="17731" r="13866" b="9142"/>
          <a:stretch/>
        </p:blipFill>
        <p:spPr bwMode="auto">
          <a:xfrm>
            <a:off x="414778" y="1596540"/>
            <a:ext cx="7974847" cy="50150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078680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ctr">
              <a:buNone/>
            </a:pPr>
            <a:r>
              <a:rPr lang="en-US" sz="19900" dirty="0"/>
              <a:t>SATS</a:t>
            </a:r>
            <a:endParaRPr lang="en-GB" sz="19900" dirty="0"/>
          </a:p>
        </p:txBody>
      </p:sp>
    </p:spTree>
    <p:extLst>
      <p:ext uri="{BB962C8B-B14F-4D97-AF65-F5344CB8AC3E}">
        <p14:creationId xmlns:p14="http://schemas.microsoft.com/office/powerpoint/2010/main" val="39926979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4375" y="704005"/>
            <a:ext cx="6719018" cy="868839"/>
          </a:xfrm>
        </p:spPr>
        <p:txBody>
          <a:bodyPr>
            <a:normAutofit fontScale="90000"/>
          </a:bodyPr>
          <a:lstStyle/>
          <a:p>
            <a:r>
              <a:rPr lang="en-US" dirty="0">
                <a:latin typeface="Sassoon Penpals Joined" pitchFamily="50" charset="0"/>
              </a:rPr>
              <a:t>What are SATs? </a:t>
            </a:r>
            <a:br>
              <a:rPr lang="en-US" dirty="0">
                <a:latin typeface="Comic Sans MS" panose="030F0702030302020204" pitchFamily="66" charset="0"/>
              </a:rPr>
            </a:br>
            <a:endParaRPr lang="en-GB" dirty="0"/>
          </a:p>
        </p:txBody>
      </p:sp>
      <p:sp>
        <p:nvSpPr>
          <p:cNvPr id="3" name="Content Placeholder 2"/>
          <p:cNvSpPr>
            <a:spLocks noGrp="1"/>
          </p:cNvSpPr>
          <p:nvPr>
            <p:ph idx="1"/>
          </p:nvPr>
        </p:nvSpPr>
        <p:spPr>
          <a:xfrm>
            <a:off x="143555" y="1138425"/>
            <a:ext cx="8398775" cy="5039265"/>
          </a:xfrm>
        </p:spPr>
        <p:txBody>
          <a:bodyPr>
            <a:normAutofit fontScale="92500" lnSpcReduction="20000"/>
          </a:bodyPr>
          <a:lstStyle/>
          <a:p>
            <a:pPr marL="0" indent="0">
              <a:buNone/>
            </a:pPr>
            <a:r>
              <a:rPr lang="en-US" dirty="0">
                <a:latin typeface="Sassoon Penpals Joined" pitchFamily="50" charset="0"/>
              </a:rPr>
              <a:t>SATs is a term people use to refer to End of Key Stage 2 Assessments </a:t>
            </a:r>
          </a:p>
          <a:p>
            <a:pPr marL="0" indent="0">
              <a:buNone/>
            </a:pPr>
            <a:endParaRPr lang="en-US" dirty="0">
              <a:latin typeface="Sassoon Penpals Joined" pitchFamily="50" charset="0"/>
            </a:endParaRPr>
          </a:p>
          <a:p>
            <a:r>
              <a:rPr lang="en-US" dirty="0">
                <a:latin typeface="Sassoon Penpals Joined" pitchFamily="50" charset="0"/>
              </a:rPr>
              <a:t>They last for four days beginning on Monday 12th May 2025 and ending on Thursday 15th May 2025</a:t>
            </a:r>
          </a:p>
          <a:p>
            <a:endParaRPr lang="en-US" dirty="0">
              <a:latin typeface="Sassoon Penpals Joined" pitchFamily="50" charset="0"/>
            </a:endParaRPr>
          </a:p>
          <a:p>
            <a:r>
              <a:rPr lang="en-US" dirty="0">
                <a:latin typeface="Sassoon Penpals Joined" pitchFamily="50" charset="0"/>
              </a:rPr>
              <a:t>Children will sit the following SATs papers: </a:t>
            </a:r>
          </a:p>
          <a:p>
            <a:pPr marL="0" indent="0" algn="ctr">
              <a:buNone/>
            </a:pPr>
            <a:r>
              <a:rPr lang="en-US" dirty="0">
                <a:latin typeface="Sassoon Penpals Joined" pitchFamily="50" charset="0"/>
              </a:rPr>
              <a:t> Grammar, Punctuation and Spelling (Paper 1) </a:t>
            </a:r>
          </a:p>
          <a:p>
            <a:pPr marL="0" indent="0" algn="ctr">
              <a:buNone/>
            </a:pPr>
            <a:r>
              <a:rPr lang="en-US" dirty="0">
                <a:latin typeface="Sassoon Penpals Joined" pitchFamily="50" charset="0"/>
              </a:rPr>
              <a:t>Grammar, Punctuation and Spelling (Paper 2)</a:t>
            </a:r>
          </a:p>
          <a:p>
            <a:pPr marL="0" indent="0" algn="ctr">
              <a:buNone/>
            </a:pPr>
            <a:r>
              <a:rPr lang="en-US" dirty="0">
                <a:latin typeface="Sassoon Penpals Joined" pitchFamily="50" charset="0"/>
              </a:rPr>
              <a:t>Reading</a:t>
            </a:r>
          </a:p>
          <a:p>
            <a:pPr marL="0" indent="0" algn="ctr">
              <a:buNone/>
            </a:pPr>
            <a:r>
              <a:rPr lang="en-US" dirty="0" err="1">
                <a:latin typeface="Sassoon Penpals Joined" pitchFamily="50" charset="0"/>
              </a:rPr>
              <a:t>Maths</a:t>
            </a:r>
            <a:r>
              <a:rPr lang="en-US" dirty="0">
                <a:latin typeface="Sassoon Penpals Joined" pitchFamily="50" charset="0"/>
              </a:rPr>
              <a:t> Paper 1 (Arithmetic) </a:t>
            </a:r>
          </a:p>
          <a:p>
            <a:pPr marL="0" indent="0" algn="ctr">
              <a:buNone/>
            </a:pPr>
            <a:r>
              <a:rPr lang="en-US" dirty="0">
                <a:latin typeface="Sassoon Penpals Joined" pitchFamily="50" charset="0"/>
              </a:rPr>
              <a:t> </a:t>
            </a:r>
            <a:r>
              <a:rPr lang="en-US" dirty="0" err="1">
                <a:latin typeface="Sassoon Penpals Joined" pitchFamily="50" charset="0"/>
              </a:rPr>
              <a:t>Maths</a:t>
            </a:r>
            <a:r>
              <a:rPr lang="en-US" dirty="0">
                <a:latin typeface="Sassoon Penpals Joined" pitchFamily="50" charset="0"/>
              </a:rPr>
              <a:t> Paper 2 (Reasoning)  </a:t>
            </a:r>
          </a:p>
          <a:p>
            <a:pPr marL="0" indent="0" algn="ctr">
              <a:buNone/>
            </a:pPr>
            <a:r>
              <a:rPr lang="en-US" dirty="0" err="1">
                <a:latin typeface="Sassoon Penpals Joined" pitchFamily="50" charset="0"/>
              </a:rPr>
              <a:t>Maths</a:t>
            </a:r>
            <a:r>
              <a:rPr lang="en-US" dirty="0">
                <a:latin typeface="Sassoon Penpals Joined" pitchFamily="50" charset="0"/>
              </a:rPr>
              <a:t> Paper 3 (Reasoning) </a:t>
            </a:r>
            <a:endParaRPr lang="en-GB" dirty="0">
              <a:solidFill>
                <a:schemeClr val="bg2">
                  <a:lumMod val="10000"/>
                </a:schemeClr>
              </a:solidFill>
              <a:latin typeface="Sassoon Penpals Joined" pitchFamily="50" charset="0"/>
            </a:endParaRPr>
          </a:p>
          <a:p>
            <a:endParaRPr lang="en-GB" dirty="0"/>
          </a:p>
        </p:txBody>
      </p:sp>
    </p:spTree>
    <p:extLst>
      <p:ext uri="{BB962C8B-B14F-4D97-AF65-F5344CB8AC3E}">
        <p14:creationId xmlns:p14="http://schemas.microsoft.com/office/powerpoint/2010/main" val="6146916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E20562-D5B8-4A8E-9649-9C15A27AE5F6}"/>
              </a:ext>
            </a:extLst>
          </p:cNvPr>
          <p:cNvSpPr>
            <a:spLocks noGrp="1"/>
          </p:cNvSpPr>
          <p:nvPr>
            <p:ph type="title"/>
          </p:nvPr>
        </p:nvSpPr>
        <p:spPr>
          <a:xfrm>
            <a:off x="907080" y="374900"/>
            <a:ext cx="7635249" cy="868839"/>
          </a:xfrm>
        </p:spPr>
        <p:txBody>
          <a:bodyPr>
            <a:normAutofit/>
          </a:bodyPr>
          <a:lstStyle/>
          <a:p>
            <a:pPr algn="ctr"/>
            <a:r>
              <a:rPr lang="en-GB" sz="4000" b="1" dirty="0">
                <a:latin typeface="Sassoon Penpals Joined" pitchFamily="50" charset="0"/>
              </a:rPr>
              <a:t>Writing</a:t>
            </a:r>
          </a:p>
        </p:txBody>
      </p:sp>
      <p:sp>
        <p:nvSpPr>
          <p:cNvPr id="3" name="Content Placeholder 2">
            <a:extLst>
              <a:ext uri="{FF2B5EF4-FFF2-40B4-BE49-F238E27FC236}">
                <a16:creationId xmlns:a16="http://schemas.microsoft.com/office/drawing/2014/main" id="{92589AC4-C8BD-44C9-8053-2FD4031C9E9D}"/>
              </a:ext>
            </a:extLst>
          </p:cNvPr>
          <p:cNvSpPr>
            <a:spLocks noGrp="1"/>
          </p:cNvSpPr>
          <p:nvPr>
            <p:ph idx="1"/>
          </p:nvPr>
        </p:nvSpPr>
        <p:spPr>
          <a:xfrm>
            <a:off x="448965" y="1138425"/>
            <a:ext cx="8093365" cy="5039265"/>
          </a:xfrm>
        </p:spPr>
        <p:txBody>
          <a:bodyPr>
            <a:normAutofit/>
          </a:bodyPr>
          <a:lstStyle/>
          <a:p>
            <a:r>
              <a:rPr lang="en-US" sz="2400" dirty="0">
                <a:latin typeface="Sassoon Penpals Joined" pitchFamily="50" charset="0"/>
              </a:rPr>
              <a:t>There is no Year 6 SATs writing test.</a:t>
            </a:r>
          </a:p>
          <a:p>
            <a:endParaRPr lang="en-US" sz="2400" dirty="0">
              <a:latin typeface="Sassoon Penpals Joined" pitchFamily="50" charset="0"/>
            </a:endParaRPr>
          </a:p>
          <a:p>
            <a:r>
              <a:rPr lang="en-US" sz="2400" dirty="0">
                <a:latin typeface="Sassoon Penpals Joined" pitchFamily="50" charset="0"/>
              </a:rPr>
              <a:t> As in recent years, writing will be teacher assessed internally and then moderated by a LEA moderator.</a:t>
            </a:r>
          </a:p>
          <a:p>
            <a:endParaRPr lang="en-US" sz="2400" dirty="0">
              <a:latin typeface="Sassoon Penpals Joined" pitchFamily="50" charset="0"/>
            </a:endParaRPr>
          </a:p>
          <a:p>
            <a:r>
              <a:rPr lang="en-US" sz="2400" dirty="0">
                <a:latin typeface="Sassoon Penpals Joined" pitchFamily="50" charset="0"/>
              </a:rPr>
              <a:t>• The revised ‘pupil can’ statements for English writing place a greater emphasis on composition and the statements that relate to the more ‘technical’ aspects of English writing (grammar, punctuation and spelling) have been made less prescriptive.</a:t>
            </a:r>
            <a:endParaRPr lang="en-GB" sz="2400" dirty="0">
              <a:latin typeface="Sassoon Penpals Joined" pitchFamily="50" charset="0"/>
            </a:endParaRPr>
          </a:p>
        </p:txBody>
      </p:sp>
    </p:spTree>
    <p:extLst>
      <p:ext uri="{BB962C8B-B14F-4D97-AF65-F5344CB8AC3E}">
        <p14:creationId xmlns:p14="http://schemas.microsoft.com/office/powerpoint/2010/main" val="29493177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AB4E2D-88B5-4856-A08C-8574FB243784}"/>
              </a:ext>
            </a:extLst>
          </p:cNvPr>
          <p:cNvSpPr>
            <a:spLocks noGrp="1"/>
          </p:cNvSpPr>
          <p:nvPr>
            <p:ph type="title"/>
          </p:nvPr>
        </p:nvSpPr>
        <p:spPr>
          <a:xfrm>
            <a:off x="601670" y="374900"/>
            <a:ext cx="7940659" cy="868839"/>
          </a:xfrm>
        </p:spPr>
        <p:txBody>
          <a:bodyPr>
            <a:normAutofit/>
          </a:bodyPr>
          <a:lstStyle/>
          <a:p>
            <a:r>
              <a:rPr lang="en-US" sz="3200" b="1" dirty="0">
                <a:latin typeface="Sassoon Penpals Joined" pitchFamily="50" charset="0"/>
              </a:rPr>
              <a:t>Writing – Ways to help at home</a:t>
            </a:r>
            <a:endParaRPr lang="en-GB" sz="3200" b="1" dirty="0">
              <a:latin typeface="Sassoon Penpals Joined" pitchFamily="50" charset="0"/>
            </a:endParaRPr>
          </a:p>
        </p:txBody>
      </p:sp>
      <p:sp>
        <p:nvSpPr>
          <p:cNvPr id="3" name="Content Placeholder 2">
            <a:extLst>
              <a:ext uri="{FF2B5EF4-FFF2-40B4-BE49-F238E27FC236}">
                <a16:creationId xmlns:a16="http://schemas.microsoft.com/office/drawing/2014/main" id="{B9C894D2-B566-4549-8002-FC18F2C94826}"/>
              </a:ext>
            </a:extLst>
          </p:cNvPr>
          <p:cNvSpPr>
            <a:spLocks noGrp="1"/>
          </p:cNvSpPr>
          <p:nvPr>
            <p:ph idx="1"/>
          </p:nvPr>
        </p:nvSpPr>
        <p:spPr>
          <a:xfrm>
            <a:off x="448965" y="1138425"/>
            <a:ext cx="8093365" cy="5039265"/>
          </a:xfrm>
        </p:spPr>
        <p:txBody>
          <a:bodyPr>
            <a:normAutofit/>
          </a:bodyPr>
          <a:lstStyle/>
          <a:p>
            <a:pPr marL="0" indent="0">
              <a:buNone/>
            </a:pPr>
            <a:r>
              <a:rPr lang="en-US" dirty="0"/>
              <a:t>• </a:t>
            </a:r>
            <a:r>
              <a:rPr lang="en-US" dirty="0" err="1">
                <a:latin typeface="Sassoon Penpals Joined" pitchFamily="50" charset="0"/>
              </a:rPr>
              <a:t>Practise</a:t>
            </a:r>
            <a:r>
              <a:rPr lang="en-US" dirty="0">
                <a:latin typeface="Sassoon Penpals Joined" pitchFamily="50" charset="0"/>
              </a:rPr>
              <a:t> and learn weekly spelling lists – make it fun! </a:t>
            </a:r>
          </a:p>
          <a:p>
            <a:pPr marL="0" indent="0">
              <a:buNone/>
            </a:pPr>
            <a:r>
              <a:rPr lang="en-US" dirty="0">
                <a:latin typeface="Sassoon Penpals Joined" pitchFamily="50" charset="0"/>
              </a:rPr>
              <a:t>• Encourage opportunities for writing such as letters to family or friends, shopping lists, notes or reminders, stories and poems. </a:t>
            </a:r>
          </a:p>
          <a:p>
            <a:pPr marL="0" indent="0">
              <a:buNone/>
            </a:pPr>
            <a:r>
              <a:rPr lang="en-US" dirty="0">
                <a:latin typeface="Sassoon Penpals Joined" pitchFamily="50" charset="0"/>
              </a:rPr>
              <a:t>• Write together – be a good role model for writing. </a:t>
            </a:r>
          </a:p>
          <a:p>
            <a:pPr marL="0" indent="0">
              <a:buNone/>
            </a:pPr>
            <a:r>
              <a:rPr lang="en-US" dirty="0">
                <a:latin typeface="Sassoon Penpals Joined" pitchFamily="50" charset="0"/>
              </a:rPr>
              <a:t>• Encourage use of a dictionary to check spelling and a thesaurus to find synonyms and expand vocabulary. </a:t>
            </a:r>
          </a:p>
          <a:p>
            <a:pPr marL="0" indent="0">
              <a:buNone/>
            </a:pPr>
            <a:r>
              <a:rPr lang="en-US" dirty="0">
                <a:latin typeface="Sassoon Penpals Joined" pitchFamily="50" charset="0"/>
              </a:rPr>
              <a:t>• Remember that good readers become good writers! Identify good writing features when reading (e.g. vocabulary, sentence structure and punctuation)</a:t>
            </a:r>
            <a:endParaRPr lang="en-GB" dirty="0">
              <a:latin typeface="Sassoon Penpals Joined" pitchFamily="50" charset="0"/>
            </a:endParaRPr>
          </a:p>
        </p:txBody>
      </p:sp>
    </p:spTree>
    <p:extLst>
      <p:ext uri="{BB962C8B-B14F-4D97-AF65-F5344CB8AC3E}">
        <p14:creationId xmlns:p14="http://schemas.microsoft.com/office/powerpoint/2010/main" val="38095332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2490" y="222195"/>
            <a:ext cx="6719018" cy="868839"/>
          </a:xfrm>
        </p:spPr>
        <p:txBody>
          <a:bodyPr>
            <a:normAutofit/>
          </a:bodyPr>
          <a:lstStyle/>
          <a:p>
            <a:r>
              <a:rPr lang="en-GB" sz="4000" b="1" dirty="0">
                <a:latin typeface="Sassoon Penpals Joined" pitchFamily="50" charset="0"/>
              </a:rPr>
              <a:t>The Tests</a:t>
            </a:r>
          </a:p>
        </p:txBody>
      </p:sp>
      <p:sp>
        <p:nvSpPr>
          <p:cNvPr id="3" name="Content Placeholder 2"/>
          <p:cNvSpPr>
            <a:spLocks noGrp="1"/>
          </p:cNvSpPr>
          <p:nvPr>
            <p:ph idx="1"/>
          </p:nvPr>
        </p:nvSpPr>
        <p:spPr>
          <a:xfrm>
            <a:off x="601670" y="1138425"/>
            <a:ext cx="7940660" cy="5039265"/>
          </a:xfrm>
        </p:spPr>
        <p:txBody>
          <a:bodyPr>
            <a:normAutofit fontScale="77500" lnSpcReduction="20000"/>
          </a:bodyPr>
          <a:lstStyle/>
          <a:p>
            <a:pPr marL="182562" indent="0">
              <a:buNone/>
              <a:defRPr/>
            </a:pPr>
            <a:r>
              <a:rPr lang="en-US" dirty="0">
                <a:latin typeface="Sassoon Penpals Joined" pitchFamily="50" charset="0"/>
              </a:rPr>
              <a:t>The tests will take place during normal school hours, under exam conditions. Children are not allowed to talk to each other from the moment the assessments are handed out until they are collected after the test has ended.</a:t>
            </a:r>
          </a:p>
          <a:p>
            <a:pPr marL="182562" indent="0">
              <a:buNone/>
              <a:defRPr/>
            </a:pPr>
            <a:endParaRPr lang="en-GB" altLang="en-US" dirty="0">
              <a:solidFill>
                <a:srgbClr val="181717"/>
              </a:solidFill>
              <a:latin typeface="Sassoon Penpals Joined" pitchFamily="50" charset="0"/>
            </a:endParaRPr>
          </a:p>
          <a:p>
            <a:pPr marL="182562" indent="0">
              <a:buNone/>
              <a:defRPr/>
            </a:pPr>
            <a:r>
              <a:rPr lang="en-GB" altLang="en-US" dirty="0">
                <a:latin typeface="Sassoon Penpals Joined" pitchFamily="50" charset="0"/>
              </a:rPr>
              <a:t>Statutory tests will be administered in the following subjects:</a:t>
            </a:r>
          </a:p>
          <a:p>
            <a:pPr>
              <a:buFont typeface="Courier New" panose="02070309020205020404" pitchFamily="49" charset="0"/>
              <a:buChar char="o"/>
              <a:defRPr/>
            </a:pPr>
            <a:r>
              <a:rPr lang="en-GB" altLang="en-US" dirty="0">
                <a:latin typeface="Sassoon Penpals Joined" pitchFamily="50" charset="0"/>
              </a:rPr>
              <a:t>Punctuation, Vocabulary and Grammar (45 minutes)</a:t>
            </a:r>
          </a:p>
          <a:p>
            <a:pPr>
              <a:buFont typeface="Courier New" panose="02070309020205020404" pitchFamily="49" charset="0"/>
              <a:buChar char="o"/>
              <a:defRPr/>
            </a:pPr>
            <a:r>
              <a:rPr lang="en-GB" altLang="en-US" dirty="0">
                <a:latin typeface="Sassoon Penpals Joined" pitchFamily="50" charset="0"/>
              </a:rPr>
              <a:t>Spelling (approximately 15 minutes)</a:t>
            </a:r>
          </a:p>
          <a:p>
            <a:pPr>
              <a:buFont typeface="Courier New" panose="02070309020205020404" pitchFamily="49" charset="0"/>
              <a:buChar char="o"/>
              <a:defRPr/>
            </a:pPr>
            <a:r>
              <a:rPr lang="en-GB" altLang="en-US" dirty="0">
                <a:latin typeface="Sassoon Penpals Joined" pitchFamily="50" charset="0"/>
              </a:rPr>
              <a:t>Reading (60 minutes)</a:t>
            </a:r>
          </a:p>
          <a:p>
            <a:pPr>
              <a:buFont typeface="Courier New" panose="02070309020205020404" pitchFamily="49" charset="0"/>
              <a:buChar char="o"/>
              <a:defRPr/>
            </a:pPr>
            <a:r>
              <a:rPr lang="en-GB" altLang="en-US" dirty="0">
                <a:latin typeface="Sassoon Penpals Joined" pitchFamily="50" charset="0"/>
              </a:rPr>
              <a:t>Mathematics</a:t>
            </a:r>
          </a:p>
          <a:p>
            <a:pPr>
              <a:defRPr/>
            </a:pPr>
            <a:r>
              <a:rPr lang="en-GB" altLang="en-US" dirty="0">
                <a:latin typeface="Sassoon Penpals Joined" pitchFamily="50" charset="0"/>
              </a:rPr>
              <a:t>	- Paper 1: Arithmetic (30 minutes)</a:t>
            </a:r>
          </a:p>
          <a:p>
            <a:pPr>
              <a:defRPr/>
            </a:pPr>
            <a:r>
              <a:rPr lang="en-GB" altLang="en-US" dirty="0">
                <a:latin typeface="Sassoon Penpals Joined" pitchFamily="50" charset="0"/>
              </a:rPr>
              <a:t>	- Paper 2: Reasoning (40 minutes)</a:t>
            </a:r>
          </a:p>
          <a:p>
            <a:pPr>
              <a:defRPr/>
            </a:pPr>
            <a:r>
              <a:rPr lang="en-GB" altLang="en-US" dirty="0">
                <a:latin typeface="Sassoon Penpals Joined" pitchFamily="50" charset="0"/>
              </a:rPr>
              <a:t>	- Paper 3: Reasoning (40 minutes).</a:t>
            </a:r>
          </a:p>
          <a:p>
            <a:pPr>
              <a:defRPr/>
            </a:pPr>
            <a:endParaRPr lang="en-GB" altLang="en-US" dirty="0">
              <a:latin typeface="Sassoon Penpals Joined" pitchFamily="50" charset="0"/>
            </a:endParaRPr>
          </a:p>
          <a:p>
            <a:pPr>
              <a:buFont typeface="Courier New" panose="02070309020205020404" pitchFamily="49" charset="0"/>
              <a:buChar char="o"/>
              <a:defRPr/>
            </a:pPr>
            <a:r>
              <a:rPr lang="en-GB" altLang="en-US" dirty="0">
                <a:latin typeface="Sassoon Penpals Joined" pitchFamily="50" charset="0"/>
              </a:rPr>
              <a:t>All tests are externally marked.</a:t>
            </a:r>
          </a:p>
          <a:p>
            <a:pPr>
              <a:defRPr/>
            </a:pPr>
            <a:endParaRPr lang="en-GB" altLang="en-US" dirty="0">
              <a:solidFill>
                <a:srgbClr val="181717"/>
              </a:solidFill>
              <a:latin typeface="Comic Sans MS" panose="030F0702030302020204" pitchFamily="66" charset="0"/>
            </a:endParaRPr>
          </a:p>
          <a:p>
            <a:pPr>
              <a:defRPr/>
            </a:pPr>
            <a:endParaRPr lang="en-US" altLang="en-US" dirty="0">
              <a:solidFill>
                <a:schemeClr val="tx1"/>
              </a:solidFill>
              <a:latin typeface="Comic Sans MS" panose="030F0702030302020204" pitchFamily="66" charset="0"/>
            </a:endParaRPr>
          </a:p>
          <a:p>
            <a:pPr>
              <a:defRPr/>
            </a:pPr>
            <a:endParaRPr lang="en-GB" altLang="en-US" dirty="0">
              <a:solidFill>
                <a:schemeClr val="tx1"/>
              </a:solidFill>
              <a:latin typeface="Comic Sans MS" panose="030F0702030302020204" pitchFamily="66" charset="0"/>
            </a:endParaRPr>
          </a:p>
          <a:p>
            <a:endParaRPr lang="en-GB" dirty="0"/>
          </a:p>
        </p:txBody>
      </p:sp>
    </p:spTree>
    <p:extLst>
      <p:ext uri="{BB962C8B-B14F-4D97-AF65-F5344CB8AC3E}">
        <p14:creationId xmlns:p14="http://schemas.microsoft.com/office/powerpoint/2010/main" val="34468253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12103F-8B19-4E8E-B4E6-5F12DCB48C54}"/>
              </a:ext>
            </a:extLst>
          </p:cNvPr>
          <p:cNvSpPr>
            <a:spLocks noGrp="1"/>
          </p:cNvSpPr>
          <p:nvPr>
            <p:ph type="title"/>
          </p:nvPr>
        </p:nvSpPr>
        <p:spPr>
          <a:xfrm>
            <a:off x="907080" y="374900"/>
            <a:ext cx="7635249" cy="868839"/>
          </a:xfrm>
        </p:spPr>
        <p:txBody>
          <a:bodyPr>
            <a:normAutofit/>
          </a:bodyPr>
          <a:lstStyle/>
          <a:p>
            <a:r>
              <a:rPr lang="en-US" sz="4000" b="1" dirty="0">
                <a:latin typeface="Sassoon Penpals Joined" pitchFamily="50" charset="0"/>
              </a:rPr>
              <a:t>Specific arrangements for SATs</a:t>
            </a:r>
            <a:endParaRPr lang="en-GB" sz="4000" b="1" dirty="0">
              <a:latin typeface="Sassoon Penpals Joined" pitchFamily="50" charset="0"/>
            </a:endParaRPr>
          </a:p>
        </p:txBody>
      </p:sp>
      <p:sp>
        <p:nvSpPr>
          <p:cNvPr id="3" name="Content Placeholder 2">
            <a:extLst>
              <a:ext uri="{FF2B5EF4-FFF2-40B4-BE49-F238E27FC236}">
                <a16:creationId xmlns:a16="http://schemas.microsoft.com/office/drawing/2014/main" id="{97D281AF-37BC-4027-9381-97B94F2180BA}"/>
              </a:ext>
            </a:extLst>
          </p:cNvPr>
          <p:cNvSpPr>
            <a:spLocks noGrp="1"/>
          </p:cNvSpPr>
          <p:nvPr>
            <p:ph idx="1"/>
          </p:nvPr>
        </p:nvSpPr>
        <p:spPr>
          <a:xfrm>
            <a:off x="448965" y="1138425"/>
            <a:ext cx="8093365" cy="5039265"/>
          </a:xfrm>
        </p:spPr>
        <p:txBody>
          <a:bodyPr>
            <a:normAutofit fontScale="85000" lnSpcReduction="10000"/>
          </a:bodyPr>
          <a:lstStyle/>
          <a:p>
            <a:pPr marL="0" indent="0">
              <a:buNone/>
            </a:pPr>
            <a:r>
              <a:rPr lang="en-US" dirty="0">
                <a:latin typeface="Sassoon Penpals Joined" pitchFamily="50" charset="0"/>
              </a:rPr>
              <a:t>Children with additional needs, who have similar provision in their day-today learning at school, may be allotted specific arrangements, including: </a:t>
            </a:r>
          </a:p>
          <a:p>
            <a:pPr marL="0" indent="0">
              <a:buNone/>
            </a:pPr>
            <a:endParaRPr lang="en-US" dirty="0">
              <a:latin typeface="Sassoon Penpals Joined" pitchFamily="50" charset="0"/>
            </a:endParaRPr>
          </a:p>
          <a:p>
            <a:r>
              <a:rPr lang="en-US" dirty="0">
                <a:latin typeface="Sassoon Penpals Joined" pitchFamily="50" charset="0"/>
              </a:rPr>
              <a:t>Additional (extra) time </a:t>
            </a:r>
          </a:p>
          <a:p>
            <a:r>
              <a:rPr lang="en-US" dirty="0">
                <a:latin typeface="Sassoon Penpals Joined" pitchFamily="50" charset="0"/>
              </a:rPr>
              <a:t>Tests being opened early to be modified • An adult to read for them</a:t>
            </a:r>
          </a:p>
          <a:p>
            <a:r>
              <a:rPr lang="en-US" dirty="0">
                <a:latin typeface="Sassoon Penpals Joined" pitchFamily="50" charset="0"/>
              </a:rPr>
              <a:t> An adult to scribe (write) for them </a:t>
            </a:r>
          </a:p>
          <a:p>
            <a:r>
              <a:rPr lang="en-US" dirty="0">
                <a:latin typeface="Sassoon Penpals Joined" pitchFamily="50" charset="0"/>
              </a:rPr>
              <a:t>Written or spoken translations of the mathematics reasoning papers </a:t>
            </a:r>
          </a:p>
          <a:p>
            <a:r>
              <a:rPr lang="en-US" dirty="0">
                <a:latin typeface="Sassoon Penpals Joined" pitchFamily="50" charset="0"/>
              </a:rPr>
              <a:t>The use of prompts or rest breaks • Arrangements for children who are ill or injured at the time of the tests </a:t>
            </a:r>
          </a:p>
          <a:p>
            <a:endParaRPr lang="en-US" dirty="0">
              <a:latin typeface="Sassoon Penpals Joined" pitchFamily="50" charset="0"/>
            </a:endParaRPr>
          </a:p>
          <a:p>
            <a:pPr marL="0" indent="0">
              <a:buNone/>
            </a:pPr>
            <a:r>
              <a:rPr lang="en-US" sz="2600" i="1" dirty="0">
                <a:latin typeface="Sassoon Penpals Joined" pitchFamily="50" charset="0"/>
              </a:rPr>
              <a:t>*Pupils with an EHC plan are automatically allowed up to 25% additional time . Pupils who use the modified large print or braille versions of the tests are automatically allowed up to 100% additional time</a:t>
            </a:r>
            <a:endParaRPr lang="en-GB" sz="2600" i="1" dirty="0">
              <a:latin typeface="Sassoon Penpals Joined" pitchFamily="50" charset="0"/>
            </a:endParaRPr>
          </a:p>
        </p:txBody>
      </p:sp>
    </p:spTree>
    <p:extLst>
      <p:ext uri="{BB962C8B-B14F-4D97-AF65-F5344CB8AC3E}">
        <p14:creationId xmlns:p14="http://schemas.microsoft.com/office/powerpoint/2010/main" val="9157356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DB72DA-25F8-41F6-8EEE-2C382C850B8B}"/>
              </a:ext>
            </a:extLst>
          </p:cNvPr>
          <p:cNvSpPr>
            <a:spLocks noGrp="1"/>
          </p:cNvSpPr>
          <p:nvPr>
            <p:ph type="title"/>
          </p:nvPr>
        </p:nvSpPr>
        <p:spPr>
          <a:xfrm>
            <a:off x="448965" y="374900"/>
            <a:ext cx="8093364" cy="868839"/>
          </a:xfrm>
        </p:spPr>
        <p:txBody>
          <a:bodyPr>
            <a:normAutofit/>
          </a:bodyPr>
          <a:lstStyle/>
          <a:p>
            <a:r>
              <a:rPr lang="en-US" sz="4000" b="1" dirty="0">
                <a:latin typeface="Sassoon Penpals Joined" pitchFamily="50" charset="0"/>
              </a:rPr>
              <a:t>What sort of results are reported?</a:t>
            </a:r>
            <a:endParaRPr lang="en-GB" sz="4000" b="1" dirty="0">
              <a:latin typeface="Sassoon Penpals Joined" pitchFamily="50" charset="0"/>
            </a:endParaRPr>
          </a:p>
        </p:txBody>
      </p:sp>
      <p:sp>
        <p:nvSpPr>
          <p:cNvPr id="3" name="Content Placeholder 2">
            <a:extLst>
              <a:ext uri="{FF2B5EF4-FFF2-40B4-BE49-F238E27FC236}">
                <a16:creationId xmlns:a16="http://schemas.microsoft.com/office/drawing/2014/main" id="{CEB768A0-A305-4DB2-9973-42CB71377653}"/>
              </a:ext>
            </a:extLst>
          </p:cNvPr>
          <p:cNvSpPr>
            <a:spLocks noGrp="1"/>
          </p:cNvSpPr>
          <p:nvPr>
            <p:ph idx="1"/>
          </p:nvPr>
        </p:nvSpPr>
        <p:spPr>
          <a:xfrm>
            <a:off x="296260" y="1138425"/>
            <a:ext cx="8246070" cy="5039265"/>
          </a:xfrm>
        </p:spPr>
        <p:txBody>
          <a:bodyPr>
            <a:normAutofit fontScale="92500"/>
          </a:bodyPr>
          <a:lstStyle/>
          <a:p>
            <a:pPr marL="0" indent="0">
              <a:buNone/>
            </a:pPr>
            <a:r>
              <a:rPr lang="en-US" dirty="0">
                <a:latin typeface="Sassoon Penpals Joined" pitchFamily="50" charset="0"/>
              </a:rPr>
              <a:t>Once marked, the tests will be given the following scores: </a:t>
            </a:r>
          </a:p>
          <a:p>
            <a:pPr marL="0" indent="0">
              <a:buNone/>
            </a:pPr>
            <a:r>
              <a:rPr lang="en-US" dirty="0">
                <a:latin typeface="Sassoon Penpals Joined" pitchFamily="50" charset="0"/>
              </a:rPr>
              <a:t>• A raw score (the total number of marks achieved for each paper) </a:t>
            </a:r>
          </a:p>
          <a:p>
            <a:pPr marL="0" indent="0">
              <a:buNone/>
            </a:pPr>
            <a:r>
              <a:rPr lang="en-US" dirty="0">
                <a:latin typeface="Sassoon Penpals Joined" pitchFamily="50" charset="0"/>
              </a:rPr>
              <a:t>• A scaled score (which is explained below) • A judgement of whether the National Standard has been met After marking each test, the external markers will convert each raw score into a scaled score to show whether each child is working below, at or above the national standard. </a:t>
            </a:r>
          </a:p>
          <a:p>
            <a:pPr marL="0" indent="0">
              <a:buNone/>
            </a:pPr>
            <a:r>
              <a:rPr lang="en-US" dirty="0">
                <a:latin typeface="Sassoon Penpals Joined" pitchFamily="50" charset="0"/>
              </a:rPr>
              <a:t>When the scaled score is given, it is given in a range from 80 to 120. A scaled score of 100 or more is meeting the national standard. </a:t>
            </a:r>
          </a:p>
          <a:p>
            <a:pPr marL="0" indent="0">
              <a:buNone/>
            </a:pPr>
            <a:r>
              <a:rPr lang="en-US" dirty="0">
                <a:latin typeface="Sassoon Penpals Joined" pitchFamily="50" charset="0"/>
              </a:rPr>
              <a:t>There are no separate tests for higher achieving pupils; however, a scaled score close to 120 would show that a child is working above the national standard.</a:t>
            </a:r>
            <a:endParaRPr lang="en-GB" dirty="0">
              <a:latin typeface="Sassoon Penpals Joined" pitchFamily="50" charset="0"/>
            </a:endParaRPr>
          </a:p>
        </p:txBody>
      </p:sp>
    </p:spTree>
    <p:extLst>
      <p:ext uri="{BB962C8B-B14F-4D97-AF65-F5344CB8AC3E}">
        <p14:creationId xmlns:p14="http://schemas.microsoft.com/office/powerpoint/2010/main" val="19230226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781595-9B58-4BE3-A5D9-262240A0989B}"/>
              </a:ext>
            </a:extLst>
          </p:cNvPr>
          <p:cNvSpPr>
            <a:spLocks noGrp="1"/>
          </p:cNvSpPr>
          <p:nvPr>
            <p:ph type="title"/>
          </p:nvPr>
        </p:nvSpPr>
        <p:spPr>
          <a:xfrm>
            <a:off x="601670" y="374900"/>
            <a:ext cx="7940659" cy="868839"/>
          </a:xfrm>
        </p:spPr>
        <p:txBody>
          <a:bodyPr>
            <a:normAutofit fontScale="90000"/>
          </a:bodyPr>
          <a:lstStyle/>
          <a:p>
            <a:r>
              <a:rPr lang="en-GB" b="1" dirty="0">
                <a:latin typeface="Comic Sans MS" panose="030F0702030302020204" pitchFamily="66" charset="0"/>
              </a:rPr>
              <a:t>Grammar, Punctuation and Spelling (Paper 1)</a:t>
            </a:r>
          </a:p>
        </p:txBody>
      </p:sp>
      <p:sp>
        <p:nvSpPr>
          <p:cNvPr id="3" name="Content Placeholder 2">
            <a:extLst>
              <a:ext uri="{FF2B5EF4-FFF2-40B4-BE49-F238E27FC236}">
                <a16:creationId xmlns:a16="http://schemas.microsoft.com/office/drawing/2014/main" id="{E7DFBD59-00F6-4C6D-8D33-5C64E63E7486}"/>
              </a:ext>
            </a:extLst>
          </p:cNvPr>
          <p:cNvSpPr>
            <a:spLocks noGrp="1"/>
          </p:cNvSpPr>
          <p:nvPr>
            <p:ph idx="1"/>
          </p:nvPr>
        </p:nvSpPr>
        <p:spPr>
          <a:xfrm>
            <a:off x="448964" y="1333927"/>
            <a:ext cx="8093365" cy="5039265"/>
          </a:xfrm>
        </p:spPr>
        <p:txBody>
          <a:bodyPr>
            <a:normAutofit fontScale="70000" lnSpcReduction="20000"/>
          </a:bodyPr>
          <a:lstStyle/>
          <a:p>
            <a:pPr marL="0" indent="0">
              <a:buNone/>
            </a:pPr>
            <a:r>
              <a:rPr lang="en-US" dirty="0">
                <a:latin typeface="Comic Sans MS" panose="030F0702030302020204" pitchFamily="66" charset="0"/>
              </a:rPr>
              <a:t>Grammar, Punctuation and Spelling (Paper 1) is the longer paper lasting 45 minutes. </a:t>
            </a:r>
          </a:p>
          <a:p>
            <a:pPr marL="0" indent="0">
              <a:buNone/>
            </a:pPr>
            <a:endParaRPr lang="en-US" dirty="0">
              <a:latin typeface="Comic Sans MS" panose="030F0702030302020204" pitchFamily="66" charset="0"/>
            </a:endParaRPr>
          </a:p>
          <a:p>
            <a:pPr marL="0" indent="0">
              <a:buNone/>
            </a:pPr>
            <a:r>
              <a:rPr lang="en-US" dirty="0">
                <a:latin typeface="Comic Sans MS" panose="030F0702030302020204" pitchFamily="66" charset="0"/>
              </a:rPr>
              <a:t>The children will be prepared so they are equipped with a good knowledge of the technical vocabulary needed to identify and describe various aspects of grammar and punctuation marks. </a:t>
            </a:r>
          </a:p>
          <a:p>
            <a:pPr marL="0" indent="0">
              <a:buNone/>
            </a:pPr>
            <a:endParaRPr lang="en-US" dirty="0">
              <a:latin typeface="Comic Sans MS" panose="030F0702030302020204" pitchFamily="66" charset="0"/>
            </a:endParaRPr>
          </a:p>
          <a:p>
            <a:pPr marL="0" indent="0">
              <a:buNone/>
            </a:pPr>
            <a:r>
              <a:rPr lang="en-US" dirty="0">
                <a:latin typeface="Comic Sans MS" panose="030F0702030302020204" pitchFamily="66" charset="0"/>
              </a:rPr>
              <a:t>• Grammar, Punctuation and Spelling (Paper 1) focuses on the following areas: </a:t>
            </a:r>
          </a:p>
          <a:p>
            <a:pPr>
              <a:buFontTx/>
              <a:buChar char="-"/>
            </a:pPr>
            <a:r>
              <a:rPr lang="en-US" dirty="0">
                <a:latin typeface="Comic Sans MS" panose="030F0702030302020204" pitchFamily="66" charset="0"/>
              </a:rPr>
              <a:t>Grammatical terms/word classes</a:t>
            </a:r>
          </a:p>
          <a:p>
            <a:pPr>
              <a:buFontTx/>
              <a:buChar char="-"/>
            </a:pPr>
            <a:r>
              <a:rPr lang="en-US" dirty="0">
                <a:latin typeface="Comic Sans MS" panose="030F0702030302020204" pitchFamily="66" charset="0"/>
              </a:rPr>
              <a:t>Functions of sentences </a:t>
            </a:r>
          </a:p>
          <a:p>
            <a:pPr>
              <a:buFontTx/>
              <a:buChar char="-"/>
            </a:pPr>
            <a:r>
              <a:rPr lang="en-US" dirty="0">
                <a:latin typeface="Comic Sans MS" panose="030F0702030302020204" pitchFamily="66" charset="0"/>
              </a:rPr>
              <a:t>Combining words, phrases and clauses</a:t>
            </a:r>
          </a:p>
          <a:p>
            <a:pPr>
              <a:buFontTx/>
              <a:buChar char="-"/>
            </a:pPr>
            <a:r>
              <a:rPr lang="en-US" dirty="0">
                <a:latin typeface="Comic Sans MS" panose="030F0702030302020204" pitchFamily="66" charset="0"/>
              </a:rPr>
              <a:t>Verb forms, tenses and consistency </a:t>
            </a:r>
          </a:p>
          <a:p>
            <a:pPr>
              <a:buFontTx/>
              <a:buChar char="-"/>
            </a:pPr>
            <a:r>
              <a:rPr lang="en-US" dirty="0">
                <a:latin typeface="Comic Sans MS" panose="030F0702030302020204" pitchFamily="66" charset="0"/>
              </a:rPr>
              <a:t>Punctuation </a:t>
            </a:r>
          </a:p>
          <a:p>
            <a:pPr>
              <a:buFontTx/>
              <a:buChar char="-"/>
            </a:pPr>
            <a:r>
              <a:rPr lang="en-US" dirty="0">
                <a:latin typeface="Comic Sans MS" panose="030F0702030302020204" pitchFamily="66" charset="0"/>
              </a:rPr>
              <a:t>Vocabulary </a:t>
            </a:r>
          </a:p>
          <a:p>
            <a:pPr>
              <a:buFontTx/>
              <a:buChar char="-"/>
            </a:pPr>
            <a:r>
              <a:rPr lang="en-US" dirty="0">
                <a:latin typeface="Comic Sans MS" panose="030F0702030302020204" pitchFamily="66" charset="0"/>
              </a:rPr>
              <a:t>Standard English and formality</a:t>
            </a:r>
            <a:endParaRPr lang="en-GB" dirty="0">
              <a:latin typeface="Comic Sans MS" panose="030F0702030302020204" pitchFamily="66" charset="0"/>
            </a:endParaRPr>
          </a:p>
        </p:txBody>
      </p:sp>
    </p:spTree>
    <p:extLst>
      <p:ext uri="{BB962C8B-B14F-4D97-AF65-F5344CB8AC3E}">
        <p14:creationId xmlns:p14="http://schemas.microsoft.com/office/powerpoint/2010/main" val="4061794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84DCE4-1800-43F4-9174-121E34D04BEE}"/>
              </a:ext>
            </a:extLst>
          </p:cNvPr>
          <p:cNvSpPr>
            <a:spLocks noGrp="1"/>
          </p:cNvSpPr>
          <p:nvPr>
            <p:ph type="title"/>
          </p:nvPr>
        </p:nvSpPr>
        <p:spPr>
          <a:xfrm>
            <a:off x="448964" y="374900"/>
            <a:ext cx="8093365" cy="868839"/>
          </a:xfrm>
        </p:spPr>
        <p:txBody>
          <a:bodyPr>
            <a:noAutofit/>
          </a:bodyPr>
          <a:lstStyle/>
          <a:p>
            <a:r>
              <a:rPr lang="en-GB" sz="4000" b="1" dirty="0">
                <a:latin typeface="Sassoon Penpals Joined" pitchFamily="50" charset="0"/>
              </a:rPr>
              <a:t>Grammar, Punctuation and Spelling (Paper 1)</a:t>
            </a:r>
          </a:p>
        </p:txBody>
      </p:sp>
      <p:pic>
        <p:nvPicPr>
          <p:cNvPr id="5" name="Picture 4">
            <a:extLst>
              <a:ext uri="{FF2B5EF4-FFF2-40B4-BE49-F238E27FC236}">
                <a16:creationId xmlns:a16="http://schemas.microsoft.com/office/drawing/2014/main" id="{359C569B-71AA-41D4-8B75-4DEAC37534CD}"/>
              </a:ext>
            </a:extLst>
          </p:cNvPr>
          <p:cNvPicPr>
            <a:picLocks noChangeAspect="1"/>
          </p:cNvPicPr>
          <p:nvPr/>
        </p:nvPicPr>
        <p:blipFill rotWithShape="1">
          <a:blip r:embed="rId2"/>
          <a:srcRect l="14930" t="14356" r="14930" b="17326"/>
          <a:stretch/>
        </p:blipFill>
        <p:spPr>
          <a:xfrm>
            <a:off x="448964" y="1443835"/>
            <a:ext cx="8398775" cy="5039265"/>
          </a:xfrm>
          <a:prstGeom prst="rect">
            <a:avLst/>
          </a:prstGeom>
        </p:spPr>
      </p:pic>
    </p:spTree>
    <p:extLst>
      <p:ext uri="{BB962C8B-B14F-4D97-AF65-F5344CB8AC3E}">
        <p14:creationId xmlns:p14="http://schemas.microsoft.com/office/powerpoint/2010/main" val="22352628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6F3D23-B509-4BC3-813D-50C406F9484E}"/>
              </a:ext>
            </a:extLst>
          </p:cNvPr>
          <p:cNvSpPr>
            <a:spLocks noGrp="1"/>
          </p:cNvSpPr>
          <p:nvPr>
            <p:ph type="title"/>
          </p:nvPr>
        </p:nvSpPr>
        <p:spPr>
          <a:xfrm>
            <a:off x="754375" y="374900"/>
            <a:ext cx="7787954" cy="868839"/>
          </a:xfrm>
        </p:spPr>
        <p:txBody>
          <a:bodyPr>
            <a:noAutofit/>
          </a:bodyPr>
          <a:lstStyle/>
          <a:p>
            <a:r>
              <a:rPr lang="en-GB" sz="4000" b="1" dirty="0">
                <a:latin typeface="Sassoon Penpals Joined" pitchFamily="50" charset="0"/>
              </a:rPr>
              <a:t>Grammar, Punctuation and Spelling (Paper 2)</a:t>
            </a:r>
          </a:p>
        </p:txBody>
      </p:sp>
      <p:pic>
        <p:nvPicPr>
          <p:cNvPr id="5" name="Picture 4">
            <a:extLst>
              <a:ext uri="{FF2B5EF4-FFF2-40B4-BE49-F238E27FC236}">
                <a16:creationId xmlns:a16="http://schemas.microsoft.com/office/drawing/2014/main" id="{2829B0BA-0830-4DE4-B775-3F5D835C298C}"/>
              </a:ext>
            </a:extLst>
          </p:cNvPr>
          <p:cNvPicPr>
            <a:picLocks noChangeAspect="1"/>
          </p:cNvPicPr>
          <p:nvPr/>
        </p:nvPicPr>
        <p:blipFill rotWithShape="1">
          <a:blip r:embed="rId2"/>
          <a:srcRect l="19940" t="17326" r="19940" b="58911"/>
          <a:stretch/>
        </p:blipFill>
        <p:spPr>
          <a:xfrm>
            <a:off x="678022" y="2054655"/>
            <a:ext cx="7482544" cy="1527050"/>
          </a:xfrm>
          <a:prstGeom prst="rect">
            <a:avLst/>
          </a:prstGeom>
        </p:spPr>
      </p:pic>
      <p:pic>
        <p:nvPicPr>
          <p:cNvPr id="7" name="Picture 6">
            <a:extLst>
              <a:ext uri="{FF2B5EF4-FFF2-40B4-BE49-F238E27FC236}">
                <a16:creationId xmlns:a16="http://schemas.microsoft.com/office/drawing/2014/main" id="{B4E88E51-3B9F-4316-8B4B-A09BC2AD417A}"/>
              </a:ext>
            </a:extLst>
          </p:cNvPr>
          <p:cNvPicPr>
            <a:picLocks noChangeAspect="1"/>
          </p:cNvPicPr>
          <p:nvPr/>
        </p:nvPicPr>
        <p:blipFill rotWithShape="1">
          <a:blip r:embed="rId2"/>
          <a:srcRect l="28290" t="46393" r="29960" b="23267"/>
          <a:stretch/>
        </p:blipFill>
        <p:spPr>
          <a:xfrm>
            <a:off x="1670605" y="3781801"/>
            <a:ext cx="5497379" cy="2595986"/>
          </a:xfrm>
          <a:prstGeom prst="rect">
            <a:avLst/>
          </a:prstGeom>
        </p:spPr>
      </p:pic>
      <p:sp>
        <p:nvSpPr>
          <p:cNvPr id="8" name="TextBox 7">
            <a:extLst>
              <a:ext uri="{FF2B5EF4-FFF2-40B4-BE49-F238E27FC236}">
                <a16:creationId xmlns:a16="http://schemas.microsoft.com/office/drawing/2014/main" id="{4181EEFE-C21D-4C79-A0A4-8E79D8E1B64C}"/>
              </a:ext>
            </a:extLst>
          </p:cNvPr>
          <p:cNvSpPr txBox="1"/>
          <p:nvPr/>
        </p:nvSpPr>
        <p:spPr>
          <a:xfrm>
            <a:off x="678023" y="1443835"/>
            <a:ext cx="7253484" cy="646331"/>
          </a:xfrm>
          <a:prstGeom prst="rect">
            <a:avLst/>
          </a:prstGeom>
          <a:noFill/>
        </p:spPr>
        <p:txBody>
          <a:bodyPr wrap="square" rtlCol="0">
            <a:spAutoFit/>
          </a:bodyPr>
          <a:lstStyle/>
          <a:p>
            <a:r>
              <a:rPr lang="en-US" dirty="0">
                <a:solidFill>
                  <a:schemeClr val="bg1"/>
                </a:solidFill>
                <a:latin typeface="Comic Sans MS" panose="030F0702030302020204" pitchFamily="66" charset="0"/>
              </a:rPr>
              <a:t>Grammar, Punctuation and Spelling (Paper 2) is the shorter paper lasting 15 minutes. Example questions:</a:t>
            </a:r>
            <a:endParaRPr lang="en-GB"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20216059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BCBBEA-BACF-45BE-BBE9-8082800D3229}"/>
              </a:ext>
            </a:extLst>
          </p:cNvPr>
          <p:cNvSpPr>
            <a:spLocks noGrp="1"/>
          </p:cNvSpPr>
          <p:nvPr>
            <p:ph type="title"/>
          </p:nvPr>
        </p:nvSpPr>
        <p:spPr>
          <a:xfrm>
            <a:off x="907080" y="704005"/>
            <a:ext cx="6719018" cy="868839"/>
          </a:xfrm>
        </p:spPr>
        <p:txBody>
          <a:bodyPr>
            <a:normAutofit/>
          </a:bodyPr>
          <a:lstStyle/>
          <a:p>
            <a:r>
              <a:rPr lang="en-US" sz="4400" b="1" dirty="0">
                <a:latin typeface="Sassoon Penpals Joined" pitchFamily="50" charset="0"/>
              </a:rPr>
              <a:t>Reading</a:t>
            </a:r>
            <a:endParaRPr lang="en-GB" sz="4400" b="1" dirty="0">
              <a:latin typeface="Sassoon Penpals Joined" pitchFamily="50" charset="0"/>
            </a:endParaRPr>
          </a:p>
        </p:txBody>
      </p:sp>
      <p:sp>
        <p:nvSpPr>
          <p:cNvPr id="3" name="Content Placeholder 2">
            <a:extLst>
              <a:ext uri="{FF2B5EF4-FFF2-40B4-BE49-F238E27FC236}">
                <a16:creationId xmlns:a16="http://schemas.microsoft.com/office/drawing/2014/main" id="{080E896D-5765-48F1-B489-E9793028E5D5}"/>
              </a:ext>
            </a:extLst>
          </p:cNvPr>
          <p:cNvSpPr>
            <a:spLocks noGrp="1"/>
          </p:cNvSpPr>
          <p:nvPr>
            <p:ph idx="1"/>
          </p:nvPr>
        </p:nvSpPr>
        <p:spPr>
          <a:xfrm>
            <a:off x="601671" y="1138425"/>
            <a:ext cx="7940659" cy="5191970"/>
          </a:xfrm>
        </p:spPr>
        <p:txBody>
          <a:bodyPr>
            <a:normAutofit fontScale="92500" lnSpcReduction="20000"/>
          </a:bodyPr>
          <a:lstStyle/>
          <a:p>
            <a:pPr marL="0" indent="0">
              <a:buNone/>
            </a:pPr>
            <a:r>
              <a:rPr lang="en-US" dirty="0"/>
              <a:t> </a:t>
            </a:r>
          </a:p>
          <a:p>
            <a:pPr marL="0" indent="0">
              <a:buNone/>
            </a:pPr>
            <a:r>
              <a:rPr lang="en-US" dirty="0">
                <a:latin typeface="Sassoon Penpals Joined" pitchFamily="50" charset="0"/>
              </a:rPr>
              <a:t>The Year 6 Reading SATs paper has been designed to measure whether children’s comprehension of age-appropriate reading material meets the national standard. </a:t>
            </a:r>
          </a:p>
          <a:p>
            <a:pPr marL="0" indent="0">
              <a:buNone/>
            </a:pPr>
            <a:r>
              <a:rPr lang="en-US" dirty="0">
                <a:latin typeface="Sassoon Penpals Joined" pitchFamily="50" charset="0"/>
              </a:rPr>
              <a:t>It has a standard timing of 60 minutes, including reading the texts and answering questions. </a:t>
            </a:r>
          </a:p>
          <a:p>
            <a:pPr marL="0" indent="0">
              <a:buNone/>
            </a:pPr>
            <a:endParaRPr lang="en-US" dirty="0">
              <a:latin typeface="Sassoon Penpals Joined" pitchFamily="50" charset="0"/>
            </a:endParaRPr>
          </a:p>
          <a:p>
            <a:pPr marL="0" indent="0">
              <a:buNone/>
            </a:pPr>
            <a:r>
              <a:rPr lang="en-US" dirty="0">
                <a:latin typeface="Sassoon Penpals Joined" pitchFamily="50" charset="0"/>
              </a:rPr>
              <a:t>There are three different set texts for the children to read, which could be any combination of non-fiction, fiction and/or poetry. </a:t>
            </a:r>
          </a:p>
          <a:p>
            <a:pPr marL="0" indent="0">
              <a:buNone/>
            </a:pPr>
            <a:endParaRPr lang="en-US" dirty="0">
              <a:latin typeface="Sassoon Penpals Joined" pitchFamily="50" charset="0"/>
            </a:endParaRPr>
          </a:p>
          <a:p>
            <a:pPr marL="0" indent="0">
              <a:buNone/>
            </a:pPr>
            <a:r>
              <a:rPr lang="en-US" dirty="0">
                <a:latin typeface="Sassoon Penpals Joined" pitchFamily="50" charset="0"/>
              </a:rPr>
              <a:t>The paper requires a range of answering styles, including responding to multiple choice questions, one-word answers, and multiple mark questions which require more formal paragraph-length answers.</a:t>
            </a:r>
            <a:endParaRPr lang="en-GB" dirty="0">
              <a:latin typeface="Sassoon Penpals Joined" pitchFamily="50" charset="0"/>
            </a:endParaRPr>
          </a:p>
        </p:txBody>
      </p:sp>
    </p:spTree>
    <p:extLst>
      <p:ext uri="{BB962C8B-B14F-4D97-AF65-F5344CB8AC3E}">
        <p14:creationId xmlns:p14="http://schemas.microsoft.com/office/powerpoint/2010/main" val="27771919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ACDB7F-8009-4113-B2DB-AE719A1F080F}"/>
              </a:ext>
            </a:extLst>
          </p:cNvPr>
          <p:cNvSpPr>
            <a:spLocks noGrp="1"/>
          </p:cNvSpPr>
          <p:nvPr>
            <p:ph type="title"/>
          </p:nvPr>
        </p:nvSpPr>
        <p:spPr>
          <a:xfrm>
            <a:off x="754375" y="804054"/>
            <a:ext cx="6719018" cy="868839"/>
          </a:xfrm>
        </p:spPr>
        <p:txBody>
          <a:bodyPr>
            <a:noAutofit/>
          </a:bodyPr>
          <a:lstStyle/>
          <a:p>
            <a:r>
              <a:rPr lang="en-GB" sz="4000" b="1" dirty="0">
                <a:latin typeface="Sassoon Penpals Joined" pitchFamily="50" charset="0"/>
              </a:rPr>
              <a:t>Example question, based on Text 1 – Space Tourism:</a:t>
            </a:r>
          </a:p>
        </p:txBody>
      </p:sp>
      <p:pic>
        <p:nvPicPr>
          <p:cNvPr id="5" name="Picture 4">
            <a:extLst>
              <a:ext uri="{FF2B5EF4-FFF2-40B4-BE49-F238E27FC236}">
                <a16:creationId xmlns:a16="http://schemas.microsoft.com/office/drawing/2014/main" id="{8A66A7E2-43F2-4BFD-8141-AC8589CB544A}"/>
              </a:ext>
            </a:extLst>
          </p:cNvPr>
          <p:cNvPicPr>
            <a:picLocks noChangeAspect="1"/>
          </p:cNvPicPr>
          <p:nvPr/>
        </p:nvPicPr>
        <p:blipFill rotWithShape="1">
          <a:blip r:embed="rId2"/>
          <a:srcRect l="33300" t="30955" r="36640" b="41089"/>
          <a:stretch/>
        </p:blipFill>
        <p:spPr>
          <a:xfrm>
            <a:off x="2128720" y="1749245"/>
            <a:ext cx="4581150" cy="2443280"/>
          </a:xfrm>
          <a:prstGeom prst="rect">
            <a:avLst/>
          </a:prstGeom>
        </p:spPr>
      </p:pic>
      <p:pic>
        <p:nvPicPr>
          <p:cNvPr id="7" name="Picture 6">
            <a:extLst>
              <a:ext uri="{FF2B5EF4-FFF2-40B4-BE49-F238E27FC236}">
                <a16:creationId xmlns:a16="http://schemas.microsoft.com/office/drawing/2014/main" id="{3E6DEB3B-EC06-4A80-A95C-58A9FE1AC730}"/>
              </a:ext>
            </a:extLst>
          </p:cNvPr>
          <p:cNvPicPr>
            <a:picLocks noChangeAspect="1"/>
          </p:cNvPicPr>
          <p:nvPr/>
        </p:nvPicPr>
        <p:blipFill rotWithShape="1">
          <a:blip r:embed="rId2"/>
          <a:srcRect l="23280" t="64852" r="23280" b="15954"/>
          <a:stretch/>
        </p:blipFill>
        <p:spPr>
          <a:xfrm>
            <a:off x="448965" y="4345229"/>
            <a:ext cx="7940660" cy="1832461"/>
          </a:xfrm>
          <a:prstGeom prst="rect">
            <a:avLst/>
          </a:prstGeom>
        </p:spPr>
      </p:pic>
    </p:spTree>
    <p:extLst>
      <p:ext uri="{BB962C8B-B14F-4D97-AF65-F5344CB8AC3E}">
        <p14:creationId xmlns:p14="http://schemas.microsoft.com/office/powerpoint/2010/main" val="26249559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88CB2F-F10B-4D6F-82FE-6D892001967B}"/>
              </a:ext>
            </a:extLst>
          </p:cNvPr>
          <p:cNvSpPr>
            <a:spLocks noGrp="1"/>
          </p:cNvSpPr>
          <p:nvPr>
            <p:ph type="title"/>
          </p:nvPr>
        </p:nvSpPr>
        <p:spPr>
          <a:xfrm>
            <a:off x="601671" y="1499491"/>
            <a:ext cx="6719018" cy="868839"/>
          </a:xfrm>
        </p:spPr>
        <p:txBody>
          <a:bodyPr>
            <a:normAutofit fontScale="90000"/>
          </a:bodyPr>
          <a:lstStyle/>
          <a:p>
            <a:r>
              <a:rPr lang="en-US" sz="4000" b="1" dirty="0">
                <a:latin typeface="Sassoon Penpals Joined" pitchFamily="50" charset="0"/>
              </a:rPr>
              <a:t>Example question, based on Text 3 – The Lost World:</a:t>
            </a:r>
            <a:br>
              <a:rPr lang="en-GB" b="1" dirty="0">
                <a:latin typeface="Comic Sans MS" panose="030F0702030302020204" pitchFamily="66" charset="0"/>
              </a:rPr>
            </a:br>
            <a:endParaRPr lang="en-GB" b="1" dirty="0"/>
          </a:p>
        </p:txBody>
      </p:sp>
      <p:pic>
        <p:nvPicPr>
          <p:cNvPr id="5" name="Picture 4">
            <a:extLst>
              <a:ext uri="{FF2B5EF4-FFF2-40B4-BE49-F238E27FC236}">
                <a16:creationId xmlns:a16="http://schemas.microsoft.com/office/drawing/2014/main" id="{36E8F83E-4C44-493C-950D-4A36EFD89001}"/>
              </a:ext>
            </a:extLst>
          </p:cNvPr>
          <p:cNvPicPr>
            <a:picLocks noChangeAspect="1"/>
          </p:cNvPicPr>
          <p:nvPr/>
        </p:nvPicPr>
        <p:blipFill rotWithShape="1">
          <a:blip r:embed="rId2"/>
          <a:srcRect l="16600" t="32178" r="19940" b="44060"/>
          <a:stretch/>
        </p:blipFill>
        <p:spPr>
          <a:xfrm>
            <a:off x="754377" y="2618083"/>
            <a:ext cx="7787952" cy="1421737"/>
          </a:xfrm>
          <a:prstGeom prst="rect">
            <a:avLst/>
          </a:prstGeom>
        </p:spPr>
      </p:pic>
      <p:pic>
        <p:nvPicPr>
          <p:cNvPr id="7" name="Picture 6">
            <a:extLst>
              <a:ext uri="{FF2B5EF4-FFF2-40B4-BE49-F238E27FC236}">
                <a16:creationId xmlns:a16="http://schemas.microsoft.com/office/drawing/2014/main" id="{51483562-FB68-45F5-BA74-74545E523325}"/>
              </a:ext>
            </a:extLst>
          </p:cNvPr>
          <p:cNvPicPr>
            <a:picLocks noChangeAspect="1"/>
          </p:cNvPicPr>
          <p:nvPr/>
        </p:nvPicPr>
        <p:blipFill rotWithShape="1">
          <a:blip r:embed="rId2"/>
          <a:srcRect l="16599" t="64852" r="23281" b="11386"/>
          <a:stretch/>
        </p:blipFill>
        <p:spPr>
          <a:xfrm>
            <a:off x="1517899" y="4221486"/>
            <a:ext cx="6566316" cy="1956204"/>
          </a:xfrm>
          <a:prstGeom prst="rect">
            <a:avLst/>
          </a:prstGeom>
        </p:spPr>
      </p:pic>
    </p:spTree>
    <p:extLst>
      <p:ext uri="{BB962C8B-B14F-4D97-AF65-F5344CB8AC3E}">
        <p14:creationId xmlns:p14="http://schemas.microsoft.com/office/powerpoint/2010/main" val="14997581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D743D7-DB70-4A6A-A388-1F1065AFDF78}"/>
              </a:ext>
            </a:extLst>
          </p:cNvPr>
          <p:cNvSpPr>
            <a:spLocks noGrp="1"/>
          </p:cNvSpPr>
          <p:nvPr>
            <p:ph type="title"/>
          </p:nvPr>
        </p:nvSpPr>
        <p:spPr>
          <a:xfrm>
            <a:off x="907080" y="374900"/>
            <a:ext cx="7635249" cy="868839"/>
          </a:xfrm>
        </p:spPr>
        <p:txBody>
          <a:bodyPr/>
          <a:lstStyle/>
          <a:p>
            <a:r>
              <a:rPr lang="en-US" b="1" dirty="0">
                <a:latin typeface="Sassoon Penpals Joined" pitchFamily="50" charset="0"/>
              </a:rPr>
              <a:t>Reading – Ways to help at home</a:t>
            </a:r>
            <a:endParaRPr lang="en-GB" b="1" dirty="0">
              <a:latin typeface="Sassoon Penpals Joined" pitchFamily="50" charset="0"/>
            </a:endParaRPr>
          </a:p>
        </p:txBody>
      </p:sp>
      <p:sp>
        <p:nvSpPr>
          <p:cNvPr id="3" name="Content Placeholder 2">
            <a:extLst>
              <a:ext uri="{FF2B5EF4-FFF2-40B4-BE49-F238E27FC236}">
                <a16:creationId xmlns:a16="http://schemas.microsoft.com/office/drawing/2014/main" id="{F6FBCF56-6684-4C84-8A41-B7703BC9F461}"/>
              </a:ext>
            </a:extLst>
          </p:cNvPr>
          <p:cNvSpPr>
            <a:spLocks noGrp="1"/>
          </p:cNvSpPr>
          <p:nvPr>
            <p:ph idx="1"/>
          </p:nvPr>
        </p:nvSpPr>
        <p:spPr>
          <a:xfrm>
            <a:off x="143555" y="1138425"/>
            <a:ext cx="9000445" cy="5719575"/>
          </a:xfrm>
        </p:spPr>
        <p:txBody>
          <a:bodyPr>
            <a:normAutofit/>
          </a:bodyPr>
          <a:lstStyle/>
          <a:p>
            <a:pPr marL="0" indent="0">
              <a:buNone/>
            </a:pPr>
            <a:r>
              <a:rPr lang="en-US" sz="2400" dirty="0">
                <a:solidFill>
                  <a:srgbClr val="FFFF00"/>
                </a:solidFill>
                <a:latin typeface="Sassoon Penpals Joined" pitchFamily="50" charset="0"/>
              </a:rPr>
              <a:t>Listening to your child read can take many forms. </a:t>
            </a:r>
          </a:p>
          <a:p>
            <a:pPr marL="0" indent="0">
              <a:buNone/>
            </a:pPr>
            <a:r>
              <a:rPr lang="en-US" sz="1800" dirty="0">
                <a:latin typeface="Sassoon Penpals Joined" pitchFamily="50" charset="0"/>
              </a:rPr>
              <a:t>First and foremost, focus developing an enjoyment and love of reading. </a:t>
            </a:r>
          </a:p>
          <a:p>
            <a:pPr marL="0" indent="0">
              <a:buNone/>
            </a:pPr>
            <a:endParaRPr lang="en-US" sz="1800" dirty="0">
              <a:latin typeface="Sassoon Penpals Joined" pitchFamily="50" charset="0"/>
            </a:endParaRPr>
          </a:p>
          <a:p>
            <a:pPr marL="0" indent="0">
              <a:buNone/>
            </a:pPr>
            <a:r>
              <a:rPr lang="en-US" sz="1800" dirty="0">
                <a:solidFill>
                  <a:srgbClr val="FFFF00"/>
                </a:solidFill>
                <a:latin typeface="Sassoon Penpals Joined" pitchFamily="50" charset="0"/>
              </a:rPr>
              <a:t>Enjoy stories together – reading stories to your child at KS1 and KS2 is equally as important as listening to your child read. </a:t>
            </a:r>
          </a:p>
          <a:p>
            <a:pPr marL="0" indent="0">
              <a:buNone/>
            </a:pPr>
            <a:r>
              <a:rPr lang="en-US" sz="1800" dirty="0">
                <a:latin typeface="Sassoon Penpals Joined" pitchFamily="50" charset="0"/>
              </a:rPr>
              <a:t> Read a little at a time but often, rather than rarely but for long periods of time! Children should be reading for at least 20 minutes at home every day, from a wide variety of text types. </a:t>
            </a:r>
          </a:p>
          <a:p>
            <a:pPr marL="0" indent="0">
              <a:buNone/>
            </a:pPr>
            <a:r>
              <a:rPr lang="en-US" sz="1800" dirty="0">
                <a:solidFill>
                  <a:srgbClr val="FFFF00"/>
                </a:solidFill>
                <a:latin typeface="Sassoon Penpals Joined" pitchFamily="50" charset="0"/>
              </a:rPr>
              <a:t>All reading is valuable – it doesn’t have to be just stories. Reading can involve anything: fiction, non-fiction, poetry, newspapers, magazines, football </a:t>
            </a:r>
            <a:r>
              <a:rPr lang="en-US" sz="1800" dirty="0" err="1">
                <a:solidFill>
                  <a:srgbClr val="FFFF00"/>
                </a:solidFill>
                <a:latin typeface="Sassoon Penpals Joined" pitchFamily="50" charset="0"/>
              </a:rPr>
              <a:t>programmes</a:t>
            </a:r>
            <a:r>
              <a:rPr lang="en-US" sz="1800" dirty="0">
                <a:solidFill>
                  <a:srgbClr val="FFFF00"/>
                </a:solidFill>
                <a:latin typeface="Sassoon Penpals Joined" pitchFamily="50" charset="0"/>
              </a:rPr>
              <a:t> and TV guides. </a:t>
            </a:r>
          </a:p>
          <a:p>
            <a:pPr marL="0" indent="0">
              <a:buNone/>
            </a:pPr>
            <a:r>
              <a:rPr lang="en-US" sz="1800" dirty="0">
                <a:latin typeface="Sassoon Penpals Joined" pitchFamily="50" charset="0"/>
              </a:rPr>
              <a:t>Visit the local library - it’s free. </a:t>
            </a:r>
          </a:p>
          <a:p>
            <a:pPr marL="0" indent="0">
              <a:buNone/>
            </a:pPr>
            <a:r>
              <a:rPr lang="en-US" sz="1800" dirty="0">
                <a:solidFill>
                  <a:srgbClr val="FFFF00"/>
                </a:solidFill>
                <a:latin typeface="Sassoon Penpals Joined" pitchFamily="50" charset="0"/>
              </a:rPr>
              <a:t>Look up definitions of words together – you could use a dictionary, the Internet or an app on a phone or tablet. </a:t>
            </a:r>
          </a:p>
          <a:p>
            <a:pPr marL="0" indent="0">
              <a:buNone/>
            </a:pPr>
            <a:r>
              <a:rPr lang="en-US" sz="1800" dirty="0">
                <a:latin typeface="Sassoon Penpals Joined" pitchFamily="50" charset="0"/>
              </a:rPr>
              <a:t>Talk about the story before, during and afterwards – discuss the plot, the characters, their feelings and actions, how it makes you feel, predict what will happen and encourage your child to have their own opinions</a:t>
            </a:r>
            <a:endParaRPr lang="en-GB" sz="1800" dirty="0">
              <a:latin typeface="Sassoon Penpals Joined" pitchFamily="50" charset="0"/>
            </a:endParaRPr>
          </a:p>
        </p:txBody>
      </p:sp>
    </p:spTree>
    <p:extLst>
      <p:ext uri="{BB962C8B-B14F-4D97-AF65-F5344CB8AC3E}">
        <p14:creationId xmlns:p14="http://schemas.microsoft.com/office/powerpoint/2010/main" val="14670594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8965" y="985720"/>
            <a:ext cx="6719018" cy="868839"/>
          </a:xfrm>
        </p:spPr>
        <p:txBody>
          <a:bodyPr>
            <a:normAutofit fontScale="90000"/>
          </a:bodyPr>
          <a:lstStyle/>
          <a:p>
            <a:r>
              <a:rPr lang="en-US" dirty="0"/>
              <a:t>Reading Plus- Our New Online reading platform</a:t>
            </a:r>
            <a:endParaRPr lang="en-GB" dirty="0"/>
          </a:p>
        </p:txBody>
      </p:sp>
      <p:sp>
        <p:nvSpPr>
          <p:cNvPr id="3" name="Content Placeholder 2"/>
          <p:cNvSpPr>
            <a:spLocks noGrp="1"/>
          </p:cNvSpPr>
          <p:nvPr>
            <p:ph idx="1"/>
          </p:nvPr>
        </p:nvSpPr>
        <p:spPr>
          <a:xfrm>
            <a:off x="448965" y="1672892"/>
            <a:ext cx="8246070" cy="3512215"/>
          </a:xfrm>
        </p:spPr>
        <p:txBody>
          <a:bodyPr>
            <a:normAutofit fontScale="25000" lnSpcReduction="20000"/>
          </a:bodyPr>
          <a:lstStyle/>
          <a:p>
            <a:pPr marL="0" indent="0">
              <a:buNone/>
            </a:pPr>
            <a:endParaRPr lang="en-US" sz="7200" dirty="0">
              <a:latin typeface="Sassoon Penpals" panose="02000400000000000000" pitchFamily="50" charset="0"/>
            </a:endParaRPr>
          </a:p>
          <a:p>
            <a:pPr marL="0" indent="0">
              <a:buNone/>
            </a:pPr>
            <a:r>
              <a:rPr lang="en-US" sz="7200" dirty="0">
                <a:latin typeface="Sassoon Penpals" panose="02000400000000000000" pitchFamily="50" charset="0"/>
              </a:rPr>
              <a:t>We’re excited to introduce </a:t>
            </a:r>
            <a:r>
              <a:rPr lang="en-US" sz="7200" b="1" dirty="0">
                <a:latin typeface="Sassoon Penpals" panose="02000400000000000000" pitchFamily="50" charset="0"/>
              </a:rPr>
              <a:t>Reading Plus</a:t>
            </a:r>
            <a:r>
              <a:rPr lang="en-US" sz="7200" dirty="0">
                <a:latin typeface="Sassoon Penpals" panose="02000400000000000000" pitchFamily="50" charset="0"/>
              </a:rPr>
              <a:t> as our new online reading platform! This tool is designed to support and improve your child’s reading fluency, comprehension, and confidence.</a:t>
            </a:r>
          </a:p>
          <a:p>
            <a:pPr marL="0" indent="0">
              <a:buNone/>
            </a:pPr>
            <a:endParaRPr lang="en-US" sz="7200" dirty="0">
              <a:latin typeface="Sassoon Penpals" panose="02000400000000000000" pitchFamily="50" charset="0"/>
            </a:endParaRPr>
          </a:p>
          <a:p>
            <a:pPr marL="0" indent="0">
              <a:buNone/>
            </a:pPr>
            <a:r>
              <a:rPr lang="en-US" sz="7200" dirty="0">
                <a:latin typeface="Sassoon Penpals" panose="02000400000000000000" pitchFamily="50" charset="0"/>
              </a:rPr>
              <a:t>🔹 </a:t>
            </a:r>
            <a:r>
              <a:rPr lang="en-US" sz="7200" b="1" dirty="0">
                <a:solidFill>
                  <a:srgbClr val="FFFF00"/>
                </a:solidFill>
                <a:latin typeface="Sassoon Penpals" panose="02000400000000000000" pitchFamily="50" charset="0"/>
              </a:rPr>
              <a:t>What’s expected:</a:t>
            </a:r>
            <a:br>
              <a:rPr lang="en-US" sz="7200" dirty="0">
                <a:latin typeface="Sassoon Penpals" panose="02000400000000000000" pitchFamily="50" charset="0"/>
              </a:rPr>
            </a:br>
            <a:r>
              <a:rPr lang="en-US" sz="7200" dirty="0">
                <a:latin typeface="Sassoon Penpals" panose="02000400000000000000" pitchFamily="50" charset="0"/>
              </a:rPr>
              <a:t>Children are expected to use Reading Plus </a:t>
            </a:r>
            <a:r>
              <a:rPr lang="en-US" sz="7200" b="1" dirty="0">
                <a:latin typeface="Sassoon Penpals" panose="02000400000000000000" pitchFamily="50" charset="0"/>
              </a:rPr>
              <a:t>at least 3 times per week for 30 minutes</a:t>
            </a:r>
            <a:r>
              <a:rPr lang="en-US" sz="7200" dirty="0">
                <a:latin typeface="Sassoon Penpals" panose="02000400000000000000" pitchFamily="50" charset="0"/>
              </a:rPr>
              <a:t>. Their usage will be </a:t>
            </a:r>
            <a:r>
              <a:rPr lang="en-US" sz="7200" b="1" dirty="0">
                <a:latin typeface="Sassoon Penpals" panose="02000400000000000000" pitchFamily="50" charset="0"/>
              </a:rPr>
              <a:t>monitored by teachers through the platform and through reading records. </a:t>
            </a:r>
            <a:r>
              <a:rPr lang="en-US" sz="7200" dirty="0">
                <a:latin typeface="Sassoon Penpals" panose="02000400000000000000" pitchFamily="50" charset="0"/>
              </a:rPr>
              <a:t>.</a:t>
            </a:r>
          </a:p>
          <a:p>
            <a:endParaRPr lang="en-US" sz="7200" dirty="0">
              <a:latin typeface="Sassoon Penpals" panose="02000400000000000000" pitchFamily="50" charset="0"/>
            </a:endParaRPr>
          </a:p>
          <a:p>
            <a:pPr marL="0" indent="0">
              <a:buNone/>
            </a:pPr>
            <a:r>
              <a:rPr lang="en-US" sz="7200" dirty="0">
                <a:latin typeface="Sassoon Penpals" panose="02000400000000000000" pitchFamily="50" charset="0"/>
              </a:rPr>
              <a:t>🔹 </a:t>
            </a:r>
            <a:r>
              <a:rPr lang="en-US" sz="7200" b="1" dirty="0">
                <a:solidFill>
                  <a:srgbClr val="FFFF00"/>
                </a:solidFill>
                <a:latin typeface="Sassoon Penpals" panose="02000400000000000000" pitchFamily="50" charset="0"/>
              </a:rPr>
              <a:t>Rewards and motivation:</a:t>
            </a:r>
            <a:br>
              <a:rPr lang="en-US" sz="7200" dirty="0">
                <a:latin typeface="Sassoon Penpals" panose="02000400000000000000" pitchFamily="50" charset="0"/>
              </a:rPr>
            </a:br>
            <a:r>
              <a:rPr lang="en-US" sz="7200" dirty="0">
                <a:latin typeface="Sassoon Penpals" panose="02000400000000000000" pitchFamily="50" charset="0"/>
              </a:rPr>
              <a:t>To encourage regular reading, we’ll be celebrating progress with </a:t>
            </a:r>
            <a:r>
              <a:rPr lang="en-US" sz="7200" b="1" dirty="0">
                <a:latin typeface="Sassoon Penpals" panose="02000400000000000000" pitchFamily="50" charset="0"/>
              </a:rPr>
              <a:t>certificates, points, and prizes</a:t>
            </a:r>
            <a:r>
              <a:rPr lang="en-US" sz="7200" dirty="0">
                <a:latin typeface="Sassoon Penpals" panose="02000400000000000000" pitchFamily="50" charset="0"/>
              </a:rPr>
              <a:t>!</a:t>
            </a:r>
          </a:p>
          <a:p>
            <a:endParaRPr lang="en-US" sz="7200" dirty="0">
              <a:latin typeface="Sassoon Penpals" panose="02000400000000000000" pitchFamily="50" charset="0"/>
            </a:endParaRPr>
          </a:p>
          <a:p>
            <a:pPr marL="0" indent="0">
              <a:buNone/>
            </a:pPr>
            <a:r>
              <a:rPr lang="en-US" sz="7200" dirty="0">
                <a:latin typeface="Sassoon Penpals" panose="02000400000000000000" pitchFamily="50" charset="0"/>
              </a:rPr>
              <a:t>🔹 </a:t>
            </a:r>
            <a:r>
              <a:rPr lang="en-US" sz="7200" b="1" dirty="0">
                <a:solidFill>
                  <a:srgbClr val="FFFF00"/>
                </a:solidFill>
                <a:latin typeface="Sassoon Penpals" panose="02000400000000000000" pitchFamily="50" charset="0"/>
              </a:rPr>
              <a:t>How it works:</a:t>
            </a:r>
            <a:br>
              <a:rPr lang="en-US" sz="7200" dirty="0">
                <a:latin typeface="Sassoon Penpals" panose="02000400000000000000" pitchFamily="50" charset="0"/>
              </a:rPr>
            </a:br>
            <a:r>
              <a:rPr lang="en-US" sz="7200" dirty="0">
                <a:latin typeface="Sassoon Penpals" panose="02000400000000000000" pitchFamily="50" charset="0"/>
              </a:rPr>
              <a:t>Reading Plus </a:t>
            </a:r>
            <a:r>
              <a:rPr lang="en-US" sz="7200" b="1" dirty="0">
                <a:latin typeface="Sassoon Penpals" panose="02000400000000000000" pitchFamily="50" charset="0"/>
              </a:rPr>
              <a:t>adapts to your child’s reading level</a:t>
            </a:r>
            <a:r>
              <a:rPr lang="en-US" sz="7200" dirty="0">
                <a:latin typeface="Sassoon Penpals" panose="02000400000000000000" pitchFamily="50" charset="0"/>
              </a:rPr>
              <a:t>, providing </a:t>
            </a:r>
            <a:r>
              <a:rPr lang="en-US" sz="7200" dirty="0" err="1">
                <a:latin typeface="Sassoon Penpals" panose="02000400000000000000" pitchFamily="50" charset="0"/>
              </a:rPr>
              <a:t>personalised</a:t>
            </a:r>
            <a:r>
              <a:rPr lang="en-US" sz="7200" dirty="0">
                <a:latin typeface="Sassoon Penpals" panose="02000400000000000000" pitchFamily="50" charset="0"/>
              </a:rPr>
              <a:t> texts and questions. It </a:t>
            </a:r>
            <a:r>
              <a:rPr lang="en-US" sz="7200" b="1" dirty="0">
                <a:latin typeface="Sassoon Penpals" panose="02000400000000000000" pitchFamily="50" charset="0"/>
              </a:rPr>
              <a:t>coaches them through reading strategies</a:t>
            </a:r>
            <a:r>
              <a:rPr lang="en-US" sz="7200" dirty="0">
                <a:latin typeface="Sassoon Penpals" panose="02000400000000000000" pitchFamily="50" charset="0"/>
              </a:rPr>
              <a:t>, tracks their progress, and helps build stamina and understanding.</a:t>
            </a:r>
          </a:p>
          <a:p>
            <a:endParaRPr lang="en-US" sz="7200" dirty="0">
              <a:latin typeface="Sassoon Penpals" panose="02000400000000000000" pitchFamily="50" charset="0"/>
            </a:endParaRPr>
          </a:p>
          <a:p>
            <a:pPr marL="0" indent="0">
              <a:buNone/>
            </a:pPr>
            <a:r>
              <a:rPr lang="en-US" sz="7200" dirty="0">
                <a:latin typeface="Sassoon Penpals" panose="02000400000000000000" pitchFamily="50" charset="0"/>
              </a:rPr>
              <a:t>With your support, we can help make reading a fun and successful habit for every student</a:t>
            </a:r>
          </a:p>
          <a:p>
            <a:pPr marL="0" indent="0">
              <a:buNone/>
            </a:pPr>
            <a:endParaRPr lang="en-GB" dirty="0"/>
          </a:p>
        </p:txBody>
      </p:sp>
    </p:spTree>
    <p:extLst>
      <p:ext uri="{BB962C8B-B14F-4D97-AF65-F5344CB8AC3E}">
        <p14:creationId xmlns:p14="http://schemas.microsoft.com/office/powerpoint/2010/main" val="13871864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02AE02-93A1-41BE-9EC3-BEF9C15924FB}"/>
              </a:ext>
            </a:extLst>
          </p:cNvPr>
          <p:cNvSpPr>
            <a:spLocks noGrp="1"/>
          </p:cNvSpPr>
          <p:nvPr>
            <p:ph type="title"/>
          </p:nvPr>
        </p:nvSpPr>
        <p:spPr>
          <a:xfrm>
            <a:off x="143555" y="527605"/>
            <a:ext cx="6719018" cy="868839"/>
          </a:xfrm>
        </p:spPr>
        <p:txBody>
          <a:bodyPr/>
          <a:lstStyle/>
          <a:p>
            <a:r>
              <a:rPr lang="en-GB" b="1" dirty="0">
                <a:latin typeface="Sassoon Penpals" panose="02000400000000000000" pitchFamily="50" charset="0"/>
              </a:rPr>
              <a:t>Maths Papers</a:t>
            </a:r>
          </a:p>
        </p:txBody>
      </p:sp>
      <p:sp>
        <p:nvSpPr>
          <p:cNvPr id="3" name="Content Placeholder 2">
            <a:extLst>
              <a:ext uri="{FF2B5EF4-FFF2-40B4-BE49-F238E27FC236}">
                <a16:creationId xmlns:a16="http://schemas.microsoft.com/office/drawing/2014/main" id="{E6278859-A936-4F0B-AF54-0D8A2E03639D}"/>
              </a:ext>
            </a:extLst>
          </p:cNvPr>
          <p:cNvSpPr>
            <a:spLocks noGrp="1"/>
          </p:cNvSpPr>
          <p:nvPr>
            <p:ph idx="1"/>
          </p:nvPr>
        </p:nvSpPr>
        <p:spPr>
          <a:xfrm>
            <a:off x="448965" y="1138425"/>
            <a:ext cx="8093365" cy="5039265"/>
          </a:xfrm>
        </p:spPr>
        <p:txBody>
          <a:bodyPr>
            <a:normAutofit fontScale="92500" lnSpcReduction="10000"/>
          </a:bodyPr>
          <a:lstStyle/>
          <a:p>
            <a:pPr marL="0" indent="0">
              <a:buNone/>
            </a:pPr>
            <a:r>
              <a:rPr lang="en-US" dirty="0" err="1"/>
              <a:t>Maths</a:t>
            </a:r>
            <a:r>
              <a:rPr lang="en-US" dirty="0"/>
              <a:t> Paper 1 (Arithmetic) has a standard timing of 30 minutes and is worth a total of 40 marks. </a:t>
            </a:r>
          </a:p>
          <a:p>
            <a:pPr marL="0" indent="0">
              <a:buNone/>
            </a:pPr>
            <a:endParaRPr lang="en-US" dirty="0"/>
          </a:p>
          <a:p>
            <a:pPr marL="0" indent="0">
              <a:buNone/>
            </a:pPr>
            <a:r>
              <a:rPr lang="en-US" dirty="0"/>
              <a:t>It covers the four operations (division, multiplication, addition, subtraction and mixed operation calculations requiring BODMAS), as well as number properties, calculating percentages of amounts, calculations using decimals, and calculations using fractions. </a:t>
            </a:r>
          </a:p>
          <a:p>
            <a:pPr marL="0" indent="0">
              <a:buNone/>
            </a:pPr>
            <a:endParaRPr lang="en-US" dirty="0"/>
          </a:p>
          <a:p>
            <a:pPr marL="0" indent="0">
              <a:buNone/>
            </a:pPr>
            <a:r>
              <a:rPr lang="en-US" dirty="0"/>
              <a:t>This is the easiest way for a child to gain a higher proportion of marks so we focus daily on their arithmetic skills.</a:t>
            </a:r>
            <a:endParaRPr lang="en-GB" dirty="0"/>
          </a:p>
        </p:txBody>
      </p:sp>
    </p:spTree>
    <p:extLst>
      <p:ext uri="{BB962C8B-B14F-4D97-AF65-F5344CB8AC3E}">
        <p14:creationId xmlns:p14="http://schemas.microsoft.com/office/powerpoint/2010/main" val="179227833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3CA5CB-50E1-4333-97A4-68A937BAFA39}"/>
              </a:ext>
            </a:extLst>
          </p:cNvPr>
          <p:cNvSpPr>
            <a:spLocks noGrp="1"/>
          </p:cNvSpPr>
          <p:nvPr>
            <p:ph type="title"/>
          </p:nvPr>
        </p:nvSpPr>
        <p:spPr>
          <a:xfrm>
            <a:off x="296260" y="1035714"/>
            <a:ext cx="6719018" cy="868839"/>
          </a:xfrm>
        </p:spPr>
        <p:txBody>
          <a:bodyPr/>
          <a:lstStyle/>
          <a:p>
            <a:r>
              <a:rPr lang="en-GB" b="1" dirty="0">
                <a:latin typeface="Sassoon Penpals Joined" pitchFamily="50" charset="0"/>
              </a:rPr>
              <a:t>Maths Paper 1 (Arithmetic)</a:t>
            </a:r>
          </a:p>
        </p:txBody>
      </p:sp>
      <p:sp>
        <p:nvSpPr>
          <p:cNvPr id="3" name="Content Placeholder 2">
            <a:extLst>
              <a:ext uri="{FF2B5EF4-FFF2-40B4-BE49-F238E27FC236}">
                <a16:creationId xmlns:a16="http://schemas.microsoft.com/office/drawing/2014/main" id="{F1717DE3-0B17-4CF5-99A4-60237910E43A}"/>
              </a:ext>
            </a:extLst>
          </p:cNvPr>
          <p:cNvSpPr>
            <a:spLocks noGrp="1"/>
          </p:cNvSpPr>
          <p:nvPr>
            <p:ph idx="1"/>
          </p:nvPr>
        </p:nvSpPr>
        <p:spPr>
          <a:xfrm>
            <a:off x="448965" y="1580233"/>
            <a:ext cx="6719019" cy="763525"/>
          </a:xfrm>
        </p:spPr>
        <p:txBody>
          <a:bodyPr/>
          <a:lstStyle/>
          <a:p>
            <a:pPr marL="0" indent="0">
              <a:buNone/>
            </a:pPr>
            <a:r>
              <a:rPr lang="en-GB" dirty="0">
                <a:latin typeface="Sassoon Penpals Joined" pitchFamily="50" charset="0"/>
              </a:rPr>
              <a:t>Example question:</a:t>
            </a:r>
          </a:p>
        </p:txBody>
      </p:sp>
      <p:pic>
        <p:nvPicPr>
          <p:cNvPr id="5" name="Picture 4">
            <a:extLst>
              <a:ext uri="{FF2B5EF4-FFF2-40B4-BE49-F238E27FC236}">
                <a16:creationId xmlns:a16="http://schemas.microsoft.com/office/drawing/2014/main" id="{3285B627-581E-49C1-A4BA-61D63EF88224}"/>
              </a:ext>
            </a:extLst>
          </p:cNvPr>
          <p:cNvPicPr>
            <a:picLocks noChangeAspect="1"/>
          </p:cNvPicPr>
          <p:nvPr/>
        </p:nvPicPr>
        <p:blipFill rotWithShape="1">
          <a:blip r:embed="rId2"/>
          <a:srcRect l="19940" t="22345" r="26520" b="35149"/>
          <a:stretch/>
        </p:blipFill>
        <p:spPr>
          <a:xfrm>
            <a:off x="1059785" y="2563957"/>
            <a:ext cx="7177135" cy="3203606"/>
          </a:xfrm>
          <a:prstGeom prst="rect">
            <a:avLst/>
          </a:prstGeom>
        </p:spPr>
      </p:pic>
    </p:spTree>
    <p:extLst>
      <p:ext uri="{BB962C8B-B14F-4D97-AF65-F5344CB8AC3E}">
        <p14:creationId xmlns:p14="http://schemas.microsoft.com/office/powerpoint/2010/main" val="7280128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0CBF3E-4618-44B8-8F65-6890663A64E4}"/>
              </a:ext>
            </a:extLst>
          </p:cNvPr>
          <p:cNvSpPr>
            <a:spLocks noGrp="1"/>
          </p:cNvSpPr>
          <p:nvPr>
            <p:ph type="title"/>
          </p:nvPr>
        </p:nvSpPr>
        <p:spPr>
          <a:xfrm>
            <a:off x="636895" y="742982"/>
            <a:ext cx="7787954" cy="868839"/>
          </a:xfrm>
        </p:spPr>
        <p:txBody>
          <a:bodyPr/>
          <a:lstStyle/>
          <a:p>
            <a:r>
              <a:rPr lang="en-GB" b="1" dirty="0">
                <a:latin typeface="Sassoon Penpals Joined" pitchFamily="50" charset="0"/>
              </a:rPr>
              <a:t>Maths Paper 1 (Arithmetic)</a:t>
            </a:r>
          </a:p>
        </p:txBody>
      </p:sp>
      <p:sp>
        <p:nvSpPr>
          <p:cNvPr id="3" name="Content Placeholder 2">
            <a:extLst>
              <a:ext uri="{FF2B5EF4-FFF2-40B4-BE49-F238E27FC236}">
                <a16:creationId xmlns:a16="http://schemas.microsoft.com/office/drawing/2014/main" id="{ECEEBB7F-1450-44E0-A0EA-BE8DE58252ED}"/>
              </a:ext>
            </a:extLst>
          </p:cNvPr>
          <p:cNvSpPr>
            <a:spLocks noGrp="1"/>
          </p:cNvSpPr>
          <p:nvPr>
            <p:ph idx="1"/>
          </p:nvPr>
        </p:nvSpPr>
        <p:spPr>
          <a:xfrm>
            <a:off x="601670" y="1573805"/>
            <a:ext cx="6719018" cy="763525"/>
          </a:xfrm>
        </p:spPr>
        <p:txBody>
          <a:bodyPr/>
          <a:lstStyle/>
          <a:p>
            <a:pPr marL="0" indent="0">
              <a:buNone/>
            </a:pPr>
            <a:r>
              <a:rPr lang="en-GB" dirty="0">
                <a:latin typeface="Comic Sans MS" panose="030F0702030302020204" pitchFamily="66" charset="0"/>
              </a:rPr>
              <a:t>Example question:</a:t>
            </a:r>
          </a:p>
        </p:txBody>
      </p:sp>
      <p:pic>
        <p:nvPicPr>
          <p:cNvPr id="5" name="Picture 4">
            <a:extLst>
              <a:ext uri="{FF2B5EF4-FFF2-40B4-BE49-F238E27FC236}">
                <a16:creationId xmlns:a16="http://schemas.microsoft.com/office/drawing/2014/main" id="{46389523-95D7-4038-A9B2-D55304A374AA}"/>
              </a:ext>
            </a:extLst>
          </p:cNvPr>
          <p:cNvPicPr>
            <a:picLocks noChangeAspect="1"/>
          </p:cNvPicPr>
          <p:nvPr/>
        </p:nvPicPr>
        <p:blipFill rotWithShape="1">
          <a:blip r:embed="rId2"/>
          <a:srcRect l="24949" t="35148" r="21610" b="20297"/>
          <a:stretch/>
        </p:blipFill>
        <p:spPr>
          <a:xfrm>
            <a:off x="1212490" y="2665475"/>
            <a:ext cx="6719018" cy="3206805"/>
          </a:xfrm>
          <a:prstGeom prst="rect">
            <a:avLst/>
          </a:prstGeom>
        </p:spPr>
      </p:pic>
    </p:spTree>
    <p:extLst>
      <p:ext uri="{BB962C8B-B14F-4D97-AF65-F5344CB8AC3E}">
        <p14:creationId xmlns:p14="http://schemas.microsoft.com/office/powerpoint/2010/main" val="20409408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3AB0C0-7565-4869-9FA7-DE4ECCFF959D}"/>
              </a:ext>
            </a:extLst>
          </p:cNvPr>
          <p:cNvSpPr>
            <a:spLocks noGrp="1"/>
          </p:cNvSpPr>
          <p:nvPr>
            <p:ph type="title"/>
          </p:nvPr>
        </p:nvSpPr>
        <p:spPr>
          <a:xfrm>
            <a:off x="754375" y="69490"/>
            <a:ext cx="6719018" cy="868839"/>
          </a:xfrm>
        </p:spPr>
        <p:txBody>
          <a:bodyPr>
            <a:normAutofit/>
          </a:bodyPr>
          <a:lstStyle/>
          <a:p>
            <a:r>
              <a:rPr lang="en-GB" sz="4400" b="1" dirty="0">
                <a:latin typeface="Sassoon Penpals Joined" pitchFamily="50" charset="0"/>
              </a:rPr>
              <a:t>Maths Papers</a:t>
            </a:r>
          </a:p>
        </p:txBody>
      </p:sp>
      <p:sp>
        <p:nvSpPr>
          <p:cNvPr id="3" name="Content Placeholder 2">
            <a:extLst>
              <a:ext uri="{FF2B5EF4-FFF2-40B4-BE49-F238E27FC236}">
                <a16:creationId xmlns:a16="http://schemas.microsoft.com/office/drawing/2014/main" id="{E03DBFF5-717C-4AD8-B2A8-770CC12E4F42}"/>
              </a:ext>
            </a:extLst>
          </p:cNvPr>
          <p:cNvSpPr>
            <a:spLocks noGrp="1"/>
          </p:cNvSpPr>
          <p:nvPr>
            <p:ph idx="1"/>
          </p:nvPr>
        </p:nvSpPr>
        <p:spPr>
          <a:xfrm>
            <a:off x="296260" y="1138425"/>
            <a:ext cx="8246070" cy="5344675"/>
          </a:xfrm>
        </p:spPr>
        <p:txBody>
          <a:bodyPr>
            <a:normAutofit fontScale="47500" lnSpcReduction="20000"/>
          </a:bodyPr>
          <a:lstStyle/>
          <a:p>
            <a:pPr marL="0" indent="0">
              <a:buNone/>
            </a:pPr>
            <a:r>
              <a:rPr lang="en-US" sz="3800" dirty="0" err="1">
                <a:latin typeface="Sassoon Penpals Joined" pitchFamily="50" charset="0"/>
              </a:rPr>
              <a:t>Maths</a:t>
            </a:r>
            <a:r>
              <a:rPr lang="en-US" sz="3800" dirty="0">
                <a:latin typeface="Sassoon Penpals Joined" pitchFamily="50" charset="0"/>
              </a:rPr>
              <a:t> Paper 2 (Reasoning) and </a:t>
            </a:r>
            <a:r>
              <a:rPr lang="en-US" sz="3800" dirty="0" err="1">
                <a:latin typeface="Sassoon Penpals Joined" pitchFamily="50" charset="0"/>
              </a:rPr>
              <a:t>Maths</a:t>
            </a:r>
            <a:r>
              <a:rPr lang="en-US" sz="3800" dirty="0">
                <a:latin typeface="Sassoon Penpals Joined" pitchFamily="50" charset="0"/>
              </a:rPr>
              <a:t> Paper 3 (Reasoning) both have standard timings of 40 minutes and are worth 35 marks each. Papers 2 and 3 require children to demonstrate their mathematical knowledge and skills, as well as their ability to solve problems and their mathematical reasoning.</a:t>
            </a:r>
          </a:p>
          <a:p>
            <a:pPr marL="0" indent="0">
              <a:buNone/>
            </a:pPr>
            <a:endParaRPr lang="en-US" dirty="0">
              <a:latin typeface="Sassoon Penpals Joined" pitchFamily="50" charset="0"/>
            </a:endParaRPr>
          </a:p>
          <a:p>
            <a:pPr marL="0" indent="0">
              <a:buNone/>
            </a:pPr>
            <a:r>
              <a:rPr lang="en-US" sz="3800" dirty="0">
                <a:latin typeface="Sassoon Penpals Joined" pitchFamily="50" charset="0"/>
              </a:rPr>
              <a:t>Questions focus on the following Mathematical topic areas:</a:t>
            </a:r>
          </a:p>
          <a:p>
            <a:pPr marL="0" indent="0">
              <a:buNone/>
            </a:pPr>
            <a:r>
              <a:rPr lang="en-US" sz="3800" dirty="0">
                <a:latin typeface="Sassoon Penpals Joined" pitchFamily="50" charset="0"/>
              </a:rPr>
              <a:t> - Number and place value</a:t>
            </a:r>
          </a:p>
          <a:p>
            <a:pPr marL="0" indent="0">
              <a:buNone/>
            </a:pPr>
            <a:r>
              <a:rPr lang="en-US" sz="3800" dirty="0">
                <a:latin typeface="Sassoon Penpals Joined" pitchFamily="50" charset="0"/>
              </a:rPr>
              <a:t>– including Roman Numerals;</a:t>
            </a:r>
          </a:p>
          <a:p>
            <a:pPr marL="0" indent="0">
              <a:buNone/>
            </a:pPr>
            <a:r>
              <a:rPr lang="en-US" sz="3800" dirty="0">
                <a:latin typeface="Sassoon Penpals Joined" pitchFamily="50" charset="0"/>
              </a:rPr>
              <a:t> - Addition, subtraction, multiplication and division (calculations); </a:t>
            </a:r>
          </a:p>
          <a:p>
            <a:pPr>
              <a:buFontTx/>
              <a:buChar char="-"/>
            </a:pPr>
            <a:r>
              <a:rPr lang="en-US" sz="3800" dirty="0">
                <a:latin typeface="Sassoon Penpals Joined" pitchFamily="50" charset="0"/>
              </a:rPr>
              <a:t> Geometry</a:t>
            </a:r>
          </a:p>
          <a:p>
            <a:pPr>
              <a:buFontTx/>
              <a:buChar char="-"/>
            </a:pPr>
            <a:r>
              <a:rPr lang="en-US" sz="3800" dirty="0">
                <a:latin typeface="Sassoon Penpals Joined" pitchFamily="50" charset="0"/>
              </a:rPr>
              <a:t> Properties of shapes; </a:t>
            </a:r>
          </a:p>
          <a:p>
            <a:pPr>
              <a:buFontTx/>
              <a:buChar char="-"/>
            </a:pPr>
            <a:r>
              <a:rPr lang="en-US" sz="3800" dirty="0">
                <a:latin typeface="Sassoon Penpals Joined" pitchFamily="50" charset="0"/>
              </a:rPr>
              <a:t>Geometry</a:t>
            </a:r>
          </a:p>
          <a:p>
            <a:pPr>
              <a:buFontTx/>
              <a:buChar char="-"/>
            </a:pPr>
            <a:r>
              <a:rPr lang="en-US" sz="3800" dirty="0">
                <a:latin typeface="Sassoon Penpals Joined" pitchFamily="50" charset="0"/>
              </a:rPr>
              <a:t>Position and direction; </a:t>
            </a:r>
          </a:p>
          <a:p>
            <a:pPr>
              <a:buFontTx/>
              <a:buChar char="-"/>
            </a:pPr>
            <a:r>
              <a:rPr lang="en-US" sz="3800" dirty="0">
                <a:latin typeface="Sassoon Penpals Joined" pitchFamily="50" charset="0"/>
              </a:rPr>
              <a:t> Statistics; </a:t>
            </a:r>
          </a:p>
          <a:p>
            <a:pPr>
              <a:buFontTx/>
              <a:buChar char="-"/>
            </a:pPr>
            <a:r>
              <a:rPr lang="en-US" sz="3800" dirty="0">
                <a:latin typeface="Sassoon Penpals Joined" pitchFamily="50" charset="0"/>
              </a:rPr>
              <a:t>Measurement </a:t>
            </a:r>
          </a:p>
          <a:p>
            <a:pPr>
              <a:buFontTx/>
              <a:buChar char="-"/>
            </a:pPr>
            <a:r>
              <a:rPr lang="en-US" sz="3800" dirty="0">
                <a:latin typeface="Sassoon Penpals Joined" pitchFamily="50" charset="0"/>
              </a:rPr>
              <a:t>Including length, perimeter, mass (weight), volume, time and money;</a:t>
            </a:r>
          </a:p>
          <a:p>
            <a:pPr>
              <a:buFontTx/>
              <a:buChar char="-"/>
            </a:pPr>
            <a:r>
              <a:rPr lang="en-US" sz="3800" dirty="0">
                <a:latin typeface="Sassoon Penpals Joined" pitchFamily="50" charset="0"/>
              </a:rPr>
              <a:t>Algebra; </a:t>
            </a:r>
          </a:p>
          <a:p>
            <a:pPr marL="0" indent="0">
              <a:buNone/>
            </a:pPr>
            <a:r>
              <a:rPr lang="en-US" sz="3800" dirty="0">
                <a:latin typeface="Sassoon Penpals Joined" pitchFamily="50" charset="0"/>
              </a:rPr>
              <a:t>-      Ratio and proportion; </a:t>
            </a:r>
          </a:p>
          <a:p>
            <a:pPr>
              <a:buFontTx/>
              <a:buChar char="-"/>
            </a:pPr>
            <a:r>
              <a:rPr lang="en-US" sz="3800" dirty="0">
                <a:latin typeface="Sassoon Penpals Joined" pitchFamily="50" charset="0"/>
              </a:rPr>
              <a:t>Fractions, decimals and percentages.</a:t>
            </a:r>
            <a:endParaRPr lang="en-GB" sz="3800" dirty="0">
              <a:latin typeface="Sassoon Penpals Joined" pitchFamily="50" charset="0"/>
            </a:endParaRPr>
          </a:p>
        </p:txBody>
      </p:sp>
    </p:spTree>
    <p:extLst>
      <p:ext uri="{BB962C8B-B14F-4D97-AF65-F5344CB8AC3E}">
        <p14:creationId xmlns:p14="http://schemas.microsoft.com/office/powerpoint/2010/main" val="225946383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4F0170-AD4D-4637-8E23-1B9896C18865}"/>
              </a:ext>
            </a:extLst>
          </p:cNvPr>
          <p:cNvSpPr>
            <a:spLocks noGrp="1"/>
          </p:cNvSpPr>
          <p:nvPr>
            <p:ph type="title"/>
          </p:nvPr>
        </p:nvSpPr>
        <p:spPr>
          <a:xfrm>
            <a:off x="754375" y="1328404"/>
            <a:ext cx="6719018" cy="868839"/>
          </a:xfrm>
        </p:spPr>
        <p:txBody>
          <a:bodyPr/>
          <a:lstStyle/>
          <a:p>
            <a:r>
              <a:rPr lang="en-GB" b="1" dirty="0">
                <a:latin typeface="Sassoon Penpals Joined" pitchFamily="50" charset="0"/>
              </a:rPr>
              <a:t>Maths question example</a:t>
            </a:r>
          </a:p>
        </p:txBody>
      </p:sp>
      <p:pic>
        <p:nvPicPr>
          <p:cNvPr id="5" name="Picture 4">
            <a:extLst>
              <a:ext uri="{FF2B5EF4-FFF2-40B4-BE49-F238E27FC236}">
                <a16:creationId xmlns:a16="http://schemas.microsoft.com/office/drawing/2014/main" id="{ED4FC70D-A0C0-491D-A229-10F9885F7A92}"/>
              </a:ext>
            </a:extLst>
          </p:cNvPr>
          <p:cNvPicPr>
            <a:picLocks noChangeAspect="1"/>
          </p:cNvPicPr>
          <p:nvPr/>
        </p:nvPicPr>
        <p:blipFill rotWithShape="1">
          <a:blip r:embed="rId2"/>
          <a:srcRect l="14930" t="32178" r="18270" b="20297"/>
          <a:stretch/>
        </p:blipFill>
        <p:spPr>
          <a:xfrm>
            <a:off x="754375" y="2512770"/>
            <a:ext cx="7635249" cy="3054101"/>
          </a:xfrm>
          <a:prstGeom prst="rect">
            <a:avLst/>
          </a:prstGeom>
        </p:spPr>
      </p:pic>
    </p:spTree>
    <p:extLst>
      <p:ext uri="{BB962C8B-B14F-4D97-AF65-F5344CB8AC3E}">
        <p14:creationId xmlns:p14="http://schemas.microsoft.com/office/powerpoint/2010/main" val="425383788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208BA0-2425-4E20-996F-566ABA2FD3EF}"/>
              </a:ext>
            </a:extLst>
          </p:cNvPr>
          <p:cNvSpPr>
            <a:spLocks noGrp="1"/>
          </p:cNvSpPr>
          <p:nvPr>
            <p:ph type="title"/>
          </p:nvPr>
        </p:nvSpPr>
        <p:spPr>
          <a:xfrm>
            <a:off x="601670" y="1138425"/>
            <a:ext cx="6719018" cy="868839"/>
          </a:xfrm>
        </p:spPr>
        <p:txBody>
          <a:bodyPr/>
          <a:lstStyle/>
          <a:p>
            <a:r>
              <a:rPr lang="en-GB" b="1" dirty="0">
                <a:latin typeface="Sassoon Penpals Joined" pitchFamily="50" charset="0"/>
              </a:rPr>
              <a:t>Maths question example</a:t>
            </a:r>
          </a:p>
        </p:txBody>
      </p:sp>
      <p:pic>
        <p:nvPicPr>
          <p:cNvPr id="5" name="Picture 4">
            <a:extLst>
              <a:ext uri="{FF2B5EF4-FFF2-40B4-BE49-F238E27FC236}">
                <a16:creationId xmlns:a16="http://schemas.microsoft.com/office/drawing/2014/main" id="{83261DDF-0564-47FB-9270-A8E13EFFB0DC}"/>
              </a:ext>
            </a:extLst>
          </p:cNvPr>
          <p:cNvPicPr>
            <a:picLocks noChangeAspect="1"/>
          </p:cNvPicPr>
          <p:nvPr/>
        </p:nvPicPr>
        <p:blipFill rotWithShape="1">
          <a:blip r:embed="rId2"/>
          <a:srcRect l="24950" t="20297" r="28290" b="14356"/>
          <a:stretch/>
        </p:blipFill>
        <p:spPr>
          <a:xfrm>
            <a:off x="1212490" y="2040040"/>
            <a:ext cx="7024430" cy="4439354"/>
          </a:xfrm>
          <a:prstGeom prst="rect">
            <a:avLst/>
          </a:prstGeom>
        </p:spPr>
      </p:pic>
    </p:spTree>
    <p:extLst>
      <p:ext uri="{BB962C8B-B14F-4D97-AF65-F5344CB8AC3E}">
        <p14:creationId xmlns:p14="http://schemas.microsoft.com/office/powerpoint/2010/main" val="86289312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50DDC7-0DE7-4D18-BD49-F0EF68F76197}"/>
              </a:ext>
            </a:extLst>
          </p:cNvPr>
          <p:cNvSpPr>
            <a:spLocks noGrp="1"/>
          </p:cNvSpPr>
          <p:nvPr>
            <p:ph type="title"/>
          </p:nvPr>
        </p:nvSpPr>
        <p:spPr>
          <a:xfrm>
            <a:off x="601670" y="319633"/>
            <a:ext cx="6719018" cy="868839"/>
          </a:xfrm>
        </p:spPr>
        <p:txBody>
          <a:bodyPr/>
          <a:lstStyle/>
          <a:p>
            <a:r>
              <a:rPr lang="en-US" b="1" dirty="0" err="1">
                <a:latin typeface="Sassoon Penpals Joined" pitchFamily="50" charset="0"/>
              </a:rPr>
              <a:t>Maths</a:t>
            </a:r>
            <a:r>
              <a:rPr lang="en-US" b="1" dirty="0">
                <a:latin typeface="Sassoon Penpals Joined" pitchFamily="50" charset="0"/>
              </a:rPr>
              <a:t> – Ways to help at home</a:t>
            </a:r>
            <a:endParaRPr lang="en-GB" b="1" dirty="0">
              <a:latin typeface="Sassoon Penpals Joined" pitchFamily="50" charset="0"/>
            </a:endParaRPr>
          </a:p>
        </p:txBody>
      </p:sp>
      <p:sp>
        <p:nvSpPr>
          <p:cNvPr id="3" name="Content Placeholder 2">
            <a:extLst>
              <a:ext uri="{FF2B5EF4-FFF2-40B4-BE49-F238E27FC236}">
                <a16:creationId xmlns:a16="http://schemas.microsoft.com/office/drawing/2014/main" id="{A7AD1D45-A567-401E-B887-6E1C7350409A}"/>
              </a:ext>
            </a:extLst>
          </p:cNvPr>
          <p:cNvSpPr>
            <a:spLocks noGrp="1"/>
          </p:cNvSpPr>
          <p:nvPr>
            <p:ph idx="1"/>
          </p:nvPr>
        </p:nvSpPr>
        <p:spPr>
          <a:xfrm>
            <a:off x="448965" y="1138425"/>
            <a:ext cx="8093365" cy="5039265"/>
          </a:xfrm>
        </p:spPr>
        <p:txBody>
          <a:bodyPr>
            <a:normAutofit fontScale="92500" lnSpcReduction="10000"/>
          </a:bodyPr>
          <a:lstStyle/>
          <a:p>
            <a:pPr marL="0" indent="0">
              <a:buNone/>
            </a:pPr>
            <a:r>
              <a:rPr lang="en-US" dirty="0">
                <a:latin typeface="Sassoon Penpals Joined" pitchFamily="50" charset="0"/>
              </a:rPr>
              <a:t>Play times tables games. </a:t>
            </a:r>
          </a:p>
          <a:p>
            <a:pPr marL="0" indent="0">
              <a:buNone/>
            </a:pPr>
            <a:r>
              <a:rPr lang="en-US" dirty="0">
                <a:latin typeface="Sassoon Penpals Joined" pitchFamily="50" charset="0"/>
              </a:rPr>
              <a:t>• Play mental </a:t>
            </a:r>
            <a:r>
              <a:rPr lang="en-US" dirty="0" err="1">
                <a:latin typeface="Sassoon Penpals Joined" pitchFamily="50" charset="0"/>
              </a:rPr>
              <a:t>maths</a:t>
            </a:r>
            <a:r>
              <a:rPr lang="en-US" dirty="0">
                <a:latin typeface="Sassoon Penpals Joined" pitchFamily="50" charset="0"/>
              </a:rPr>
              <a:t> games including counting in different amounts, forwards and backwards. </a:t>
            </a:r>
          </a:p>
          <a:p>
            <a:pPr marL="0" indent="0">
              <a:buNone/>
            </a:pPr>
            <a:r>
              <a:rPr lang="en-US" dirty="0">
                <a:latin typeface="Sassoon Penpals Joined" pitchFamily="50" charset="0"/>
              </a:rPr>
              <a:t>• Encourage opportunities for telling the time. </a:t>
            </a:r>
          </a:p>
          <a:p>
            <a:pPr marL="0" indent="0">
              <a:buNone/>
            </a:pPr>
            <a:r>
              <a:rPr lang="en-US" dirty="0">
                <a:latin typeface="Sassoon Penpals Joined" pitchFamily="50" charset="0"/>
              </a:rPr>
              <a:t>• Encourage opportunities for counting coins and money; finding amounts or calculating change when shopping. </a:t>
            </a:r>
          </a:p>
          <a:p>
            <a:pPr marL="0" indent="0">
              <a:buNone/>
            </a:pPr>
            <a:r>
              <a:rPr lang="en-US" dirty="0">
                <a:latin typeface="Sassoon Penpals Joined" pitchFamily="50" charset="0"/>
              </a:rPr>
              <a:t>• Look for numbers on street signs, car registrations and anywhere else! </a:t>
            </a:r>
          </a:p>
          <a:p>
            <a:pPr marL="0" indent="0">
              <a:buNone/>
            </a:pPr>
            <a:r>
              <a:rPr lang="en-US" dirty="0">
                <a:latin typeface="Sassoon Penpals Joined" pitchFamily="50" charset="0"/>
              </a:rPr>
              <a:t>• Look for examples of 2D and 3D shapes around the home. </a:t>
            </a:r>
          </a:p>
          <a:p>
            <a:pPr marL="0" indent="0">
              <a:buNone/>
            </a:pPr>
            <a:r>
              <a:rPr lang="en-US" dirty="0">
                <a:latin typeface="Sassoon Penpals Joined" pitchFamily="50" charset="0"/>
              </a:rPr>
              <a:t>• Identify, weigh or measure quantities and amounts in the kitchen or in recipes.</a:t>
            </a:r>
          </a:p>
          <a:p>
            <a:pPr marL="0" indent="0">
              <a:buNone/>
            </a:pPr>
            <a:r>
              <a:rPr lang="en-US" dirty="0">
                <a:latin typeface="Sassoon Penpals Joined" pitchFamily="50" charset="0"/>
              </a:rPr>
              <a:t> • Play games involving numbers or logic, such as dominoes, card games, darts, draughts and chess</a:t>
            </a:r>
            <a:endParaRPr lang="en-GB" dirty="0">
              <a:latin typeface="Sassoon Penpals Joined" pitchFamily="50" charset="0"/>
            </a:endParaRPr>
          </a:p>
        </p:txBody>
      </p:sp>
    </p:spTree>
    <p:extLst>
      <p:ext uri="{BB962C8B-B14F-4D97-AF65-F5344CB8AC3E}">
        <p14:creationId xmlns:p14="http://schemas.microsoft.com/office/powerpoint/2010/main" val="189439069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94CF58-25BB-4C9B-9DA5-6BB7BDCF8541}"/>
              </a:ext>
            </a:extLst>
          </p:cNvPr>
          <p:cNvSpPr>
            <a:spLocks noGrp="1"/>
          </p:cNvSpPr>
          <p:nvPr>
            <p:ph type="title"/>
          </p:nvPr>
        </p:nvSpPr>
        <p:spPr>
          <a:xfrm>
            <a:off x="601670" y="374900"/>
            <a:ext cx="7940659" cy="868839"/>
          </a:xfrm>
        </p:spPr>
        <p:txBody>
          <a:bodyPr>
            <a:normAutofit fontScale="90000"/>
          </a:bodyPr>
          <a:lstStyle/>
          <a:p>
            <a:r>
              <a:rPr lang="en-US" b="1" dirty="0">
                <a:latin typeface="Sassoon Penpals Joined" pitchFamily="50" charset="0"/>
              </a:rPr>
              <a:t>How can I support my child in preparing for their SATs?</a:t>
            </a:r>
            <a:endParaRPr lang="en-GB" b="1" dirty="0">
              <a:latin typeface="Sassoon Penpals Joined" pitchFamily="50" charset="0"/>
            </a:endParaRPr>
          </a:p>
        </p:txBody>
      </p:sp>
      <p:sp>
        <p:nvSpPr>
          <p:cNvPr id="3" name="Content Placeholder 2">
            <a:extLst>
              <a:ext uri="{FF2B5EF4-FFF2-40B4-BE49-F238E27FC236}">
                <a16:creationId xmlns:a16="http://schemas.microsoft.com/office/drawing/2014/main" id="{8EBF86F8-6ED4-41F9-B935-FFCBDD48475F}"/>
              </a:ext>
            </a:extLst>
          </p:cNvPr>
          <p:cNvSpPr>
            <a:spLocks noGrp="1"/>
          </p:cNvSpPr>
          <p:nvPr>
            <p:ph idx="1"/>
          </p:nvPr>
        </p:nvSpPr>
        <p:spPr>
          <a:xfrm>
            <a:off x="448965" y="1138425"/>
            <a:ext cx="8551480" cy="5039265"/>
          </a:xfrm>
        </p:spPr>
        <p:txBody>
          <a:bodyPr>
            <a:normAutofit fontScale="92500" lnSpcReduction="20000"/>
          </a:bodyPr>
          <a:lstStyle/>
          <a:p>
            <a:r>
              <a:rPr lang="en-US" dirty="0">
                <a:latin typeface="Sassoon Penpals Joined" pitchFamily="50" charset="0"/>
              </a:rPr>
              <a:t>Firstly, a positive attitude goes a long way – so as much encouragement and support as possible. </a:t>
            </a:r>
          </a:p>
          <a:p>
            <a:r>
              <a:rPr lang="en-US" dirty="0">
                <a:latin typeface="Sassoon Penpals Joined" pitchFamily="50" charset="0"/>
              </a:rPr>
              <a:t> Ensure your child has the best possible attendance at school.</a:t>
            </a:r>
          </a:p>
          <a:p>
            <a:r>
              <a:rPr lang="en-US" dirty="0">
                <a:latin typeface="Sassoon Penpals Joined" pitchFamily="50" charset="0"/>
              </a:rPr>
              <a:t>Try to provide a quiet corner of the house for homework and study, that’s as free from distractions as possible and support your child with any homework tasks. </a:t>
            </a:r>
          </a:p>
          <a:p>
            <a:r>
              <a:rPr lang="en-US" dirty="0">
                <a:latin typeface="Sassoon Penpals Joined" pitchFamily="50" charset="0"/>
              </a:rPr>
              <a:t> Reading, spelling and arithmetic (e.g. times tables) are always good to </a:t>
            </a:r>
            <a:r>
              <a:rPr lang="en-US" dirty="0" err="1">
                <a:latin typeface="Sassoon Penpals Joined" pitchFamily="50" charset="0"/>
              </a:rPr>
              <a:t>practise</a:t>
            </a:r>
            <a:r>
              <a:rPr lang="en-US" dirty="0">
                <a:latin typeface="Sassoon Penpals Joined" pitchFamily="50" charset="0"/>
              </a:rPr>
              <a:t>. </a:t>
            </a:r>
          </a:p>
          <a:p>
            <a:r>
              <a:rPr lang="en-US" dirty="0">
                <a:latin typeface="Sassoon Penpals Joined" pitchFamily="50" charset="0"/>
              </a:rPr>
              <a:t>Talk to your child about what they have learnt at school and what book(s) they are reading (the character, the plot, their opinion). </a:t>
            </a:r>
          </a:p>
          <a:p>
            <a:r>
              <a:rPr lang="en-US" dirty="0">
                <a:latin typeface="Sassoon Penpals Joined" pitchFamily="50" charset="0"/>
              </a:rPr>
              <a:t>Make sure your child has a good sleep and healthy breakfast every morning.  </a:t>
            </a:r>
          </a:p>
          <a:p>
            <a:r>
              <a:rPr lang="en-US" dirty="0">
                <a:latin typeface="Sassoon Penpals Joined" pitchFamily="50" charset="0"/>
              </a:rPr>
              <a:t>Direct any questions or concerns you have about to your child’s teacher </a:t>
            </a:r>
          </a:p>
          <a:p>
            <a:pPr marL="0" indent="0">
              <a:buNone/>
            </a:pPr>
            <a:endParaRPr lang="en-GB" dirty="0">
              <a:latin typeface="Comic Sans MS" panose="030F0702030302020204" pitchFamily="66" charset="0"/>
            </a:endParaRPr>
          </a:p>
        </p:txBody>
      </p:sp>
    </p:spTree>
    <p:extLst>
      <p:ext uri="{BB962C8B-B14F-4D97-AF65-F5344CB8AC3E}">
        <p14:creationId xmlns:p14="http://schemas.microsoft.com/office/powerpoint/2010/main" val="333056842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F25FF4-FD11-4A7A-AF5D-CFEC467FF386}"/>
              </a:ext>
            </a:extLst>
          </p:cNvPr>
          <p:cNvSpPr>
            <a:spLocks noGrp="1"/>
          </p:cNvSpPr>
          <p:nvPr>
            <p:ph type="title"/>
          </p:nvPr>
        </p:nvSpPr>
        <p:spPr>
          <a:xfrm>
            <a:off x="601670" y="374900"/>
            <a:ext cx="7940659" cy="868839"/>
          </a:xfrm>
        </p:spPr>
        <p:txBody>
          <a:bodyPr>
            <a:noAutofit/>
          </a:bodyPr>
          <a:lstStyle/>
          <a:p>
            <a:r>
              <a:rPr lang="en-US" b="1" dirty="0">
                <a:latin typeface="Sassoon Penpals Joined" pitchFamily="50" charset="0"/>
              </a:rPr>
              <a:t>How can I support my child in preparing for their SATs?</a:t>
            </a:r>
            <a:endParaRPr lang="en-GB" b="1" dirty="0">
              <a:latin typeface="Sassoon Penpals Joined" pitchFamily="50" charset="0"/>
            </a:endParaRPr>
          </a:p>
        </p:txBody>
      </p:sp>
      <p:sp>
        <p:nvSpPr>
          <p:cNvPr id="3" name="Content Placeholder 2">
            <a:extLst>
              <a:ext uri="{FF2B5EF4-FFF2-40B4-BE49-F238E27FC236}">
                <a16:creationId xmlns:a16="http://schemas.microsoft.com/office/drawing/2014/main" id="{EC7722FB-BAB9-40AF-8E72-B58C830B10AF}"/>
              </a:ext>
            </a:extLst>
          </p:cNvPr>
          <p:cNvSpPr>
            <a:spLocks noGrp="1"/>
          </p:cNvSpPr>
          <p:nvPr>
            <p:ph idx="1"/>
          </p:nvPr>
        </p:nvSpPr>
        <p:spPr>
          <a:xfrm>
            <a:off x="448965" y="1138425"/>
            <a:ext cx="8093365" cy="5039265"/>
          </a:xfrm>
        </p:spPr>
        <p:txBody>
          <a:bodyPr>
            <a:normAutofit fontScale="92500" lnSpcReduction="20000"/>
          </a:bodyPr>
          <a:lstStyle/>
          <a:p>
            <a:r>
              <a:rPr lang="en-US" dirty="0">
                <a:latin typeface="Sassoon Penpals Joined" pitchFamily="50" charset="0"/>
              </a:rPr>
              <a:t>Encourage your child to talk to their teacher or another adult they trust if they express persisting anxieties about SATs. Remember that a small amount of anxiety is normal and not harmful.</a:t>
            </a:r>
          </a:p>
          <a:p>
            <a:r>
              <a:rPr lang="en-US" dirty="0">
                <a:latin typeface="Sassoon Penpals Joined" pitchFamily="50" charset="0"/>
              </a:rPr>
              <a:t>If you feel it would be useful, create a revision timetable that works for you and your child – for some children and families, a couple of 10 – 20 minute activities a day works best; for others, a longer study session on a Saturday or Sunday might be better.</a:t>
            </a:r>
          </a:p>
          <a:p>
            <a:r>
              <a:rPr lang="en-US" dirty="0">
                <a:latin typeface="Sassoon Penpals Joined" pitchFamily="50" charset="0"/>
              </a:rPr>
              <a:t>There are plenty of inexpensive or free SATs practice materials for parents - matr.org is a good place to start </a:t>
            </a:r>
          </a:p>
          <a:p>
            <a:r>
              <a:rPr lang="en-US" dirty="0">
                <a:latin typeface="Sassoon Penpals Joined" pitchFamily="50" charset="0"/>
              </a:rPr>
              <a:t>Keep it light – practice key skills like times tables and practice mental </a:t>
            </a:r>
            <a:r>
              <a:rPr lang="en-US" dirty="0" err="1">
                <a:latin typeface="Sassoon Penpals Joined" pitchFamily="50" charset="0"/>
              </a:rPr>
              <a:t>maths</a:t>
            </a:r>
            <a:r>
              <a:rPr lang="en-US" dirty="0">
                <a:latin typeface="Sassoon Penpals Joined" pitchFamily="50" charset="0"/>
              </a:rPr>
              <a:t> in real world scenarios, like adding up prices in the shops, working out discount deals, and asking questions like, “If there are 1,300 grams of flour in this pack, what is that in kilograms?</a:t>
            </a:r>
          </a:p>
          <a:p>
            <a:r>
              <a:rPr lang="en-US" dirty="0">
                <a:latin typeface="Sassoon Penpals Joined" pitchFamily="50" charset="0"/>
              </a:rPr>
              <a:t>Boosters/tutoring - not essential but of great benefit </a:t>
            </a:r>
            <a:endParaRPr lang="en-GB" dirty="0">
              <a:latin typeface="Sassoon Penpals Joined" pitchFamily="50" charset="0"/>
            </a:endParaRPr>
          </a:p>
          <a:p>
            <a:pPr marL="0" indent="0">
              <a:buNone/>
            </a:pPr>
            <a:endParaRPr lang="en-GB" dirty="0">
              <a:latin typeface="Comic Sans MS" panose="030F0702030302020204" pitchFamily="66" charset="0"/>
            </a:endParaRPr>
          </a:p>
        </p:txBody>
      </p:sp>
    </p:spTree>
    <p:extLst>
      <p:ext uri="{BB962C8B-B14F-4D97-AF65-F5344CB8AC3E}">
        <p14:creationId xmlns:p14="http://schemas.microsoft.com/office/powerpoint/2010/main" val="60954585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999A0-7F6D-4B04-BED7-4FC097640705}"/>
              </a:ext>
            </a:extLst>
          </p:cNvPr>
          <p:cNvSpPr>
            <a:spLocks noGrp="1"/>
          </p:cNvSpPr>
          <p:nvPr>
            <p:ph type="title"/>
          </p:nvPr>
        </p:nvSpPr>
        <p:spPr>
          <a:xfrm>
            <a:off x="754375" y="680310"/>
            <a:ext cx="6719018" cy="868839"/>
          </a:xfrm>
        </p:spPr>
        <p:txBody>
          <a:bodyPr/>
          <a:lstStyle/>
          <a:p>
            <a:r>
              <a:rPr lang="en-US" dirty="0">
                <a:latin typeface="Comic Sans MS" panose="030F0702030302020204" pitchFamily="66" charset="0"/>
              </a:rPr>
              <a:t>Key Dates </a:t>
            </a:r>
            <a:endParaRPr lang="en-GB"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B61ADE2D-9896-49B0-BD0B-E33E52CCBD2F}"/>
              </a:ext>
            </a:extLst>
          </p:cNvPr>
          <p:cNvSpPr>
            <a:spLocks noGrp="1"/>
          </p:cNvSpPr>
          <p:nvPr>
            <p:ph idx="1"/>
          </p:nvPr>
        </p:nvSpPr>
        <p:spPr>
          <a:xfrm>
            <a:off x="601670" y="1549149"/>
            <a:ext cx="6719018" cy="5039265"/>
          </a:xfrm>
        </p:spPr>
        <p:txBody>
          <a:bodyPr/>
          <a:lstStyle/>
          <a:p>
            <a:pPr marL="0" indent="0">
              <a:buNone/>
            </a:pPr>
            <a:r>
              <a:rPr lang="en-US" dirty="0">
                <a:latin typeface="Comic Sans MS" panose="030F0702030302020204" pitchFamily="66" charset="0"/>
              </a:rPr>
              <a:t>Closing dates for Secondary School applications is 31</a:t>
            </a:r>
            <a:r>
              <a:rPr lang="en-US" baseline="30000" dirty="0">
                <a:latin typeface="Comic Sans MS" panose="030F0702030302020204" pitchFamily="66" charset="0"/>
              </a:rPr>
              <a:t>st</a:t>
            </a:r>
            <a:r>
              <a:rPr lang="en-US" dirty="0">
                <a:latin typeface="Comic Sans MS" panose="030F0702030302020204" pitchFamily="66" charset="0"/>
              </a:rPr>
              <a:t> October 2025</a:t>
            </a:r>
          </a:p>
          <a:p>
            <a:pPr marL="0" indent="0">
              <a:buNone/>
            </a:pPr>
            <a:endParaRPr lang="en-US" dirty="0">
              <a:latin typeface="Comic Sans MS" panose="030F0702030302020204" pitchFamily="66" charset="0"/>
            </a:endParaRPr>
          </a:p>
          <a:p>
            <a:pPr marL="0" indent="0">
              <a:buNone/>
            </a:pPr>
            <a:r>
              <a:rPr lang="en-US" dirty="0">
                <a:latin typeface="Comic Sans MS" panose="030F0702030302020204" pitchFamily="66" charset="0"/>
              </a:rPr>
              <a:t>Placement offer date is 2nd March 2026</a:t>
            </a:r>
            <a:endParaRPr lang="en-GB" dirty="0">
              <a:latin typeface="Comic Sans MS" panose="030F0702030302020204" pitchFamily="66" charset="0"/>
            </a:endParaRPr>
          </a:p>
        </p:txBody>
      </p:sp>
      <p:pic>
        <p:nvPicPr>
          <p:cNvPr id="3074" name="Picture 2" descr="See the source image">
            <a:extLst>
              <a:ext uri="{FF2B5EF4-FFF2-40B4-BE49-F238E27FC236}">
                <a16:creationId xmlns:a16="http://schemas.microsoft.com/office/drawing/2014/main" id="{51B75665-C795-4D0A-A5EE-46EA810F5F2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62575" y="2605697"/>
            <a:ext cx="1646605" cy="16466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923857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35116B-40AD-42A6-BCB3-8540E43944A3}"/>
              </a:ext>
            </a:extLst>
          </p:cNvPr>
          <p:cNvSpPr>
            <a:spLocks noGrp="1"/>
          </p:cNvSpPr>
          <p:nvPr>
            <p:ph type="title"/>
          </p:nvPr>
        </p:nvSpPr>
        <p:spPr/>
        <p:txBody>
          <a:bodyPr/>
          <a:lstStyle/>
          <a:p>
            <a:r>
              <a:rPr lang="en-US" b="1" dirty="0">
                <a:latin typeface="Sassoon Penpals Joined" pitchFamily="50" charset="0"/>
              </a:rPr>
              <a:t>Transition</a:t>
            </a:r>
            <a:endParaRPr lang="en-GB" b="1" dirty="0">
              <a:latin typeface="Sassoon Penpals Joined" pitchFamily="50" charset="0"/>
            </a:endParaRPr>
          </a:p>
        </p:txBody>
      </p:sp>
      <p:sp>
        <p:nvSpPr>
          <p:cNvPr id="3" name="Content Placeholder 2">
            <a:extLst>
              <a:ext uri="{FF2B5EF4-FFF2-40B4-BE49-F238E27FC236}">
                <a16:creationId xmlns:a16="http://schemas.microsoft.com/office/drawing/2014/main" id="{DDA464C4-D6B5-483D-950B-55E43C5AFB9D}"/>
              </a:ext>
            </a:extLst>
          </p:cNvPr>
          <p:cNvSpPr>
            <a:spLocks noGrp="1"/>
          </p:cNvSpPr>
          <p:nvPr>
            <p:ph idx="1"/>
          </p:nvPr>
        </p:nvSpPr>
        <p:spPr>
          <a:xfrm>
            <a:off x="907080" y="1138425"/>
            <a:ext cx="7635250" cy="5039265"/>
          </a:xfrm>
        </p:spPr>
        <p:txBody>
          <a:bodyPr>
            <a:normAutofit/>
          </a:bodyPr>
          <a:lstStyle/>
          <a:p>
            <a:pPr marL="0" indent="0">
              <a:buNone/>
            </a:pPr>
            <a:r>
              <a:rPr lang="en-US" dirty="0">
                <a:latin typeface="Sassoon Penpals Joined" pitchFamily="50" charset="0"/>
              </a:rPr>
              <a:t>The children will have a transition day at their chosen secondary school. On that day they will not attend Hudson but go straight to their school.</a:t>
            </a:r>
          </a:p>
          <a:p>
            <a:pPr marL="0" indent="0">
              <a:buNone/>
            </a:pPr>
            <a:r>
              <a:rPr lang="en-US" dirty="0">
                <a:latin typeface="Sassoon Penpals Joined" pitchFamily="50" charset="0"/>
              </a:rPr>
              <a:t>The day usually consists of a tour, meeting the teachers and some getting to know you activities. </a:t>
            </a:r>
          </a:p>
          <a:p>
            <a:pPr marL="0" indent="0">
              <a:buNone/>
            </a:pPr>
            <a:endParaRPr lang="en-US" dirty="0">
              <a:latin typeface="Sassoon Penpals Joined" pitchFamily="50" charset="0"/>
            </a:endParaRPr>
          </a:p>
          <a:p>
            <a:pPr marL="0" indent="0">
              <a:buNone/>
            </a:pPr>
            <a:r>
              <a:rPr lang="en-US" dirty="0">
                <a:latin typeface="Sassoon Penpals Joined" pitchFamily="50" charset="0"/>
              </a:rPr>
              <a:t>During transition week at Hudson the children will take part in a week of preparing for secondary school activities. These include, using a planner and what to do if you get lost. </a:t>
            </a:r>
          </a:p>
        </p:txBody>
      </p:sp>
    </p:spTree>
    <p:extLst>
      <p:ext uri="{BB962C8B-B14F-4D97-AF65-F5344CB8AC3E}">
        <p14:creationId xmlns:p14="http://schemas.microsoft.com/office/powerpoint/2010/main" val="411324368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8965" y="1094983"/>
            <a:ext cx="8229600" cy="610820"/>
          </a:xfrm>
        </p:spPr>
        <p:txBody>
          <a:bodyPr>
            <a:noAutofit/>
          </a:bodyPr>
          <a:lstStyle/>
          <a:p>
            <a:pPr algn="ctr"/>
            <a:r>
              <a:rPr lang="en-US" sz="4000" b="1" dirty="0">
                <a:latin typeface="Sassoon Penpals Joined" pitchFamily="50" charset="0"/>
              </a:rPr>
              <a:t>Communicating with families</a:t>
            </a:r>
          </a:p>
        </p:txBody>
      </p:sp>
      <p:sp>
        <p:nvSpPr>
          <p:cNvPr id="5" name="TextBox 4"/>
          <p:cNvSpPr txBox="1"/>
          <p:nvPr/>
        </p:nvSpPr>
        <p:spPr>
          <a:xfrm>
            <a:off x="2739540" y="6483100"/>
            <a:ext cx="3970330" cy="338554"/>
          </a:xfrm>
          <a:prstGeom prst="rect">
            <a:avLst/>
          </a:prstGeom>
          <a:noFill/>
        </p:spPr>
        <p:txBody>
          <a:bodyPr wrap="square" rtlCol="0">
            <a:spAutoFit/>
          </a:bodyPr>
          <a:lstStyle/>
          <a:p>
            <a:r>
              <a:rPr lang="en-GB" sz="1600" dirty="0">
                <a:solidFill>
                  <a:schemeClr val="tx2">
                    <a:lumMod val="60000"/>
                    <a:lumOff val="40000"/>
                  </a:schemeClr>
                </a:solidFill>
                <a:effectLst>
                  <a:outerShdw blurRad="38100" dist="38100" dir="2700000" algn="tl">
                    <a:srgbClr val="000000">
                      <a:alpha val="43137"/>
                    </a:srgbClr>
                  </a:outerShdw>
                </a:effectLst>
                <a:latin typeface="Comic Sans MS" panose="030F0702030302020204" pitchFamily="66" charset="0"/>
              </a:rPr>
              <a:t>Everyone Experiences Excellence</a:t>
            </a:r>
          </a:p>
        </p:txBody>
      </p:sp>
      <p:pic>
        <p:nvPicPr>
          <p:cNvPr id="2050" name="Picture 2" descr="Image result for class doj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59786" y="1596540"/>
            <a:ext cx="3664920" cy="294415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754375" y="5414165"/>
            <a:ext cx="7482545" cy="646331"/>
          </a:xfrm>
          <a:prstGeom prst="rect">
            <a:avLst/>
          </a:prstGeom>
          <a:noFill/>
        </p:spPr>
        <p:txBody>
          <a:bodyPr wrap="square" rtlCol="0">
            <a:spAutoFit/>
          </a:bodyPr>
          <a:lstStyle/>
          <a:p>
            <a:r>
              <a:rPr lang="en-GB" dirty="0">
                <a:solidFill>
                  <a:schemeClr val="bg1"/>
                </a:solidFill>
                <a:latin typeface="Comic Sans MS" panose="030F0702030302020204" pitchFamily="66" charset="0"/>
              </a:rPr>
              <a:t>* Please ensure that all end of day collection arrangements are communicated via telephone through the main school line. </a:t>
            </a:r>
          </a:p>
        </p:txBody>
      </p:sp>
    </p:spTree>
    <p:extLst>
      <p:ext uri="{BB962C8B-B14F-4D97-AF65-F5344CB8AC3E}">
        <p14:creationId xmlns:p14="http://schemas.microsoft.com/office/powerpoint/2010/main" val="35477234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2708</TotalTime>
  <Words>2661</Words>
  <Application>Microsoft Office PowerPoint</Application>
  <PresentationFormat>On-screen Show (4:3)</PresentationFormat>
  <Paragraphs>234</Paragraphs>
  <Slides>40</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Calibri</vt:lpstr>
      <vt:lpstr>Comic Sans MS</vt:lpstr>
      <vt:lpstr>Courier New</vt:lpstr>
      <vt:lpstr>Sassoon Penpals</vt:lpstr>
      <vt:lpstr>Sassoon Penpals Joined</vt:lpstr>
      <vt:lpstr>Office Theme</vt:lpstr>
      <vt:lpstr>Welcome to  the New School Year</vt:lpstr>
      <vt:lpstr>An exciting new year lies ahead – 180 days of brain power needed!</vt:lpstr>
      <vt:lpstr>In this welcome session we will cover:</vt:lpstr>
      <vt:lpstr>Our Staff</vt:lpstr>
      <vt:lpstr>Our Daily Timetable</vt:lpstr>
      <vt:lpstr>Our English books this year</vt:lpstr>
      <vt:lpstr>This year we hope to:</vt:lpstr>
      <vt:lpstr>Home learning and the expectation of a Hudson parent in this class</vt:lpstr>
      <vt:lpstr>Home learning and the expectation of a Hudson parent in this class</vt:lpstr>
      <vt:lpstr>How Reading Helps Your Child Thrive </vt:lpstr>
      <vt:lpstr>How Reading Helps Your Child Thrive </vt:lpstr>
      <vt:lpstr> </vt:lpstr>
      <vt:lpstr>PowerPoint Presentation</vt:lpstr>
      <vt:lpstr>PowerPoint Presentation</vt:lpstr>
      <vt:lpstr>What are SATs?  </vt:lpstr>
      <vt:lpstr>Writing</vt:lpstr>
      <vt:lpstr>Writing – Ways to help at home</vt:lpstr>
      <vt:lpstr>The Tests</vt:lpstr>
      <vt:lpstr>Specific arrangements for SATs</vt:lpstr>
      <vt:lpstr>What sort of results are reported?</vt:lpstr>
      <vt:lpstr>Grammar, Punctuation and Spelling (Paper 1)</vt:lpstr>
      <vt:lpstr>Grammar, Punctuation and Spelling (Paper 1)</vt:lpstr>
      <vt:lpstr>Grammar, Punctuation and Spelling (Paper 2)</vt:lpstr>
      <vt:lpstr>Reading</vt:lpstr>
      <vt:lpstr>Example question, based on Text 1 – Space Tourism:</vt:lpstr>
      <vt:lpstr>Example question, based on Text 3 – The Lost World: </vt:lpstr>
      <vt:lpstr>Reading – Ways to help at home</vt:lpstr>
      <vt:lpstr>Reading Plus- Our New Online reading platform</vt:lpstr>
      <vt:lpstr>Maths Papers</vt:lpstr>
      <vt:lpstr>Maths Paper 1 (Arithmetic)</vt:lpstr>
      <vt:lpstr>Maths Paper 1 (Arithmetic)</vt:lpstr>
      <vt:lpstr>Maths Papers</vt:lpstr>
      <vt:lpstr>Maths question example</vt:lpstr>
      <vt:lpstr>Maths question example</vt:lpstr>
      <vt:lpstr>Maths – Ways to help at home</vt:lpstr>
      <vt:lpstr>How can I support my child in preparing for their SATs?</vt:lpstr>
      <vt:lpstr>How can I support my child in preparing for their SATs?</vt:lpstr>
      <vt:lpstr>Key Dates </vt:lpstr>
      <vt:lpstr>Transition</vt:lpstr>
      <vt:lpstr>Communicating with families</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Julian</dc:creator>
  <cp:lastModifiedBy>Kirsty Cavanagh</cp:lastModifiedBy>
  <cp:revision>94</cp:revision>
  <dcterms:created xsi:type="dcterms:W3CDTF">2013-08-21T19:17:07Z</dcterms:created>
  <dcterms:modified xsi:type="dcterms:W3CDTF">2025-07-25T10:27:56Z</dcterms:modified>
</cp:coreProperties>
</file>